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3" r:id="rId2"/>
    <p:sldId id="327" r:id="rId3"/>
    <p:sldId id="376" r:id="rId4"/>
    <p:sldId id="396" r:id="rId5"/>
    <p:sldId id="400" r:id="rId6"/>
    <p:sldId id="399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</p:sldIdLst>
  <p:sldSz cx="12192000" cy="6858000"/>
  <p:notesSz cx="6735763" cy="986631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7D71E"/>
    <a:srgbClr val="FE7E30"/>
    <a:srgbClr val="EAFC92"/>
    <a:srgbClr val="D7FA28"/>
    <a:srgbClr val="BEDC46"/>
    <a:srgbClr val="7DC332"/>
    <a:srgbClr val="FBB54F"/>
    <a:srgbClr val="FF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1254" autoAdjust="0"/>
  </p:normalViewPr>
  <p:slideViewPr>
    <p:cSldViewPr showGuides="1">
      <p:cViewPr varScale="1">
        <p:scale>
          <a:sx n="65" d="100"/>
          <a:sy n="65" d="100"/>
        </p:scale>
        <p:origin x="45" y="1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2357" y="58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2A038"/>
            </a:solidFill>
            <a:ln w="2518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01-40C9-4231-BBC4-F3DAD1410091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03-40C9-4231-BBC4-F3DAD1410091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05-40C9-4231-BBC4-F3DAD1410091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07-40C9-4231-BBC4-F3DAD1410091}"/>
              </c:ext>
            </c:extLst>
          </c:dPt>
          <c:dPt>
            <c:idx val="6"/>
            <c:invertIfNegative val="0"/>
            <c:bubble3D val="0"/>
            <c:spPr>
              <a:solidFill>
                <a:srgbClr val="FCDA4A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09-40C9-4231-BBC4-F3DAD1410091}"/>
              </c:ext>
            </c:extLst>
          </c:dPt>
          <c:dPt>
            <c:idx val="7"/>
            <c:invertIfNegative val="0"/>
            <c:bubble3D val="0"/>
            <c:spPr>
              <a:solidFill>
                <a:srgbClr val="FCDA4A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0B-40C9-4231-BBC4-F3DAD1410091}"/>
              </c:ext>
            </c:extLst>
          </c:dPt>
          <c:dPt>
            <c:idx val="8"/>
            <c:invertIfNegative val="0"/>
            <c:bubble3D val="0"/>
            <c:spPr>
              <a:solidFill>
                <a:srgbClr val="FCDA4A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0D-40C9-4231-BBC4-F3DAD1410091}"/>
              </c:ext>
            </c:extLst>
          </c:dPt>
          <c:dPt>
            <c:idx val="9"/>
            <c:invertIfNegative val="0"/>
            <c:bubble3D val="0"/>
            <c:spPr>
              <a:solidFill>
                <a:srgbClr val="FDEC49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0F-40C9-4231-BBC4-F3DAD1410091}"/>
              </c:ext>
            </c:extLst>
          </c:dPt>
          <c:dPt>
            <c:idx val="10"/>
            <c:invertIfNegative val="0"/>
            <c:bubble3D val="0"/>
            <c:spPr>
              <a:solidFill>
                <a:srgbClr val="FDEC49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11-40C9-4231-BBC4-F3DAD1410091}"/>
              </c:ext>
            </c:extLst>
          </c:dPt>
          <c:dPt>
            <c:idx val="11"/>
            <c:invertIfNegative val="0"/>
            <c:bubble3D val="0"/>
            <c:spPr>
              <a:solidFill>
                <a:srgbClr val="FDEC49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13-40C9-4231-BBC4-F3DAD1410091}"/>
              </c:ext>
            </c:extLst>
          </c:dPt>
          <c:dPt>
            <c:idx val="12"/>
            <c:invertIfNegative val="0"/>
            <c:bubble3D val="0"/>
            <c:spPr>
              <a:solidFill>
                <a:srgbClr val="FFFB47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15-40C9-4231-BBC4-F3DAD1410091}"/>
              </c:ext>
            </c:extLst>
          </c:dPt>
          <c:dPt>
            <c:idx val="13"/>
            <c:invertIfNegative val="0"/>
            <c:bubble3D val="0"/>
            <c:spPr>
              <a:solidFill>
                <a:srgbClr val="FFFB47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17-40C9-4231-BBC4-F3DAD1410091}"/>
              </c:ext>
            </c:extLst>
          </c:dPt>
          <c:dPt>
            <c:idx val="14"/>
            <c:invertIfNegative val="0"/>
            <c:bubble3D val="0"/>
            <c:spPr>
              <a:solidFill>
                <a:srgbClr val="FFFB47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19-40C9-4231-BBC4-F3DAD1410091}"/>
              </c:ext>
            </c:extLst>
          </c:dPt>
          <c:dPt>
            <c:idx val="15"/>
            <c:invertIfNegative val="0"/>
            <c:bubble3D val="0"/>
            <c:spPr>
              <a:solidFill>
                <a:srgbClr val="D6FF61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1B-40C9-4231-BBC4-F3DAD1410091}"/>
              </c:ext>
            </c:extLst>
          </c:dPt>
          <c:dPt>
            <c:idx val="16"/>
            <c:invertIfNegative val="0"/>
            <c:bubble3D val="0"/>
            <c:spPr>
              <a:solidFill>
                <a:srgbClr val="D6FF61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1D-40C9-4231-BBC4-F3DAD1410091}"/>
              </c:ext>
            </c:extLst>
          </c:dPt>
          <c:dPt>
            <c:idx val="17"/>
            <c:invertIfNegative val="0"/>
            <c:bubble3D val="0"/>
            <c:spPr>
              <a:solidFill>
                <a:srgbClr val="D6FF61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1F-40C9-4231-BBC4-F3DAD1410091}"/>
              </c:ext>
            </c:extLst>
          </c:dPt>
          <c:dPt>
            <c:idx val="18"/>
            <c:invertIfNegative val="0"/>
            <c:bubble3D val="0"/>
            <c:spPr>
              <a:solidFill>
                <a:srgbClr val="C3FF61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21-40C9-4231-BBC4-F3DAD1410091}"/>
              </c:ext>
            </c:extLst>
          </c:dPt>
          <c:dPt>
            <c:idx val="19"/>
            <c:invertIfNegative val="0"/>
            <c:bubble3D val="0"/>
            <c:spPr>
              <a:solidFill>
                <a:srgbClr val="C3FF61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23-40C9-4231-BBC4-F3DAD1410091}"/>
              </c:ext>
            </c:extLst>
          </c:dPt>
          <c:dPt>
            <c:idx val="20"/>
            <c:invertIfNegative val="0"/>
            <c:bubble3D val="0"/>
            <c:spPr>
              <a:solidFill>
                <a:srgbClr val="AFFF2D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25-40C9-4231-BBC4-F3DAD1410091}"/>
              </c:ext>
            </c:extLst>
          </c:dPt>
          <c:dPt>
            <c:idx val="21"/>
            <c:invertIfNegative val="0"/>
            <c:bubble3D val="0"/>
            <c:spPr>
              <a:solidFill>
                <a:srgbClr val="9BFA00"/>
              </a:solidFill>
              <a:ln w="25188">
                <a:noFill/>
              </a:ln>
            </c:spPr>
            <c:extLst>
              <c:ext xmlns:c16="http://schemas.microsoft.com/office/drawing/2014/chart" uri="{C3380CC4-5D6E-409C-BE32-E72D297353CC}">
                <c16:uniqueId val="{00000027-40C9-4231-BBC4-F3DAD1410091}"/>
              </c:ext>
            </c:extLst>
          </c:dPt>
          <c:cat>
            <c:strRef>
              <c:f>Plan1!$A$2:$A$23</c:f>
              <c:strCache>
                <c:ptCount val="22"/>
                <c:pt idx="0">
                  <c:v>ARGENTINA</c:v>
                </c:pt>
                <c:pt idx="1">
                  <c:v>SÃO PAULO</c:v>
                </c:pt>
                <c:pt idx="2">
                  <c:v>SWITZERLAND</c:v>
                </c:pt>
                <c:pt idx="3">
                  <c:v>SAUDI ARABIA</c:v>
                </c:pt>
                <c:pt idx="4">
                  <c:v>NETHERLANDS</c:v>
                </c:pt>
                <c:pt idx="5">
                  <c:v>TURKEY</c:v>
                </c:pt>
                <c:pt idx="6">
                  <c:v>INDONESIA</c:v>
                </c:pt>
                <c:pt idx="7">
                  <c:v>MEXICO</c:v>
                </c:pt>
                <c:pt idx="8">
                  <c:v>SPAIN</c:v>
                </c:pt>
                <c:pt idx="9">
                  <c:v>AUSTRALIA</c:v>
                </c:pt>
                <c:pt idx="10">
                  <c:v>SOUTH KOREA</c:v>
                </c:pt>
                <c:pt idx="11">
                  <c:v>RUSSIAN FEDERATION</c:v>
                </c:pt>
                <c:pt idx="12">
                  <c:v>CANADA</c:v>
                </c:pt>
                <c:pt idx="13">
                  <c:v>ITALY</c:v>
                </c:pt>
                <c:pt idx="14">
                  <c:v>BRAZIL</c:v>
                </c:pt>
                <c:pt idx="15">
                  <c:v>FRANCE</c:v>
                </c:pt>
                <c:pt idx="16">
                  <c:v>INDIA</c:v>
                </c:pt>
                <c:pt idx="17">
                  <c:v>UNITED KINGDOM</c:v>
                </c:pt>
                <c:pt idx="18">
                  <c:v>GERMANY</c:v>
                </c:pt>
                <c:pt idx="19">
                  <c:v>JAPAN</c:v>
                </c:pt>
                <c:pt idx="20">
                  <c:v>CHINA</c:v>
                </c:pt>
                <c:pt idx="21">
                  <c:v>UNITED STATES</c:v>
                </c:pt>
              </c:strCache>
            </c:strRef>
          </c:cat>
          <c:val>
            <c:numRef>
              <c:f>Plan1!$B$2:$B$23</c:f>
              <c:numCache>
                <c:formatCode>General</c:formatCode>
                <c:ptCount val="22"/>
                <c:pt idx="0">
                  <c:v>2</c:v>
                </c:pt>
                <c:pt idx="1">
                  <c:v>2.2000000000000002</c:v>
                </c:pt>
                <c:pt idx="2">
                  <c:v>2.4</c:v>
                </c:pt>
                <c:pt idx="3">
                  <c:v>2.6</c:v>
                </c:pt>
                <c:pt idx="4">
                  <c:v>3</c:v>
                </c:pt>
                <c:pt idx="5">
                  <c:v>3.2</c:v>
                </c:pt>
                <c:pt idx="6">
                  <c:v>3.6</c:v>
                </c:pt>
                <c:pt idx="7">
                  <c:v>3.8</c:v>
                </c:pt>
                <c:pt idx="8">
                  <c:v>4.2</c:v>
                </c:pt>
                <c:pt idx="9">
                  <c:v>4.3</c:v>
                </c:pt>
                <c:pt idx="10">
                  <c:v>4.5</c:v>
                </c:pt>
                <c:pt idx="11">
                  <c:v>4.5999999999999996</c:v>
                </c:pt>
                <c:pt idx="12">
                  <c:v>4.8</c:v>
                </c:pt>
                <c:pt idx="13">
                  <c:v>5.2</c:v>
                </c:pt>
                <c:pt idx="14">
                  <c:v>5.5</c:v>
                </c:pt>
                <c:pt idx="15">
                  <c:v>6.2</c:v>
                </c:pt>
                <c:pt idx="16">
                  <c:v>6.3</c:v>
                </c:pt>
                <c:pt idx="17">
                  <c:v>6.5</c:v>
                </c:pt>
                <c:pt idx="18">
                  <c:v>7.5</c:v>
                </c:pt>
                <c:pt idx="19">
                  <c:v>8.4</c:v>
                </c:pt>
                <c:pt idx="20">
                  <c:v>15</c:v>
                </c:pt>
                <c:pt idx="2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40C9-4231-BBC4-F3DAD1410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86941312"/>
        <c:axId val="1786953824"/>
        <c:axId val="0"/>
      </c:bar3DChart>
      <c:catAx>
        <c:axId val="1786941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297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1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953824"/>
        <c:crosses val="autoZero"/>
        <c:auto val="1"/>
        <c:lblAlgn val="ctr"/>
        <c:lblOffset val="100"/>
        <c:noMultiLvlLbl val="0"/>
      </c:catAx>
      <c:valAx>
        <c:axId val="1786953824"/>
        <c:scaling>
          <c:orientation val="minMax"/>
        </c:scaling>
        <c:delete val="1"/>
        <c:axPos val="b"/>
        <c:majorGridlines>
          <c:spPr>
            <a:ln w="9446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86941312"/>
        <c:crosses val="autoZero"/>
        <c:crossBetween val="between"/>
      </c:valAx>
      <c:spPr>
        <a:noFill/>
        <a:ln w="253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7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3DA-419D-86DE-1577F0429971}"/>
              </c:ext>
            </c:extLst>
          </c:dPt>
          <c:dPt>
            <c:idx val="1"/>
            <c:bubble3D val="0"/>
            <c:explosion val="26"/>
            <c:spPr>
              <a:solidFill>
                <a:srgbClr val="0070C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3DA-419D-86DE-1577F0429971}"/>
              </c:ext>
            </c:extLst>
          </c:dPt>
          <c:dPt>
            <c:idx val="2"/>
            <c:bubble3D val="0"/>
            <c:explosion val="18"/>
            <c:spPr>
              <a:solidFill>
                <a:srgbClr val="FE7E3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3DA-419D-86DE-1577F0429971}"/>
              </c:ext>
            </c:extLst>
          </c:dPt>
          <c:dPt>
            <c:idx val="3"/>
            <c:bubble3D val="0"/>
            <c:explosion val="14"/>
            <c:spPr>
              <a:solidFill>
                <a:srgbClr val="FBB54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3DA-419D-86DE-1577F0429971}"/>
              </c:ext>
            </c:extLst>
          </c:dPt>
          <c:dPt>
            <c:idx val="4"/>
            <c:bubble3D val="0"/>
            <c:explosion val="11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3DA-419D-86DE-1577F0429971}"/>
              </c:ext>
            </c:extLst>
          </c:dPt>
          <c:dPt>
            <c:idx val="5"/>
            <c:bubble3D val="0"/>
            <c:explosion val="3"/>
            <c:spPr>
              <a:solidFill>
                <a:srgbClr val="AFFF2C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33DA-419D-86DE-1577F0429971}"/>
              </c:ext>
            </c:extLst>
          </c:dPt>
          <c:dLbls>
            <c:dLbl>
              <c:idx val="0"/>
              <c:spPr>
                <a:noFill/>
                <a:ln w="2532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6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DA-419D-86DE-1577F0429971}"/>
                </c:ext>
              </c:extLst>
            </c:dLbl>
            <c:dLbl>
              <c:idx val="1"/>
              <c:spPr>
                <a:noFill/>
                <a:ln w="2532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6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DA-419D-86DE-1577F0429971}"/>
                </c:ext>
              </c:extLst>
            </c:dLbl>
            <c:dLbl>
              <c:idx val="2"/>
              <c:spPr>
                <a:noFill/>
                <a:ln w="2532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6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DA-419D-86DE-1577F0429971}"/>
                </c:ext>
              </c:extLst>
            </c:dLbl>
            <c:dLbl>
              <c:idx val="3"/>
              <c:spPr>
                <a:noFill/>
                <a:ln w="2532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6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3DA-419D-86DE-1577F0429971}"/>
                </c:ext>
              </c:extLst>
            </c:dLbl>
            <c:dLbl>
              <c:idx val="4"/>
              <c:spPr>
                <a:noFill/>
                <a:ln w="2532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6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33DA-419D-86DE-1577F0429971}"/>
                </c:ext>
              </c:extLst>
            </c:dLbl>
            <c:dLbl>
              <c:idx val="5"/>
              <c:spPr>
                <a:noFill/>
                <a:ln w="2532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6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33DA-419D-86DE-1577F0429971}"/>
                </c:ext>
              </c:extLst>
            </c:dLbl>
            <c:spPr>
              <a:noFill/>
              <a:ln w="25329">
                <a:noFill/>
              </a:ln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498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Plan1!$A$2:$A$7</c:f>
              <c:numCache>
                <c:formatCode>General</c:formatCode>
                <c:ptCount val="6"/>
              </c:numCache>
            </c:numRef>
          </c:cat>
          <c:val>
            <c:numRef>
              <c:f>Plan1!$B$2:$B$7</c:f>
              <c:numCache>
                <c:formatCode>General</c:formatCode>
                <c:ptCount val="6"/>
                <c:pt idx="0">
                  <c:v>75</c:v>
                </c:pt>
                <c:pt idx="1">
                  <c:v>7.5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DA-419D-86DE-1577F0429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1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7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CB1-41B3-8497-872038E29DF8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CB1-41B3-8497-872038E29DF8}"/>
              </c:ext>
            </c:extLst>
          </c:dPt>
          <c:dPt>
            <c:idx val="2"/>
            <c:bubble3D val="0"/>
            <c:spPr>
              <a:solidFill>
                <a:srgbClr val="FE7E3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CB1-41B3-8497-872038E29DF8}"/>
              </c:ext>
            </c:extLst>
          </c:dPt>
          <c:dPt>
            <c:idx val="3"/>
            <c:bubble3D val="0"/>
            <c:spPr>
              <a:solidFill>
                <a:srgbClr val="FBB54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CB1-41B3-8497-872038E29DF8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CB1-41B3-8497-872038E29DF8}"/>
              </c:ext>
            </c:extLst>
          </c:dPt>
          <c:dPt>
            <c:idx val="5"/>
            <c:bubble3D val="0"/>
            <c:spPr>
              <a:solidFill>
                <a:srgbClr val="AFFF2C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ACB1-41B3-8497-872038E29DF8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ACB1-41B3-8497-872038E29DF8}"/>
              </c:ext>
            </c:extLst>
          </c:dPt>
          <c:dLbls>
            <c:dLbl>
              <c:idx val="0"/>
              <c:spPr>
                <a:noFill/>
                <a:ln w="2537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9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CB1-41B3-8497-872038E29DF8}"/>
                </c:ext>
              </c:extLst>
            </c:dLbl>
            <c:dLbl>
              <c:idx val="1"/>
              <c:spPr>
                <a:noFill/>
                <a:ln w="2537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9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CB1-41B3-8497-872038E29DF8}"/>
                </c:ext>
              </c:extLst>
            </c:dLbl>
            <c:dLbl>
              <c:idx val="2"/>
              <c:spPr>
                <a:noFill/>
                <a:ln w="2537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9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CB1-41B3-8497-872038E29DF8}"/>
                </c:ext>
              </c:extLst>
            </c:dLbl>
            <c:dLbl>
              <c:idx val="3"/>
              <c:spPr>
                <a:noFill/>
                <a:ln w="2537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9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CB1-41B3-8497-872038E29DF8}"/>
                </c:ext>
              </c:extLst>
            </c:dLbl>
            <c:dLbl>
              <c:idx val="4"/>
              <c:spPr>
                <a:noFill/>
                <a:ln w="2537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9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CB1-41B3-8497-872038E29DF8}"/>
                </c:ext>
              </c:extLst>
            </c:dLbl>
            <c:dLbl>
              <c:idx val="5"/>
              <c:spPr>
                <a:noFill/>
                <a:ln w="2537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9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ACB1-41B3-8497-872038E29DF8}"/>
                </c:ext>
              </c:extLst>
            </c:dLbl>
            <c:dLbl>
              <c:idx val="6"/>
              <c:spPr>
                <a:noFill/>
                <a:ln w="2537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29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ACB1-41B3-8497-872038E29DF8}"/>
                </c:ext>
              </c:extLst>
            </c:dLbl>
            <c:spPr>
              <a:noFill/>
              <a:ln w="25379">
                <a:noFill/>
              </a:ln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18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Plan1!$A$2:$A$8</c:f>
              <c:numCache>
                <c:formatCode>General</c:formatCode>
                <c:ptCount val="7"/>
              </c:numCache>
            </c:numRef>
          </c:cat>
          <c:val>
            <c:numRef>
              <c:f>Plan1!$B$2:$B$8</c:f>
              <c:numCache>
                <c:formatCode>General</c:formatCode>
                <c:ptCount val="7"/>
                <c:pt idx="0">
                  <c:v>50</c:v>
                </c:pt>
                <c:pt idx="1">
                  <c:v>25</c:v>
                </c:pt>
                <c:pt idx="2">
                  <c:v>8.3000000000000007</c:v>
                </c:pt>
                <c:pt idx="3">
                  <c:v>4.2</c:v>
                </c:pt>
                <c:pt idx="4">
                  <c:v>4.2</c:v>
                </c:pt>
                <c:pt idx="5">
                  <c:v>4.2</c:v>
                </c:pt>
                <c:pt idx="6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CB1-41B3-8497-872038E29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7B8D05C-F726-423C-A4A4-109FBA60B3E1}" type="datetimeFigureOut">
              <a:rPr lang="pt-BR"/>
              <a:pPr>
                <a:defRPr/>
              </a:pPr>
              <a:t>25/02/2019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956582-38C0-48C7-8845-C04D6D759235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8284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1BA9E2-8161-4F84-8890-F3B608C7CA6F}" type="datetimeFigureOut">
              <a:rPr lang="pt-BR"/>
              <a:pPr>
                <a:defRPr/>
              </a:pPr>
              <a:t>25/02/2019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0388AF1-8747-4CC7-90AA-64903F8DF0A1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0473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33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94935BD-C3C6-4422-96D0-4AD7D7CF8EC9}" type="slidenum">
              <a:rPr lang="pt-BR" altLang="pt-BR" smtClean="0">
                <a:latin typeface="Calibri" panose="020F0502020204030204" pitchFamily="34" charset="0"/>
              </a:rPr>
              <a:pPr/>
              <a:t>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56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5AD10D-8665-4BD7-9A3B-6C311421E3F9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4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5AB5EE-3026-47E6-BC90-487C77171CBC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60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B05F19-580A-4005-B15C-608ED1B576F8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45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DC6A9B-78DC-4F4B-B686-774F5BF5D06A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58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D280-261E-42FC-B7B0-E73D4704499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77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D280-261E-42FC-B7B0-E73D4704499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48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D280-261E-42FC-B7B0-E73D4704499A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590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D280-261E-42FC-B7B0-E73D4704499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081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D280-261E-42FC-B7B0-E73D4704499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220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D280-261E-42FC-B7B0-E73D4704499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14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73AB57-4D7E-4843-B618-740C6BF2A00A}" type="slidenum">
              <a:rPr lang="pt-BR" altLang="pt-BR" smtClean="0">
                <a:latin typeface="Calibri" panose="020F0502020204030204" pitchFamily="34" charset="0"/>
              </a:rPr>
              <a:pPr/>
              <a:t>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67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D280-261E-42FC-B7B0-E73D4704499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441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D280-261E-42FC-B7B0-E73D4704499A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48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1D280-261E-42FC-B7B0-E73D4704499A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902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0F044D-44D6-4A73-AEBA-F4FFDB7D4D79}" type="slidenum">
              <a:rPr lang="pt-BR" altLang="pt-BR" smtClean="0">
                <a:latin typeface="Calibri" panose="020F0502020204030204" pitchFamily="34" charset="0"/>
              </a:rPr>
              <a:pPr/>
              <a:t>3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99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82FE05-4C25-4756-A766-395993F2BCA8}" type="slidenum">
              <a:rPr lang="pt-BR" altLang="pt-BR" smtClean="0">
                <a:latin typeface="Calibri" panose="020F0502020204030204" pitchFamily="34" charset="0"/>
              </a:rPr>
              <a:pPr/>
              <a:t>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4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0CD6D6-5742-48A8-A247-9E15970B1109}" type="slidenum">
              <a:rPr lang="pt-BR" altLang="pt-BR" smtClean="0">
                <a:latin typeface="Calibri" panose="020F0502020204030204" pitchFamily="34" charset="0"/>
              </a:rPr>
              <a:pPr/>
              <a:t>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56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DB16999-E381-4F4C-BDD9-9A4F8F531E36}" type="slidenum">
              <a:rPr lang="pt-BR" altLang="pt-BR" smtClean="0">
                <a:latin typeface="Calibri" panose="020F0502020204030204" pitchFamily="34" charset="0"/>
              </a:rPr>
              <a:pPr/>
              <a:t>6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22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230B60-F1CA-4BCD-9725-8DAE1664F628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24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3C76AC-FAD6-47F0-B1BA-8A3B50D70F2D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2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028291-E66D-4F33-9E5B-126256036E35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449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21422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0" y="-7938"/>
            <a:ext cx="12214225" cy="685323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-1" y="6359714"/>
            <a:ext cx="12202887" cy="498284"/>
          </a:xfrm>
          <a:prstGeom prst="rect">
            <a:avLst/>
          </a:prstGeom>
        </p:spPr>
      </p:pic>
      <p:cxnSp>
        <p:nvCxnSpPr>
          <p:cNvPr id="5" name="Conector reto 4"/>
          <p:cNvCxnSpPr/>
          <p:nvPr userDrawn="1"/>
        </p:nvCxnSpPr>
        <p:spPr>
          <a:xfrm>
            <a:off x="258763" y="692150"/>
            <a:ext cx="10158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4650" y="2079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90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 userDrawn="1"/>
        </p:nvCxnSpPr>
        <p:spPr>
          <a:xfrm>
            <a:off x="258763" y="692150"/>
            <a:ext cx="101584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1055" r="16138" b="31055"/>
          <a:stretch>
            <a:fillRect/>
          </a:stretch>
        </p:blipFill>
        <p:spPr bwMode="auto">
          <a:xfrm>
            <a:off x="10541000" y="169863"/>
            <a:ext cx="141763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525"/>
            <a:ext cx="122031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04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525"/>
            <a:ext cx="122031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to 3"/>
          <p:cNvCxnSpPr/>
          <p:nvPr userDrawn="1"/>
        </p:nvCxnSpPr>
        <p:spPr>
          <a:xfrm>
            <a:off x="258763" y="692150"/>
            <a:ext cx="101584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1055" r="16138" b="31055"/>
          <a:stretch>
            <a:fillRect/>
          </a:stretch>
        </p:blipFill>
        <p:spPr bwMode="auto">
          <a:xfrm>
            <a:off x="10541000" y="169863"/>
            <a:ext cx="141763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51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-1" y="6359714"/>
            <a:ext cx="12202887" cy="498284"/>
          </a:xfrm>
          <a:prstGeom prst="rect">
            <a:avLst/>
          </a:prstGeom>
        </p:spPr>
      </p:pic>
      <p:cxnSp>
        <p:nvCxnSpPr>
          <p:cNvPr id="4" name="Conector reto 3"/>
          <p:cNvCxnSpPr/>
          <p:nvPr userDrawn="1"/>
        </p:nvCxnSpPr>
        <p:spPr>
          <a:xfrm>
            <a:off x="258763" y="692150"/>
            <a:ext cx="10158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4650" y="2079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76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-1" y="6359714"/>
            <a:ext cx="12202887" cy="498284"/>
          </a:xfrm>
          <a:prstGeom prst="rect">
            <a:avLst/>
          </a:prstGeom>
        </p:spPr>
      </p:pic>
      <p:cxnSp>
        <p:nvCxnSpPr>
          <p:cNvPr id="4" name="Conector reto 3"/>
          <p:cNvCxnSpPr/>
          <p:nvPr userDrawn="1"/>
        </p:nvCxnSpPr>
        <p:spPr>
          <a:xfrm>
            <a:off x="258763" y="692150"/>
            <a:ext cx="10158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4650" y="2079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63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-1" y="6359714"/>
            <a:ext cx="12202887" cy="498284"/>
          </a:xfrm>
          <a:prstGeom prst="rect">
            <a:avLst/>
          </a:prstGeom>
        </p:spPr>
      </p:pic>
      <p:cxnSp>
        <p:nvCxnSpPr>
          <p:cNvPr id="4" name="Conector reto 3"/>
          <p:cNvCxnSpPr/>
          <p:nvPr userDrawn="1"/>
        </p:nvCxnSpPr>
        <p:spPr>
          <a:xfrm>
            <a:off x="258763" y="692150"/>
            <a:ext cx="10158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4650" y="2079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01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-1" y="6359714"/>
            <a:ext cx="12202887" cy="498284"/>
          </a:xfrm>
          <a:prstGeom prst="rect">
            <a:avLst/>
          </a:prstGeom>
        </p:spPr>
      </p:pic>
      <p:cxnSp>
        <p:nvCxnSpPr>
          <p:cNvPr id="4" name="Conector reto 3"/>
          <p:cNvCxnSpPr/>
          <p:nvPr userDrawn="1"/>
        </p:nvCxnSpPr>
        <p:spPr>
          <a:xfrm>
            <a:off x="258763" y="692150"/>
            <a:ext cx="10158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4650" y="2079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84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-1" y="6359714"/>
            <a:ext cx="12202887" cy="498284"/>
          </a:xfrm>
          <a:prstGeom prst="rect">
            <a:avLst/>
          </a:prstGeom>
        </p:spPr>
      </p:pic>
      <p:cxnSp>
        <p:nvCxnSpPr>
          <p:cNvPr id="4" name="Conector reto 3"/>
          <p:cNvCxnSpPr/>
          <p:nvPr userDrawn="1"/>
        </p:nvCxnSpPr>
        <p:spPr>
          <a:xfrm>
            <a:off x="258763" y="692150"/>
            <a:ext cx="10158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4650" y="2079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45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3995" r="89" b="16377"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0" y="-26988"/>
            <a:ext cx="12203113" cy="688498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-1" y="6359714"/>
            <a:ext cx="12202887" cy="498284"/>
          </a:xfrm>
          <a:prstGeom prst="rect">
            <a:avLst/>
          </a:prstGeom>
        </p:spPr>
      </p:pic>
      <p:cxnSp>
        <p:nvCxnSpPr>
          <p:cNvPr id="5" name="Conector reto 4"/>
          <p:cNvCxnSpPr/>
          <p:nvPr userDrawn="1"/>
        </p:nvCxnSpPr>
        <p:spPr>
          <a:xfrm>
            <a:off x="258763" y="692150"/>
            <a:ext cx="10158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4650" y="2079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9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meLapsePaulis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8816" y="-1268760"/>
            <a:ext cx="14624270" cy="822615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68696" y="-1268413"/>
            <a:ext cx="12601996" cy="815340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229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525"/>
            <a:ext cx="121920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3011488" y="371475"/>
            <a:ext cx="66849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10">
            <a:extLst/>
          </p:cNvPr>
          <p:cNvSpPr txBox="1"/>
          <p:nvPr/>
        </p:nvSpPr>
        <p:spPr>
          <a:xfrm>
            <a:off x="3011488" y="3429000"/>
            <a:ext cx="6684962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latin typeface="+mj-lt"/>
                <a:ea typeface="Verdana" panose="020B0604030504040204" pitchFamily="34" charset="0"/>
              </a:rPr>
              <a:t>PUBLIC-PRIVATE PARTNERSHIPS PROGRAM OF THE STATE OF SÃO PAULO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3143250" y="3429000"/>
            <a:ext cx="64087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empty train tracks near green grass during 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2" r="30373"/>
          <a:stretch>
            <a:fillRect/>
          </a:stretch>
        </p:blipFill>
        <p:spPr bwMode="auto">
          <a:xfrm>
            <a:off x="6024563" y="-17463"/>
            <a:ext cx="3513137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high-angle photo of road with vehi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r="30827" b="3519"/>
          <a:stretch>
            <a:fillRect/>
          </a:stretch>
        </p:blipFill>
        <p:spPr bwMode="auto">
          <a:xfrm>
            <a:off x="1588" y="0"/>
            <a:ext cx="3024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gray metal building frame near tower crane during day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6" r="7896" b="10715"/>
          <a:stretch>
            <a:fillRect/>
          </a:stretch>
        </p:blipFill>
        <p:spPr bwMode="auto">
          <a:xfrm>
            <a:off x="3000374" y="0"/>
            <a:ext cx="3095625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three airplane parked on road during golden ho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2" r="5315" b="18532"/>
          <a:stretch>
            <a:fillRect/>
          </a:stretch>
        </p:blipFill>
        <p:spPr bwMode="auto">
          <a:xfrm>
            <a:off x="9167813" y="0"/>
            <a:ext cx="3024187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ector reto 16"/>
          <p:cNvCxnSpPr/>
          <p:nvPr/>
        </p:nvCxnSpPr>
        <p:spPr>
          <a:xfrm>
            <a:off x="3143250" y="2536825"/>
            <a:ext cx="6408738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0" y="3203575"/>
            <a:ext cx="6095999" cy="36544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6169025" y="3203575"/>
            <a:ext cx="3025775" cy="3671888"/>
          </a:xfrm>
          <a:prstGeom prst="rect">
            <a:avLst/>
          </a:prstGeom>
          <a:solidFill>
            <a:srgbClr val="F2A038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9167813" y="3194050"/>
            <a:ext cx="3024187" cy="3367088"/>
          </a:xfrm>
          <a:prstGeom prst="rect">
            <a:avLst/>
          </a:prstGeom>
          <a:solidFill>
            <a:srgbClr val="936D9D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0730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525"/>
            <a:ext cx="121920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10"/>
          <p:cNvSpPr txBox="1">
            <a:spLocks noChangeArrowheads="1"/>
          </p:cNvSpPr>
          <p:nvPr/>
        </p:nvSpPr>
        <p:spPr bwMode="auto">
          <a:xfrm>
            <a:off x="397669" y="3861048"/>
            <a:ext cx="4978251" cy="234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400"/>
              </a:lnSpc>
            </a:pPr>
            <a:r>
              <a:rPr lang="pt-BR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THE PUBLIC-PRIVATE PARTNERSHIPS PROGRAM</a:t>
            </a:r>
          </a:p>
          <a:p>
            <a:pPr eaLnBrk="1" hangingPunct="1">
              <a:lnSpc>
                <a:spcPts val="4400"/>
              </a:lnSpc>
            </a:pPr>
            <a:r>
              <a:rPr lang="pt-BR" sz="4400" b="1" dirty="0">
                <a:solidFill>
                  <a:srgbClr val="F2A038"/>
                </a:solidFill>
                <a:latin typeface="Calibri" panose="020F0502020204030204" pitchFamily="34" charset="0"/>
              </a:rPr>
              <a:t>IN NUMBERS</a:t>
            </a:r>
          </a:p>
        </p:txBody>
      </p:sp>
      <p:pic>
        <p:nvPicPr>
          <p:cNvPr id="3073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9413" y="200025"/>
            <a:ext cx="1419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ixaDeTexto 10"/>
          <p:cNvSpPr txBox="1">
            <a:spLocks noChangeArrowheads="1"/>
          </p:cNvSpPr>
          <p:nvPr/>
        </p:nvSpPr>
        <p:spPr bwMode="auto">
          <a:xfrm>
            <a:off x="158750" y="303213"/>
            <a:ext cx="10509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THE EVOLUTION OF PUBLIC-PRIVATE PARTNERSHIPS IN THE STATE OF SÃO PAULO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077913" y="1052513"/>
            <a:ext cx="10058400" cy="1779587"/>
            <a:chOff x="1077913" y="1052513"/>
            <a:chExt cx="10058400" cy="1779587"/>
          </a:xfrm>
        </p:grpSpPr>
        <p:sp>
          <p:nvSpPr>
            <p:cNvPr id="18" name="Retângulo 17"/>
            <p:cNvSpPr>
              <a:spLocks noChangeArrowheads="1"/>
            </p:cNvSpPr>
            <p:nvPr/>
          </p:nvSpPr>
          <p:spPr bwMode="auto">
            <a:xfrm>
              <a:off x="7608888" y="2409825"/>
              <a:ext cx="107950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300"/>
                </a:lnSpc>
              </a:pPr>
              <a:r>
                <a:rPr lang="pt-BR" sz="3200" b="1">
                  <a:solidFill>
                    <a:srgbClr val="FE7E30"/>
                  </a:solidFill>
                  <a:latin typeface="Calibri" panose="020F0502020204030204" pitchFamily="34" charset="0"/>
                </a:rPr>
                <a:t>2016</a:t>
              </a:r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13" y="1474788"/>
              <a:ext cx="10058400" cy="93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upo 1"/>
            <p:cNvGrpSpPr>
              <a:grpSpLocks/>
            </p:cNvGrpSpPr>
            <p:nvPr/>
          </p:nvGrpSpPr>
          <p:grpSpPr bwMode="auto">
            <a:xfrm>
              <a:off x="2135188" y="1052513"/>
              <a:ext cx="1800225" cy="1779587"/>
              <a:chOff x="2135560" y="1052736"/>
              <a:chExt cx="1800200" cy="1779074"/>
            </a:xfrm>
          </p:grpSpPr>
          <p:sp>
            <p:nvSpPr>
              <p:cNvPr id="32798" name="Retângulo 18"/>
              <p:cNvSpPr>
                <a:spLocks noChangeArrowheads="1"/>
              </p:cNvSpPr>
              <p:nvPr/>
            </p:nvSpPr>
            <p:spPr bwMode="auto">
              <a:xfrm>
                <a:off x="2135560" y="1052736"/>
                <a:ext cx="1800200" cy="78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</a:pPr>
                <a:r>
                  <a:rPr lang="pt-BR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Hiring through public works framework</a:t>
                </a:r>
              </a:p>
            </p:txBody>
          </p:sp>
          <p:sp>
            <p:nvSpPr>
              <p:cNvPr id="32799" name="Retângulo 27"/>
              <p:cNvSpPr>
                <a:spLocks noChangeArrowheads="1"/>
              </p:cNvSpPr>
              <p:nvPr/>
            </p:nvSpPr>
            <p:spPr bwMode="auto">
              <a:xfrm>
                <a:off x="2206996" y="2409657"/>
                <a:ext cx="1081073" cy="422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300"/>
                  </a:lnSpc>
                </a:pPr>
                <a:r>
                  <a:rPr lang="pt-BR" sz="32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1998</a:t>
                </a:r>
              </a:p>
            </p:txBody>
          </p:sp>
        </p:grpSp>
        <p:sp>
          <p:nvSpPr>
            <p:cNvPr id="32774" name="Retângulo 26"/>
            <p:cNvSpPr>
              <a:spLocks noChangeArrowheads="1"/>
            </p:cNvSpPr>
            <p:nvPr/>
          </p:nvSpPr>
          <p:spPr bwMode="auto">
            <a:xfrm>
              <a:off x="4872038" y="2409825"/>
              <a:ext cx="107950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300"/>
                </a:lnSpc>
              </a:pPr>
              <a:r>
                <a:rPr lang="pt-BR" sz="3200" b="1">
                  <a:solidFill>
                    <a:srgbClr val="FE7E30"/>
                  </a:solidFill>
                  <a:latin typeface="Calibri" panose="020F0502020204030204" pitchFamily="34" charset="0"/>
                </a:rPr>
                <a:t>2006</a:t>
              </a:r>
            </a:p>
          </p:txBody>
        </p:sp>
        <p:sp>
          <p:nvSpPr>
            <p:cNvPr id="32775" name="Retângulo 28"/>
            <p:cNvSpPr>
              <a:spLocks noChangeArrowheads="1"/>
            </p:cNvSpPr>
            <p:nvPr/>
          </p:nvSpPr>
          <p:spPr bwMode="auto">
            <a:xfrm>
              <a:off x="4656138" y="1052513"/>
              <a:ext cx="5976937" cy="78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</a:pPr>
              <a:r>
                <a:rPr lang="pt-BR" altLang="pt-BR" b="1" dirty="0" err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Signature</a:t>
              </a:r>
              <a:r>
                <a:rPr lang="pt-BR" altLang="pt-BR" b="1" dirty="0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 </a:t>
              </a:r>
              <a:r>
                <a:rPr lang="pt-BR" altLang="pt-BR" b="1" dirty="0" err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of</a:t>
              </a:r>
              <a:r>
                <a:rPr lang="pt-BR" altLang="pt-BR" b="1" dirty="0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 </a:t>
              </a:r>
            </a:p>
            <a:p>
              <a:pPr eaLnBrk="1" hangingPunct="1">
                <a:lnSpc>
                  <a:spcPts val="1800"/>
                </a:lnSpc>
              </a:pPr>
              <a:r>
                <a:rPr lang="pt-BR" altLang="pt-BR" b="1" dirty="0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1º PPP </a:t>
              </a:r>
              <a:r>
                <a:rPr lang="pt-BR" altLang="pt-BR" b="1" dirty="0" err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contract</a:t>
              </a:r>
              <a:endParaRPr lang="pt-BR" altLang="pt-BR" b="1" dirty="0">
                <a:solidFill>
                  <a:srgbClr val="FFFFFF"/>
                </a:solidFill>
                <a:latin typeface="Calibri" panose="020F0502020204030204" pitchFamily="34" charset="0"/>
                <a:sym typeface="Verdana" panose="020B0604030504040204" pitchFamily="34" charset="0"/>
              </a:endParaRPr>
            </a:p>
            <a:p>
              <a:pPr eaLnBrk="1" hangingPunct="1">
                <a:lnSpc>
                  <a:spcPts val="1800"/>
                </a:lnSpc>
              </a:pPr>
              <a:r>
                <a:rPr lang="pt-BR" altLang="pt-BR" b="1" dirty="0" err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Public</a:t>
              </a:r>
              <a:r>
                <a:rPr lang="pt-BR" altLang="pt-BR" b="1" dirty="0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-Private </a:t>
              </a:r>
              <a:r>
                <a:rPr lang="pt-BR" altLang="pt-BR" b="1" dirty="0" err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Partnership</a:t>
              </a:r>
              <a:endParaRPr lang="pt-BR" altLang="pt-BR" b="1" dirty="0">
                <a:solidFill>
                  <a:srgbClr val="FFFFFF"/>
                </a:solidFill>
                <a:latin typeface="Calibri" panose="020F0502020204030204" pitchFamily="34" charset="0"/>
                <a:sym typeface="Verdana" panose="020B0604030504040204" pitchFamily="34" charset="0"/>
              </a:endParaRPr>
            </a:p>
          </p:txBody>
        </p:sp>
      </p:grpSp>
      <p:grpSp>
        <p:nvGrpSpPr>
          <p:cNvPr id="3" name="Grupo 5"/>
          <p:cNvGrpSpPr>
            <a:grpSpLocks/>
          </p:cNvGrpSpPr>
          <p:nvPr/>
        </p:nvGrpSpPr>
        <p:grpSpPr bwMode="auto">
          <a:xfrm>
            <a:off x="1379538" y="2943225"/>
            <a:ext cx="2555875" cy="701675"/>
            <a:chOff x="1379476" y="2943747"/>
            <a:chExt cx="2556284" cy="701277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1379476" y="2943747"/>
              <a:ext cx="2556284" cy="701277"/>
            </a:xfrm>
            <a:prstGeom prst="roundRect">
              <a:avLst/>
            </a:prstGeom>
            <a:solidFill>
              <a:srgbClr val="FE7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2797" name="Retângulo 30"/>
            <p:cNvSpPr>
              <a:spLocks noChangeArrowheads="1"/>
            </p:cNvSpPr>
            <p:nvPr/>
          </p:nvSpPr>
          <p:spPr bwMode="auto">
            <a:xfrm>
              <a:off x="1463971" y="3034324"/>
              <a:ext cx="2448272" cy="553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</a:pPr>
              <a:r>
                <a:rPr lang="pt-BR" altLang="pt-BR" b="1">
                  <a:solidFill>
                    <a:srgbClr val="000000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Highway concession program</a:t>
              </a:r>
            </a:p>
          </p:txBody>
        </p:sp>
      </p:grpSp>
      <p:grpSp>
        <p:nvGrpSpPr>
          <p:cNvPr id="6" name="Grupo 7"/>
          <p:cNvGrpSpPr>
            <a:grpSpLocks/>
          </p:cNvGrpSpPr>
          <p:nvPr/>
        </p:nvGrpSpPr>
        <p:grpSpPr bwMode="auto">
          <a:xfrm>
            <a:off x="6816725" y="2943225"/>
            <a:ext cx="3024188" cy="701675"/>
            <a:chOff x="6816080" y="2943747"/>
            <a:chExt cx="3024336" cy="701277"/>
          </a:xfrm>
        </p:grpSpPr>
        <p:sp>
          <p:nvSpPr>
            <p:cNvPr id="30" name="Retângulo de cantos arredondados 29"/>
            <p:cNvSpPr/>
            <p:nvPr/>
          </p:nvSpPr>
          <p:spPr>
            <a:xfrm>
              <a:off x="6816080" y="2943747"/>
              <a:ext cx="2556000" cy="701277"/>
            </a:xfrm>
            <a:prstGeom prst="roundRect">
              <a:avLst/>
            </a:prstGeom>
            <a:solidFill>
              <a:srgbClr val="FE7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2795" name="Retângulo 31"/>
            <p:cNvSpPr>
              <a:spLocks noChangeArrowheads="1"/>
            </p:cNvSpPr>
            <p:nvPr/>
          </p:nvSpPr>
          <p:spPr bwMode="auto">
            <a:xfrm>
              <a:off x="6889283" y="3038515"/>
              <a:ext cx="2951133" cy="55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800"/>
                </a:lnSpc>
              </a:pPr>
              <a:r>
                <a:rPr lang="pt-BR" altLang="pt-BR" b="1">
                  <a:solidFill>
                    <a:srgbClr val="000000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New round of</a:t>
              </a:r>
            </a:p>
            <a:p>
              <a:pPr eaLnBrk="1" hangingPunct="1">
                <a:lnSpc>
                  <a:spcPts val="1800"/>
                </a:lnSpc>
              </a:pPr>
              <a:r>
                <a:rPr lang="pt-BR" altLang="pt-BR" b="1">
                  <a:solidFill>
                    <a:srgbClr val="000000"/>
                  </a:solidFill>
                  <a:latin typeface="Calibri" panose="020F0502020204030204" pitchFamily="34" charset="0"/>
                  <a:sym typeface="Verdana" panose="020B0604030504040204" pitchFamily="34" charset="0"/>
                </a:rPr>
                <a:t>concessions</a:t>
              </a:r>
            </a:p>
          </p:txBody>
        </p:sp>
      </p:grpSp>
      <p:sp>
        <p:nvSpPr>
          <p:cNvPr id="33" name="CaixaDeTexto 10"/>
          <p:cNvSpPr txBox="1">
            <a:spLocks noChangeArrowheads="1"/>
          </p:cNvSpPr>
          <p:nvPr/>
        </p:nvSpPr>
        <p:spPr bwMode="auto">
          <a:xfrm>
            <a:off x="4583113" y="3986213"/>
            <a:ext cx="30019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>
                <a:solidFill>
                  <a:srgbClr val="FE7E30"/>
                </a:solidFill>
                <a:latin typeface="Calibri" panose="020F0502020204030204" pitchFamily="34" charset="0"/>
              </a:rPr>
              <a:t>SCENARIO IN 2019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077913" y="4541838"/>
            <a:ext cx="10058400" cy="1808162"/>
            <a:chOff x="1077913" y="4541838"/>
            <a:chExt cx="10058400" cy="1808162"/>
          </a:xfrm>
        </p:grpSpPr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1847850" y="5516563"/>
              <a:ext cx="1800225" cy="604837"/>
              <a:chOff x="1847528" y="5517232"/>
              <a:chExt cx="1800200" cy="604906"/>
            </a:xfrm>
          </p:grpSpPr>
          <p:sp>
            <p:nvSpPr>
              <p:cNvPr id="32792" name="Retângulo 35"/>
              <p:cNvSpPr>
                <a:spLocks noChangeArrowheads="1"/>
              </p:cNvSpPr>
              <p:nvPr/>
            </p:nvSpPr>
            <p:spPr bwMode="auto">
              <a:xfrm>
                <a:off x="1847528" y="5517232"/>
                <a:ext cx="1079485" cy="387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300"/>
                  </a:lnSpc>
                </a:pPr>
                <a:r>
                  <a:rPr lang="pt-BR" sz="32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29</a:t>
                </a:r>
              </a:p>
            </p:txBody>
          </p:sp>
          <p:sp>
            <p:nvSpPr>
              <p:cNvPr id="32793" name="Retângulo 36"/>
              <p:cNvSpPr>
                <a:spLocks noChangeArrowheads="1"/>
              </p:cNvSpPr>
              <p:nvPr/>
            </p:nvSpPr>
            <p:spPr bwMode="auto">
              <a:xfrm>
                <a:off x="1847528" y="5795767"/>
                <a:ext cx="1800200" cy="326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</a:pPr>
                <a:r>
                  <a:rPr lang="pt-BR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Concessions </a:t>
                </a:r>
              </a:p>
            </p:txBody>
          </p:sp>
        </p:grp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13" y="4581525"/>
              <a:ext cx="10058400" cy="93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o 9"/>
            <p:cNvGrpSpPr>
              <a:grpSpLocks/>
            </p:cNvGrpSpPr>
            <p:nvPr/>
          </p:nvGrpSpPr>
          <p:grpSpPr bwMode="auto">
            <a:xfrm>
              <a:off x="4079875" y="5516563"/>
              <a:ext cx="2301875" cy="833437"/>
              <a:chOff x="4079776" y="5517232"/>
              <a:chExt cx="2301845" cy="831563"/>
            </a:xfrm>
          </p:grpSpPr>
          <p:sp>
            <p:nvSpPr>
              <p:cNvPr id="32790" name="Retângulo 37"/>
              <p:cNvSpPr>
                <a:spLocks noChangeArrowheads="1"/>
              </p:cNvSpPr>
              <p:nvPr/>
            </p:nvSpPr>
            <p:spPr bwMode="auto">
              <a:xfrm>
                <a:off x="4079776" y="5517232"/>
                <a:ext cx="1079486" cy="386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300"/>
                  </a:lnSpc>
                </a:pPr>
                <a:r>
                  <a:rPr lang="pt-BR" sz="32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32791" name="Retângulo 38"/>
              <p:cNvSpPr>
                <a:spLocks noChangeArrowheads="1"/>
              </p:cNvSpPr>
              <p:nvPr/>
            </p:nvSpPr>
            <p:spPr bwMode="auto">
              <a:xfrm>
                <a:off x="4079776" y="5795772"/>
                <a:ext cx="2301845" cy="553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</a:pPr>
                <a:r>
                  <a:rPr lang="pt-BR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Public-Private Partnerships</a:t>
                </a:r>
              </a:p>
            </p:txBody>
          </p:sp>
        </p:grpSp>
        <p:grpSp>
          <p:nvGrpSpPr>
            <p:cNvPr id="10" name="Grupo 10"/>
            <p:cNvGrpSpPr>
              <a:grpSpLocks/>
            </p:cNvGrpSpPr>
            <p:nvPr/>
          </p:nvGrpSpPr>
          <p:grpSpPr bwMode="auto">
            <a:xfrm>
              <a:off x="6310313" y="5516563"/>
              <a:ext cx="1800225" cy="604837"/>
              <a:chOff x="6310180" y="5517232"/>
              <a:chExt cx="1800200" cy="604906"/>
            </a:xfrm>
          </p:grpSpPr>
          <p:sp>
            <p:nvSpPr>
              <p:cNvPr id="32788" name="Retângulo 39"/>
              <p:cNvSpPr>
                <a:spLocks noChangeArrowheads="1"/>
              </p:cNvSpPr>
              <p:nvPr/>
            </p:nvSpPr>
            <p:spPr bwMode="auto">
              <a:xfrm>
                <a:off x="6310180" y="5517232"/>
                <a:ext cx="1079485" cy="387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300"/>
                  </a:lnSpc>
                </a:pPr>
                <a:r>
                  <a:rPr lang="pt-BR" sz="32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32789" name="Retângulo 40"/>
              <p:cNvSpPr>
                <a:spLocks noChangeArrowheads="1"/>
              </p:cNvSpPr>
              <p:nvPr/>
            </p:nvSpPr>
            <p:spPr bwMode="auto">
              <a:xfrm>
                <a:off x="6310180" y="5795767"/>
                <a:ext cx="1800200" cy="326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</a:pPr>
                <a:r>
                  <a:rPr lang="pt-BR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Concessions </a:t>
                </a:r>
              </a:p>
            </p:txBody>
          </p:sp>
        </p:grpSp>
        <p:grpSp>
          <p:nvGrpSpPr>
            <p:cNvPr id="11" name="Grupo 11"/>
            <p:cNvGrpSpPr>
              <a:grpSpLocks/>
            </p:cNvGrpSpPr>
            <p:nvPr/>
          </p:nvGrpSpPr>
          <p:grpSpPr bwMode="auto">
            <a:xfrm>
              <a:off x="8542338" y="5516563"/>
              <a:ext cx="2125662" cy="833437"/>
              <a:chOff x="8542426" y="5517232"/>
              <a:chExt cx="2125664" cy="831538"/>
            </a:xfrm>
          </p:grpSpPr>
          <p:sp>
            <p:nvSpPr>
              <p:cNvPr id="32786" name="Retângulo 41"/>
              <p:cNvSpPr>
                <a:spLocks noChangeArrowheads="1"/>
              </p:cNvSpPr>
              <p:nvPr/>
            </p:nvSpPr>
            <p:spPr bwMode="auto">
              <a:xfrm>
                <a:off x="8542426" y="5517232"/>
                <a:ext cx="1079501" cy="421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300"/>
                  </a:lnSpc>
                </a:pPr>
                <a:r>
                  <a:rPr lang="pt-BR" sz="32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32787" name="Retângulo 43"/>
              <p:cNvSpPr>
                <a:spLocks noChangeArrowheads="1"/>
              </p:cNvSpPr>
              <p:nvPr/>
            </p:nvSpPr>
            <p:spPr bwMode="auto">
              <a:xfrm>
                <a:off x="8542426" y="5795770"/>
                <a:ext cx="2125664" cy="55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</a:pPr>
                <a:r>
                  <a:rPr lang="pt-BR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Public-Private Partnerships</a:t>
                </a:r>
              </a:p>
            </p:txBody>
          </p:sp>
        </p:grpSp>
        <p:sp>
          <p:nvSpPr>
            <p:cNvPr id="45" name="CaixaDeTexto 10"/>
            <p:cNvSpPr txBox="1">
              <a:spLocks noChangeArrowheads="1"/>
            </p:cNvSpPr>
            <p:nvPr/>
          </p:nvSpPr>
          <p:spPr bwMode="auto">
            <a:xfrm>
              <a:off x="1919288" y="4541838"/>
              <a:ext cx="300196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CONTRACTED PROJECTS</a:t>
              </a:r>
            </a:p>
          </p:txBody>
        </p:sp>
        <p:sp>
          <p:nvSpPr>
            <p:cNvPr id="46" name="CaixaDeTexto 10"/>
            <p:cNvSpPr txBox="1">
              <a:spLocks noChangeArrowheads="1"/>
            </p:cNvSpPr>
            <p:nvPr/>
          </p:nvSpPr>
          <p:spPr bwMode="auto">
            <a:xfrm>
              <a:off x="6356350" y="4541838"/>
              <a:ext cx="34115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PROJECTS IN PROGRESS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407988" y="1484313"/>
            <a:ext cx="5616575" cy="1152525"/>
            <a:chOff x="407368" y="1484784"/>
            <a:chExt cx="5616624" cy="1152128"/>
          </a:xfrm>
        </p:grpSpPr>
        <p:sp>
          <p:nvSpPr>
            <p:cNvPr id="34842" name="Retângulo 26"/>
            <p:cNvSpPr>
              <a:spLocks noChangeArrowheads="1"/>
            </p:cNvSpPr>
            <p:nvPr/>
          </p:nvSpPr>
          <p:spPr bwMode="auto">
            <a:xfrm>
              <a:off x="2739425" y="1484784"/>
              <a:ext cx="3284567" cy="91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3600" b="1">
                  <a:solidFill>
                    <a:srgbClr val="FFFFFF"/>
                  </a:solidFill>
                  <a:latin typeface="Calibri" panose="020F0502020204030204" pitchFamily="34" charset="0"/>
                </a:rPr>
                <a:t>Contracted </a:t>
              </a:r>
            </a:p>
            <a:p>
              <a:pPr eaLnBrk="1" hangingPunct="1">
                <a:lnSpc>
                  <a:spcPts val="3200"/>
                </a:lnSpc>
              </a:pPr>
              <a:r>
                <a:rPr lang="pt-BR" sz="3600" b="1">
                  <a:solidFill>
                    <a:srgbClr val="FFFFFF"/>
                  </a:solidFill>
                  <a:latin typeface="Calibri" panose="020F0502020204030204" pitchFamily="34" charset="0"/>
                </a:rPr>
                <a:t>Projects</a:t>
              </a:r>
            </a:p>
          </p:txBody>
        </p:sp>
        <p:sp>
          <p:nvSpPr>
            <p:cNvPr id="34843" name="Retângulo 27"/>
            <p:cNvSpPr>
              <a:spLocks noChangeArrowheads="1"/>
            </p:cNvSpPr>
            <p:nvPr/>
          </p:nvSpPr>
          <p:spPr bwMode="auto">
            <a:xfrm>
              <a:off x="407368" y="2249695"/>
              <a:ext cx="3313141" cy="38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300"/>
                </a:lnSpc>
              </a:pPr>
              <a:r>
                <a:rPr lang="pt-BR" sz="16600" b="1">
                  <a:solidFill>
                    <a:srgbClr val="FE7E30"/>
                  </a:solidFill>
                  <a:latin typeface="Calibri" panose="020F0502020204030204" pitchFamily="34" charset="0"/>
                </a:rPr>
                <a:t>39</a:t>
              </a:r>
            </a:p>
          </p:txBody>
        </p:sp>
      </p:grpSp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479425" y="3265488"/>
            <a:ext cx="6534150" cy="1189037"/>
            <a:chOff x="479377" y="3265254"/>
            <a:chExt cx="6534890" cy="1189804"/>
          </a:xfrm>
        </p:grpSpPr>
        <p:sp>
          <p:nvSpPr>
            <p:cNvPr id="34838" name="Retângulo 24"/>
            <p:cNvSpPr>
              <a:spLocks noChangeArrowheads="1"/>
            </p:cNvSpPr>
            <p:nvPr/>
          </p:nvSpPr>
          <p:spPr bwMode="auto">
            <a:xfrm>
              <a:off x="479377" y="3284316"/>
              <a:ext cx="1079622" cy="52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3600" b="1">
                  <a:solidFill>
                    <a:srgbClr val="FE7E30"/>
                  </a:solidFill>
                  <a:latin typeface="Calibri" panose="020F0502020204030204" pitchFamily="34" charset="0"/>
                </a:rPr>
                <a:t>R$</a:t>
              </a:r>
            </a:p>
          </p:txBody>
        </p:sp>
        <p:sp>
          <p:nvSpPr>
            <p:cNvPr id="34839" name="Retângulo 25"/>
            <p:cNvSpPr>
              <a:spLocks noChangeArrowheads="1"/>
            </p:cNvSpPr>
            <p:nvPr/>
          </p:nvSpPr>
          <p:spPr bwMode="auto">
            <a:xfrm>
              <a:off x="982672" y="3546422"/>
              <a:ext cx="2305311" cy="64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7200" b="1">
                  <a:solidFill>
                    <a:srgbClr val="FFFFFF"/>
                  </a:solidFill>
                  <a:latin typeface="Calibri" panose="020F0502020204030204" pitchFamily="34" charset="0"/>
                </a:rPr>
                <a:t>156,3</a:t>
              </a:r>
            </a:p>
          </p:txBody>
        </p:sp>
        <p:sp>
          <p:nvSpPr>
            <p:cNvPr id="34840" name="Retângulo 34"/>
            <p:cNvSpPr>
              <a:spLocks noChangeArrowheads="1"/>
            </p:cNvSpPr>
            <p:nvPr/>
          </p:nvSpPr>
          <p:spPr bwMode="auto">
            <a:xfrm>
              <a:off x="1022363" y="3932434"/>
              <a:ext cx="1751211" cy="52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3400" b="1">
                  <a:solidFill>
                    <a:srgbClr val="FFFFFF"/>
                  </a:solidFill>
                  <a:latin typeface="Calibri" panose="020F0502020204030204" pitchFamily="34" charset="0"/>
                </a:rPr>
                <a:t>billions</a:t>
              </a:r>
            </a:p>
          </p:txBody>
        </p:sp>
        <p:sp>
          <p:nvSpPr>
            <p:cNvPr id="34841" name="Retângulo 49"/>
            <p:cNvSpPr>
              <a:spLocks noChangeArrowheads="1"/>
            </p:cNvSpPr>
            <p:nvPr/>
          </p:nvSpPr>
          <p:spPr bwMode="auto">
            <a:xfrm>
              <a:off x="3214950" y="3265254"/>
              <a:ext cx="3799317" cy="746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700"/>
                </a:lnSpc>
              </a:pPr>
              <a:r>
                <a:rPr lang="pt-BR" i="1">
                  <a:solidFill>
                    <a:srgbClr val="FE7E30"/>
                  </a:solidFill>
                  <a:latin typeface="Calibri" panose="020F0502020204030204" pitchFamily="34" charset="0"/>
                </a:rPr>
                <a:t>In investments ( public and private throughout the period of concession / partnership )</a:t>
              </a:r>
            </a:p>
          </p:txBody>
        </p:sp>
      </p:grpSp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479425" y="4878388"/>
            <a:ext cx="5616575" cy="1208087"/>
            <a:chOff x="479377" y="4879012"/>
            <a:chExt cx="5616623" cy="1207203"/>
          </a:xfrm>
        </p:grpSpPr>
        <p:sp>
          <p:nvSpPr>
            <p:cNvPr id="34834" name="Retângulo 46"/>
            <p:cNvSpPr>
              <a:spLocks noChangeArrowheads="1"/>
            </p:cNvSpPr>
            <p:nvPr/>
          </p:nvSpPr>
          <p:spPr bwMode="auto">
            <a:xfrm>
              <a:off x="479377" y="4945638"/>
              <a:ext cx="1079509" cy="52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3600" b="1">
                  <a:solidFill>
                    <a:srgbClr val="FE7E30"/>
                  </a:solidFill>
                  <a:latin typeface="Calibri" panose="020F0502020204030204" pitchFamily="34" charset="0"/>
                </a:rPr>
                <a:t>R$</a:t>
              </a:r>
            </a:p>
          </p:txBody>
        </p:sp>
        <p:sp>
          <p:nvSpPr>
            <p:cNvPr id="34835" name="Retângulo 47"/>
            <p:cNvSpPr>
              <a:spLocks noChangeArrowheads="1"/>
            </p:cNvSpPr>
            <p:nvPr/>
          </p:nvSpPr>
          <p:spPr bwMode="auto">
            <a:xfrm>
              <a:off x="984206" y="5207384"/>
              <a:ext cx="2303483" cy="502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7200" b="1">
                  <a:solidFill>
                    <a:srgbClr val="FFFFFF"/>
                  </a:solidFill>
                  <a:latin typeface="Calibri" panose="020F0502020204030204" pitchFamily="34" charset="0"/>
                </a:rPr>
                <a:t>4,5</a:t>
              </a:r>
            </a:p>
          </p:txBody>
        </p:sp>
        <p:sp>
          <p:nvSpPr>
            <p:cNvPr id="34836" name="Retângulo 48"/>
            <p:cNvSpPr>
              <a:spLocks noChangeArrowheads="1"/>
            </p:cNvSpPr>
            <p:nvPr/>
          </p:nvSpPr>
          <p:spPr bwMode="auto">
            <a:xfrm>
              <a:off x="1703350" y="5570656"/>
              <a:ext cx="1751027" cy="515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3400" b="1">
                  <a:solidFill>
                    <a:srgbClr val="FFFFFF"/>
                  </a:solidFill>
                  <a:latin typeface="Calibri" panose="020F0502020204030204" pitchFamily="34" charset="0"/>
                </a:rPr>
                <a:t>billions</a:t>
              </a:r>
            </a:p>
          </p:txBody>
        </p:sp>
        <p:sp>
          <p:nvSpPr>
            <p:cNvPr id="34837" name="Retângulo 50"/>
            <p:cNvSpPr>
              <a:spLocks noChangeArrowheads="1"/>
            </p:cNvSpPr>
            <p:nvPr/>
          </p:nvSpPr>
          <p:spPr bwMode="auto">
            <a:xfrm>
              <a:off x="2297081" y="4879012"/>
              <a:ext cx="3798919" cy="317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700"/>
                </a:lnSpc>
              </a:pPr>
              <a:r>
                <a:rPr lang="pt-BR" i="1">
                  <a:solidFill>
                    <a:srgbClr val="FE7E30"/>
                  </a:solidFill>
                  <a:latin typeface="Calibri" panose="020F0502020204030204" pitchFamily="34" charset="0"/>
                </a:rPr>
                <a:t>In fixed grants</a:t>
              </a:r>
            </a:p>
          </p:txBody>
        </p:sp>
      </p:grp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6486525" y="498475"/>
          <a:ext cx="6005513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upo 4"/>
          <p:cNvGrpSpPr>
            <a:grpSpLocks/>
          </p:cNvGrpSpPr>
          <p:nvPr/>
        </p:nvGrpSpPr>
        <p:grpSpPr bwMode="auto">
          <a:xfrm>
            <a:off x="7132638" y="4137025"/>
            <a:ext cx="4003675" cy="1939925"/>
            <a:chOff x="7131923" y="4137252"/>
            <a:chExt cx="4004637" cy="1938992"/>
          </a:xfrm>
        </p:grpSpPr>
        <p:grpSp>
          <p:nvGrpSpPr>
            <p:cNvPr id="6" name="Grupo 11"/>
            <p:cNvGrpSpPr/>
            <p:nvPr/>
          </p:nvGrpSpPr>
          <p:grpSpPr>
            <a:xfrm>
              <a:off x="7464152" y="4189816"/>
              <a:ext cx="3334009" cy="1816129"/>
              <a:chOff x="9884614" y="4189816"/>
              <a:chExt cx="769531" cy="1996294"/>
            </a:xfrm>
            <a:solidFill>
              <a:schemeClr val="tx1">
                <a:alpha val="51000"/>
              </a:schemeClr>
            </a:solidFill>
          </p:grpSpPr>
          <p:sp>
            <p:nvSpPr>
              <p:cNvPr id="11" name="Retângulo 10"/>
              <p:cNvSpPr/>
              <p:nvPr/>
            </p:nvSpPr>
            <p:spPr>
              <a:xfrm>
                <a:off x="9884614" y="4189816"/>
                <a:ext cx="769531" cy="2996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tângulo 53"/>
              <p:cNvSpPr/>
              <p:nvPr/>
            </p:nvSpPr>
            <p:spPr>
              <a:xfrm>
                <a:off x="9884614" y="4529137"/>
                <a:ext cx="769531" cy="2996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tângulo 54"/>
              <p:cNvSpPr/>
              <p:nvPr/>
            </p:nvSpPr>
            <p:spPr>
              <a:xfrm>
                <a:off x="9884614" y="4868458"/>
                <a:ext cx="769531" cy="2996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tângulo 55"/>
              <p:cNvSpPr/>
              <p:nvPr/>
            </p:nvSpPr>
            <p:spPr>
              <a:xfrm>
                <a:off x="9884614" y="5207779"/>
                <a:ext cx="769531" cy="2996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tângulo 56"/>
              <p:cNvSpPr/>
              <p:nvPr/>
            </p:nvSpPr>
            <p:spPr>
              <a:xfrm>
                <a:off x="9884614" y="5547100"/>
                <a:ext cx="769531" cy="2996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tângulo 57"/>
              <p:cNvSpPr/>
              <p:nvPr/>
            </p:nvSpPr>
            <p:spPr>
              <a:xfrm>
                <a:off x="9884614" y="5886421"/>
                <a:ext cx="769531" cy="2996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826" name="Retângulo 51"/>
            <p:cNvSpPr>
              <a:spLocks noChangeArrowheads="1"/>
            </p:cNvSpPr>
            <p:nvPr/>
          </p:nvSpPr>
          <p:spPr bwMode="auto">
            <a:xfrm>
              <a:off x="7131923" y="4137252"/>
              <a:ext cx="2996332" cy="1937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Transport/Mobility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Energy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Sanitation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Health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Leisure/Events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Housing</a:t>
              </a:r>
            </a:p>
          </p:txBody>
        </p:sp>
        <p:sp>
          <p:nvSpPr>
            <p:cNvPr id="34827" name="Retângulo 52"/>
            <p:cNvSpPr>
              <a:spLocks noChangeArrowheads="1"/>
            </p:cNvSpPr>
            <p:nvPr/>
          </p:nvSpPr>
          <p:spPr bwMode="auto">
            <a:xfrm>
              <a:off x="9983758" y="4137252"/>
              <a:ext cx="72089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75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7,5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5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5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5</a:t>
              </a:r>
              <a:r>
                <a:rPr lang="pt-BR" sz="14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2,5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10831687" y="4189615"/>
              <a:ext cx="304873" cy="2729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10831687" y="4499028"/>
              <a:ext cx="304873" cy="2729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2" name="Retângulo 61"/>
            <p:cNvSpPr/>
            <p:nvPr/>
          </p:nvSpPr>
          <p:spPr>
            <a:xfrm>
              <a:off x="10831687" y="4806855"/>
              <a:ext cx="304873" cy="272919"/>
            </a:xfrm>
            <a:prstGeom prst="rect">
              <a:avLst/>
            </a:prstGeom>
            <a:solidFill>
              <a:srgbClr val="FF7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10831687" y="5116269"/>
              <a:ext cx="304873" cy="272919"/>
            </a:xfrm>
            <a:prstGeom prst="rect">
              <a:avLst/>
            </a:prstGeom>
            <a:solidFill>
              <a:srgbClr val="FBB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10831687" y="5424096"/>
              <a:ext cx="304873" cy="27291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10831687" y="5733509"/>
              <a:ext cx="304873" cy="272919"/>
            </a:xfrm>
            <a:prstGeom prst="rect">
              <a:avLst/>
            </a:prstGeom>
            <a:solidFill>
              <a:srgbClr val="9BF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66" name="Retângulo 65"/>
          <p:cNvSpPr>
            <a:spLocks noChangeArrowheads="1"/>
          </p:cNvSpPr>
          <p:nvPr/>
        </p:nvSpPr>
        <p:spPr bwMode="auto">
          <a:xfrm>
            <a:off x="6096000" y="1160463"/>
            <a:ext cx="51847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2400"/>
              </a:lnSpc>
            </a:pPr>
            <a:r>
              <a:rPr lang="pt-BR" sz="2400" b="1">
                <a:solidFill>
                  <a:srgbClr val="FE7E30"/>
                </a:solidFill>
                <a:latin typeface="Calibri" panose="020F0502020204030204" pitchFamily="34" charset="0"/>
              </a:rPr>
              <a:t>Contract distribution (by sector)</a:t>
            </a:r>
          </a:p>
        </p:txBody>
      </p:sp>
      <p:sp>
        <p:nvSpPr>
          <p:cNvPr id="34824" name="CaixaDeTexto 10"/>
          <p:cNvSpPr txBox="1">
            <a:spLocks noChangeArrowheads="1"/>
          </p:cNvSpPr>
          <p:nvPr/>
        </p:nvSpPr>
        <p:spPr bwMode="auto">
          <a:xfrm>
            <a:off x="158750" y="303213"/>
            <a:ext cx="10545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THE EVOLUTION OF PUBLIC-PRIVATE PARNTERSHIPS IN THE STATE OF 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407988" y="1484313"/>
            <a:ext cx="5616575" cy="1152461"/>
            <a:chOff x="407368" y="1484784"/>
            <a:chExt cx="5616624" cy="1152064"/>
          </a:xfrm>
        </p:grpSpPr>
        <p:sp>
          <p:nvSpPr>
            <p:cNvPr id="36893" name="Retângulo 26"/>
            <p:cNvSpPr>
              <a:spLocks noChangeArrowheads="1"/>
            </p:cNvSpPr>
            <p:nvPr/>
          </p:nvSpPr>
          <p:spPr bwMode="auto">
            <a:xfrm>
              <a:off x="2739425" y="1484784"/>
              <a:ext cx="3284567" cy="91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3600" b="1">
                  <a:solidFill>
                    <a:srgbClr val="FFFFFF"/>
                  </a:solidFill>
                  <a:latin typeface="Calibri" panose="020F0502020204030204" pitchFamily="34" charset="0"/>
                </a:rPr>
                <a:t>Projects in Progress </a:t>
              </a:r>
            </a:p>
          </p:txBody>
        </p:sp>
        <p:sp>
          <p:nvSpPr>
            <p:cNvPr id="36894" name="Retângulo 27"/>
            <p:cNvSpPr>
              <a:spLocks noChangeArrowheads="1"/>
            </p:cNvSpPr>
            <p:nvPr/>
          </p:nvSpPr>
          <p:spPr bwMode="auto">
            <a:xfrm>
              <a:off x="407368" y="2249695"/>
              <a:ext cx="3313141" cy="38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300"/>
                </a:lnSpc>
              </a:pPr>
              <a:r>
                <a:rPr lang="pt-BR" sz="16600" b="1" dirty="0">
                  <a:solidFill>
                    <a:srgbClr val="92D050"/>
                  </a:solidFill>
                  <a:latin typeface="Calibri" panose="020F0502020204030204" pitchFamily="34" charset="0"/>
                </a:rPr>
                <a:t>23</a:t>
              </a:r>
            </a:p>
          </p:txBody>
        </p:sp>
      </p:grpSp>
      <p:grpSp>
        <p:nvGrpSpPr>
          <p:cNvPr id="3" name="Grupo 3"/>
          <p:cNvGrpSpPr>
            <a:grpSpLocks/>
          </p:cNvGrpSpPr>
          <p:nvPr/>
        </p:nvGrpSpPr>
        <p:grpSpPr bwMode="auto">
          <a:xfrm>
            <a:off x="479425" y="3265488"/>
            <a:ext cx="4392613" cy="1189037"/>
            <a:chOff x="479377" y="3265254"/>
            <a:chExt cx="4392487" cy="1189804"/>
          </a:xfrm>
        </p:grpSpPr>
        <p:sp>
          <p:nvSpPr>
            <p:cNvPr id="36889" name="Retângulo 24"/>
            <p:cNvSpPr>
              <a:spLocks noChangeArrowheads="1"/>
            </p:cNvSpPr>
            <p:nvPr/>
          </p:nvSpPr>
          <p:spPr bwMode="auto">
            <a:xfrm>
              <a:off x="479377" y="3284316"/>
              <a:ext cx="1079469" cy="52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3600" b="1">
                  <a:solidFill>
                    <a:srgbClr val="92D050"/>
                  </a:solidFill>
                  <a:latin typeface="Calibri" panose="020F0502020204030204" pitchFamily="34" charset="0"/>
                </a:rPr>
                <a:t>R$</a:t>
              </a:r>
            </a:p>
          </p:txBody>
        </p:sp>
        <p:sp>
          <p:nvSpPr>
            <p:cNvPr id="36890" name="Retângulo 25"/>
            <p:cNvSpPr>
              <a:spLocks noChangeArrowheads="1"/>
            </p:cNvSpPr>
            <p:nvPr/>
          </p:nvSpPr>
          <p:spPr bwMode="auto">
            <a:xfrm>
              <a:off x="984188" y="3546422"/>
              <a:ext cx="2303397" cy="503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72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38,1</a:t>
              </a:r>
            </a:p>
          </p:txBody>
        </p:sp>
        <p:sp>
          <p:nvSpPr>
            <p:cNvPr id="36891" name="Retângulo 34"/>
            <p:cNvSpPr>
              <a:spLocks noChangeArrowheads="1"/>
            </p:cNvSpPr>
            <p:nvPr/>
          </p:nvSpPr>
          <p:spPr bwMode="auto">
            <a:xfrm>
              <a:off x="1022286" y="3932434"/>
              <a:ext cx="1750963" cy="52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200"/>
                </a:lnSpc>
              </a:pPr>
              <a:r>
                <a:rPr lang="pt-BR" sz="3400" b="1">
                  <a:solidFill>
                    <a:srgbClr val="FFFFFF"/>
                  </a:solidFill>
                  <a:latin typeface="Calibri" panose="020F0502020204030204" pitchFamily="34" charset="0"/>
                </a:rPr>
                <a:t>billions</a:t>
              </a:r>
            </a:p>
          </p:txBody>
        </p:sp>
        <p:sp>
          <p:nvSpPr>
            <p:cNvPr id="36892" name="Retângulo 49"/>
            <p:cNvSpPr>
              <a:spLocks noChangeArrowheads="1"/>
            </p:cNvSpPr>
            <p:nvPr/>
          </p:nvSpPr>
          <p:spPr bwMode="auto">
            <a:xfrm>
              <a:off x="2728800" y="3265254"/>
              <a:ext cx="2143064" cy="535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700"/>
                </a:lnSpc>
              </a:pPr>
              <a:r>
                <a:rPr lang="pt-BR" i="1">
                  <a:solidFill>
                    <a:srgbClr val="92D050"/>
                  </a:solidFill>
                  <a:latin typeface="Calibri" panose="020F0502020204030204" pitchFamily="34" charset="0"/>
                </a:rPr>
                <a:t>In investments</a:t>
              </a:r>
            </a:p>
            <a:p>
              <a:pPr eaLnBrk="1" hangingPunct="1">
                <a:lnSpc>
                  <a:spcPts val="1700"/>
                </a:lnSpc>
              </a:pPr>
              <a:r>
                <a:rPr lang="pt-BR" i="1">
                  <a:solidFill>
                    <a:srgbClr val="92D050"/>
                  </a:solidFill>
                  <a:latin typeface="Calibri" panose="020F0502020204030204" pitchFamily="34" charset="0"/>
                </a:rPr>
                <a:t>(expected)</a:t>
              </a:r>
            </a:p>
          </p:txBody>
        </p:sp>
      </p:grp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6621463" y="782638"/>
          <a:ext cx="5348287" cy="409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6" name="Retângulo 65"/>
          <p:cNvSpPr>
            <a:spLocks noChangeArrowheads="1"/>
          </p:cNvSpPr>
          <p:nvPr/>
        </p:nvSpPr>
        <p:spPr bwMode="auto">
          <a:xfrm>
            <a:off x="6311900" y="1160463"/>
            <a:ext cx="49688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2400"/>
              </a:lnSpc>
            </a:pPr>
            <a:r>
              <a:rPr lang="pt-BR" sz="2400" b="1">
                <a:solidFill>
                  <a:srgbClr val="92D050"/>
                </a:solidFill>
                <a:latin typeface="Calibri" panose="020F0502020204030204" pitchFamily="34" charset="0"/>
              </a:rPr>
              <a:t>Contract distribution (by sector)</a:t>
            </a:r>
          </a:p>
        </p:txBody>
      </p:sp>
      <p:grpSp>
        <p:nvGrpSpPr>
          <p:cNvPr id="4" name="Grupo 4"/>
          <p:cNvGrpSpPr>
            <a:grpSpLocks/>
          </p:cNvGrpSpPr>
          <p:nvPr/>
        </p:nvGrpSpPr>
        <p:grpSpPr bwMode="auto">
          <a:xfrm>
            <a:off x="7132638" y="4137025"/>
            <a:ext cx="4003675" cy="2554288"/>
            <a:chOff x="7131923" y="4137252"/>
            <a:chExt cx="4004637" cy="2554545"/>
          </a:xfrm>
        </p:grpSpPr>
        <p:grpSp>
          <p:nvGrpSpPr>
            <p:cNvPr id="36872" name="Grupo 1"/>
            <p:cNvGrpSpPr>
              <a:grpSpLocks/>
            </p:cNvGrpSpPr>
            <p:nvPr/>
          </p:nvGrpSpPr>
          <p:grpSpPr bwMode="auto">
            <a:xfrm>
              <a:off x="7464152" y="4189816"/>
              <a:ext cx="3334009" cy="2112462"/>
              <a:chOff x="7464152" y="4189816"/>
              <a:chExt cx="3334009" cy="2112462"/>
            </a:xfrm>
          </p:grpSpPr>
          <p:sp>
            <p:nvSpPr>
              <p:cNvPr id="11" name="Retângulo 10"/>
              <p:cNvSpPr/>
              <p:nvPr/>
            </p:nvSpPr>
            <p:spPr>
              <a:xfrm>
                <a:off x="7463790" y="4189645"/>
                <a:ext cx="3334551" cy="273078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tângulo 53"/>
              <p:cNvSpPr/>
              <p:nvPr/>
            </p:nvSpPr>
            <p:spPr>
              <a:xfrm>
                <a:off x="7463790" y="4496063"/>
                <a:ext cx="3334551" cy="273078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tângulo 54"/>
              <p:cNvSpPr/>
              <p:nvPr/>
            </p:nvSpPr>
            <p:spPr>
              <a:xfrm>
                <a:off x="7463790" y="4802482"/>
                <a:ext cx="3334551" cy="273078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tângulo 55"/>
              <p:cNvSpPr/>
              <p:nvPr/>
            </p:nvSpPr>
            <p:spPr>
              <a:xfrm>
                <a:off x="7463790" y="5110488"/>
                <a:ext cx="3334551" cy="271489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tângulo 56"/>
              <p:cNvSpPr/>
              <p:nvPr/>
            </p:nvSpPr>
            <p:spPr>
              <a:xfrm>
                <a:off x="7463790" y="5416906"/>
                <a:ext cx="3334551" cy="273078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tângulo 57"/>
              <p:cNvSpPr/>
              <p:nvPr/>
            </p:nvSpPr>
            <p:spPr>
              <a:xfrm>
                <a:off x="7463790" y="5723325"/>
                <a:ext cx="3334551" cy="273078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tângulo 29"/>
              <p:cNvSpPr/>
              <p:nvPr/>
            </p:nvSpPr>
            <p:spPr>
              <a:xfrm>
                <a:off x="7463790" y="6029743"/>
                <a:ext cx="3334551" cy="273078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873" name="Retângulo 51"/>
            <p:cNvSpPr>
              <a:spLocks noChangeArrowheads="1"/>
            </p:cNvSpPr>
            <p:nvPr/>
          </p:nvSpPr>
          <p:spPr bwMode="auto">
            <a:xfrm>
              <a:off x="7131923" y="4137252"/>
              <a:ext cx="2996332" cy="2246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Transport/Mobility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Leisure/Events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Health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Environment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chemeClr val="bg1"/>
                  </a:solidFill>
                  <a:latin typeface="Calibri" panose="020F0502020204030204" pitchFamily="34" charset="0"/>
                </a:rPr>
                <a:t>Supply Management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Education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FFFFF"/>
                  </a:solidFill>
                  <a:latin typeface="Calibri" panose="020F0502020204030204" pitchFamily="34" charset="0"/>
                </a:rPr>
                <a:t>Security</a:t>
              </a:r>
            </a:p>
          </p:txBody>
        </p:sp>
        <p:sp>
          <p:nvSpPr>
            <p:cNvPr id="36874" name="Retângulo 52"/>
            <p:cNvSpPr>
              <a:spLocks noChangeArrowheads="1"/>
            </p:cNvSpPr>
            <p:nvPr/>
          </p:nvSpPr>
          <p:spPr bwMode="auto">
            <a:xfrm>
              <a:off x="9983758" y="4137252"/>
              <a:ext cx="720898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50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25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8,3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4,2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4,2</a:t>
              </a:r>
              <a:r>
                <a:rPr lang="pt-BR" sz="14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4,2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</a:p>
            <a:p>
              <a:pPr algn="r" eaLnBrk="1" hangingPunct="1">
                <a:lnSpc>
                  <a:spcPts val="2400"/>
                </a:lnSpc>
              </a:pPr>
              <a:r>
                <a:rPr lang="pt-BR" sz="2000" b="1">
                  <a:solidFill>
                    <a:srgbClr val="FE7E30"/>
                  </a:solidFill>
                  <a:latin typeface="Calibri" panose="020F0502020204030204" pitchFamily="34" charset="0"/>
                </a:rPr>
                <a:t>4,2</a:t>
              </a:r>
              <a:r>
                <a:rPr lang="pt-BR" sz="1600" b="1">
                  <a:solidFill>
                    <a:srgbClr val="FE7E30"/>
                  </a:solidFill>
                  <a:latin typeface="Calibri" panose="020F0502020204030204" pitchFamily="34" charset="0"/>
                </a:rPr>
                <a:t>%</a:t>
              </a: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  <a:p>
              <a:pPr algn="r" eaLnBrk="1" hangingPunct="1">
                <a:lnSpc>
                  <a:spcPts val="2400"/>
                </a:lnSpc>
              </a:pPr>
              <a:endParaRPr lang="pt-BR" sz="20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10831687" y="4189645"/>
              <a:ext cx="304873" cy="2730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10831687" y="4492888"/>
              <a:ext cx="304873" cy="27307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2" name="Retângulo 61"/>
            <p:cNvSpPr/>
            <p:nvPr/>
          </p:nvSpPr>
          <p:spPr>
            <a:xfrm>
              <a:off x="10831687" y="4796131"/>
              <a:ext cx="304873" cy="273077"/>
            </a:xfrm>
            <a:prstGeom prst="rect">
              <a:avLst/>
            </a:prstGeom>
            <a:solidFill>
              <a:srgbClr val="FF71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10831687" y="5100962"/>
              <a:ext cx="304873" cy="271489"/>
            </a:xfrm>
            <a:prstGeom prst="rect">
              <a:avLst/>
            </a:prstGeom>
            <a:solidFill>
              <a:srgbClr val="FBB5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10831687" y="5404204"/>
              <a:ext cx="304873" cy="27307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10831687" y="5707448"/>
              <a:ext cx="304873" cy="273077"/>
            </a:xfrm>
            <a:prstGeom prst="rect">
              <a:avLst/>
            </a:prstGeom>
            <a:solidFill>
              <a:srgbClr val="9BF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10831687" y="6010690"/>
              <a:ext cx="304873" cy="2730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C000"/>
                </a:solidFill>
              </a:endParaRPr>
            </a:p>
          </p:txBody>
        </p:sp>
      </p:grpSp>
      <p:sp>
        <p:nvSpPr>
          <p:cNvPr id="36871" name="CaixaDeTexto 10"/>
          <p:cNvSpPr txBox="1">
            <a:spLocks noChangeArrowheads="1"/>
          </p:cNvSpPr>
          <p:nvPr/>
        </p:nvSpPr>
        <p:spPr bwMode="auto">
          <a:xfrm>
            <a:off x="158750" y="303213"/>
            <a:ext cx="1040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THE EVOLUTION OF PUBLIC-PRIVATE PARNTERSHIPS IN THE STATE OF 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303039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PROJETOS EM ANDAMENTO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63352" y="1763390"/>
            <a:ext cx="1040884" cy="6481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pt-BR" sz="9600" b="1" dirty="0">
                <a:solidFill>
                  <a:srgbClr val="7DC33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235"/>
            <a:ext cx="12204000" cy="498330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1487488" y="1196752"/>
            <a:ext cx="8208912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pt-BR" sz="4000" b="1" dirty="0">
                <a:solidFill>
                  <a:srgbClr val="7DC33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PHASE OF THE SÃO PAULO</a:t>
            </a:r>
          </a:p>
          <a:p>
            <a:pPr>
              <a:lnSpc>
                <a:spcPts val="3600"/>
              </a:lnSpc>
            </a:pPr>
            <a:r>
              <a:rPr lang="pt-BR" sz="4000" b="1" dirty="0">
                <a:solidFill>
                  <a:srgbClr val="7DC33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CONCESSION PROGRAM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35360" y="2519364"/>
            <a:ext cx="11296511" cy="3526233"/>
            <a:chOff x="335360" y="2519364"/>
            <a:chExt cx="11296511" cy="3526233"/>
          </a:xfrm>
        </p:grpSpPr>
        <p:pic>
          <p:nvPicPr>
            <p:cNvPr id="27" name="Graphic 14" descr="Jack hammer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0" y="2626453"/>
              <a:ext cx="544525" cy="5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1065649" y="2667850"/>
              <a:ext cx="2510174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BRL 10 bi 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just"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secured</a:t>
              </a:r>
              <a:endParaRPr lang="pt-BR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9" name="Graphic 13" descr="Money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47" y="3403967"/>
              <a:ext cx="530669" cy="530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A close up of a sign&#10;&#10;Description generated with very high confidence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0" y="4446001"/>
              <a:ext cx="544525" cy="5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Graphic 16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22" y="5372551"/>
              <a:ext cx="443717" cy="443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899247" y="3394579"/>
              <a:ext cx="51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BRL 3,6 </a:t>
              </a: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bi in fixed grants upon contract signature,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131</a:t>
              </a:r>
              <a:r>
                <a:rPr lang="en-US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%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438</a:t>
              </a:r>
              <a:r>
                <a:rPr lang="en-US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%</a:t>
              </a: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 </a:t>
              </a:r>
              <a:r>
                <a:rPr lang="en-US" sz="20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91</a:t>
              </a:r>
              <a:r>
                <a:rPr lang="en-US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%</a:t>
              </a: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 premiums for each concession tendered</a:t>
              </a:r>
              <a:endParaRPr lang="pt-BR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899247" y="4367426"/>
              <a:ext cx="51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First highway concession 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adjudicated to a</a:t>
              </a:r>
            </a:p>
            <a:p>
              <a:pPr>
                <a:lnSpc>
                  <a:spcPts val="2000"/>
                </a:lnSpc>
              </a:pP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Private Equity Fund  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 an </a:t>
              </a: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isolated manner</a:t>
              </a:r>
            </a:p>
            <a:p>
              <a:pPr>
                <a:lnSpc>
                  <a:spcPts val="2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n-US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Pátria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Investimentos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899247" y="5301208"/>
              <a:ext cx="519675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First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logistics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project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financed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exclusively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via</a:t>
              </a:r>
            </a:p>
            <a:p>
              <a:pPr>
                <a:lnSpc>
                  <a:spcPts val="2000"/>
                </a:lnSpc>
              </a:pP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capital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markets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(Entrevias)</a:t>
              </a:r>
            </a:p>
          </p:txBody>
        </p:sp>
        <p:pic>
          <p:nvPicPr>
            <p:cNvPr id="47" name="Picture 4" descr="Resultado de imagem para organization icon"/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8" y="2519364"/>
              <a:ext cx="693738" cy="69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" descr="Imagem relacionada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016" y="4430801"/>
              <a:ext cx="557213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Graphic 17" descr="Add"/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016" y="5324083"/>
              <a:ext cx="534988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355" y="3572028"/>
              <a:ext cx="505044" cy="505044"/>
            </a:xfrm>
            <a:prstGeom prst="rect">
              <a:avLst/>
            </a:prstGeom>
          </p:spPr>
        </p:pic>
        <p:sp>
          <p:nvSpPr>
            <p:cNvPr id="51" name="CaixaDeTexto 50"/>
            <p:cNvSpPr txBox="1"/>
            <p:nvPr/>
          </p:nvSpPr>
          <p:spPr>
            <a:xfrm>
              <a:off x="6887431" y="2667850"/>
              <a:ext cx="4637552" cy="746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Introduction of Tripartite Agreement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regulating the rights of financiers in accordance</a:t>
              </a:r>
            </a:p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with best international practices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6887431" y="3548722"/>
              <a:ext cx="4744440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Auctions counted with the participation of</a:t>
              </a:r>
            </a:p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major global players of the infrastructure sector</a:t>
              </a: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6887431" y="4417216"/>
              <a:ext cx="4151970" cy="746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Provision of enhancements to increase</a:t>
              </a:r>
            </a:p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Project </a:t>
              </a:r>
              <a:r>
                <a:rPr lang="en-US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attractivity</a:t>
              </a: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(ex: indemnity clauses,</a:t>
              </a:r>
            </a:p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ordinary revisions, amongst others)</a:t>
              </a: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6887431" y="5299239"/>
              <a:ext cx="4285981" cy="746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Development of a Currency Risk Protection</a:t>
              </a:r>
            </a:p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Mechanism 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based on the Project’s variable</a:t>
              </a:r>
            </a:p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grants (no fiscal exposure for Government)</a:t>
              </a:r>
            </a:p>
          </p:txBody>
        </p:sp>
      </p:grpSp>
      <p:sp>
        <p:nvSpPr>
          <p:cNvPr id="56" name="CaixaDeTexto 55"/>
          <p:cNvSpPr txBox="1"/>
          <p:nvPr/>
        </p:nvSpPr>
        <p:spPr>
          <a:xfrm>
            <a:off x="8660711" y="1386498"/>
            <a:ext cx="3272883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700"/>
              </a:lnSpc>
              <a:buClr>
                <a:srgbClr val="00B0F0"/>
              </a:buClr>
              <a:buSzPct val="120000"/>
            </a:pPr>
            <a:r>
              <a:rPr lang="en-US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After 3 successful</a:t>
            </a:r>
          </a:p>
          <a:p>
            <a:pPr algn="r">
              <a:lnSpc>
                <a:spcPts val="1700"/>
              </a:lnSpc>
              <a:buClr>
                <a:srgbClr val="00B0F0"/>
              </a:buClr>
              <a:buSzPct val="120000"/>
            </a:pPr>
            <a:r>
              <a:rPr lang="en-US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bidding procedures, the Program</a:t>
            </a:r>
          </a:p>
          <a:p>
            <a:pPr algn="r">
              <a:lnSpc>
                <a:spcPts val="1700"/>
              </a:lnSpc>
              <a:buClr>
                <a:srgbClr val="00B0F0"/>
              </a:buClr>
              <a:buSzPct val="120000"/>
            </a:pPr>
            <a:r>
              <a:rPr lang="en-US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has obtained significant results</a:t>
            </a:r>
            <a:endParaRPr lang="pt-BR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819125" y="1302257"/>
            <a:ext cx="2376264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pt-BR" sz="4800" b="1" dirty="0" err="1">
                <a:solidFill>
                  <a:srgbClr val="7DC33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endParaRPr lang="pt-BR" sz="4800" b="1" dirty="0">
              <a:solidFill>
                <a:srgbClr val="7DC332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1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6" grpId="0"/>
      <p:bldP spid="5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303039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NOVAS CONCESSÕES RODOVIÁRIAS</a:t>
            </a:r>
          </a:p>
        </p:txBody>
      </p:sp>
      <p:sp>
        <p:nvSpPr>
          <p:cNvPr id="38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692696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CONCESSÃO PIRACICABA-PANORAMA  </a:t>
            </a:r>
            <a:r>
              <a:rPr lang="pt-BR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DADOS GERAIS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269352" y="4097219"/>
            <a:ext cx="11665296" cy="267089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555645" y="3861048"/>
            <a:ext cx="1944763" cy="980718"/>
            <a:chOff x="555645" y="3861048"/>
            <a:chExt cx="1944763" cy="980718"/>
          </a:xfrm>
        </p:grpSpPr>
        <p:sp>
          <p:nvSpPr>
            <p:cNvPr id="15" name="CaixaDeTexto 14"/>
            <p:cNvSpPr txBox="1"/>
            <p:nvPr/>
          </p:nvSpPr>
          <p:spPr>
            <a:xfrm>
              <a:off x="555645" y="3861048"/>
              <a:ext cx="17574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pt-BR" sz="2000" dirty="0">
                  <a:solidFill>
                    <a:schemeClr val="bg1"/>
                  </a:solidFill>
                  <a:latin typeface="+mn-lt"/>
                  <a:sym typeface="Calibri" pitchFamily="34" charset="0"/>
                </a:rPr>
                <a:t>Total extension</a:t>
              </a:r>
              <a:endParaRPr lang="pt-BR" sz="2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55645" y="4140035"/>
              <a:ext cx="1944763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pt-BR" sz="3600" b="1" dirty="0">
                  <a:solidFill>
                    <a:srgbClr val="FFC000"/>
                  </a:solidFill>
                  <a:latin typeface="+mn-lt"/>
                  <a:sym typeface="Calibri" pitchFamily="34" charset="0"/>
                </a:rPr>
                <a:t>1.021 km</a:t>
              </a:r>
              <a:endParaRPr lang="pt-BR" sz="3600" b="1" dirty="0">
                <a:solidFill>
                  <a:srgbClr val="FFC000"/>
                </a:solidFill>
                <a:latin typeface="+mn-lt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4883074" y="4542144"/>
            <a:ext cx="3445174" cy="903080"/>
            <a:chOff x="4511824" y="4326120"/>
            <a:chExt cx="3445174" cy="903080"/>
          </a:xfrm>
        </p:grpSpPr>
        <p:sp>
          <p:nvSpPr>
            <p:cNvPr id="24" name="CaixaDeTexto 23"/>
            <p:cNvSpPr txBox="1"/>
            <p:nvPr/>
          </p:nvSpPr>
          <p:spPr>
            <a:xfrm>
              <a:off x="4511824" y="4326120"/>
              <a:ext cx="3445174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pt-BR" sz="3600" b="1" dirty="0">
                  <a:solidFill>
                    <a:srgbClr val="FFC000"/>
                  </a:solidFill>
                  <a:latin typeface="+mn-lt"/>
                  <a:sym typeface="Calibri" pitchFamily="34" charset="0"/>
                </a:rPr>
                <a:t>62 municipalities</a:t>
              </a:r>
              <a:endParaRPr lang="pt-BR" sz="3600" b="1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5072541" y="4798313"/>
              <a:ext cx="10572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pt-BR" sz="2000" dirty="0">
                  <a:solidFill>
                    <a:schemeClr val="bg1"/>
                  </a:solidFill>
                  <a:latin typeface="+mn-lt"/>
                  <a:sym typeface="Calibri" pitchFamily="34" charset="0"/>
                </a:rPr>
                <a:t>involved</a:t>
              </a:r>
              <a:endParaRPr lang="pt-BR" sz="20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8573673" y="5301208"/>
            <a:ext cx="2202847" cy="903080"/>
            <a:chOff x="4511824" y="5400610"/>
            <a:chExt cx="2202847" cy="903080"/>
          </a:xfrm>
        </p:grpSpPr>
        <p:sp>
          <p:nvSpPr>
            <p:cNvPr id="27" name="CaixaDeTexto 26"/>
            <p:cNvSpPr txBox="1"/>
            <p:nvPr/>
          </p:nvSpPr>
          <p:spPr>
            <a:xfrm>
              <a:off x="4511824" y="5400610"/>
              <a:ext cx="2202847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pt-BR" sz="3600" b="1" dirty="0">
                  <a:solidFill>
                    <a:srgbClr val="FFC000"/>
                  </a:solidFill>
                  <a:latin typeface="+mn-lt"/>
                  <a:sym typeface="Calibri" pitchFamily="34" charset="0"/>
                </a:rPr>
                <a:t>2,8 million</a:t>
              </a:r>
              <a:endParaRPr lang="pt-BR" sz="3600" b="1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5193311" y="5872803"/>
              <a:ext cx="15161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pt-BR" sz="2000" dirty="0">
                  <a:solidFill>
                    <a:schemeClr val="bg1"/>
                  </a:solidFill>
                  <a:latin typeface="+mn-lt"/>
                  <a:sym typeface="Calibri" pitchFamily="34" charset="0"/>
                </a:rPr>
                <a:t>beneficiaries</a:t>
              </a:r>
              <a:endParaRPr lang="pt-BR" sz="20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79866" y="1360766"/>
            <a:ext cx="11635218" cy="3189784"/>
            <a:chOff x="479866" y="1360766"/>
            <a:chExt cx="11635218" cy="3189784"/>
          </a:xfrm>
        </p:grpSpPr>
        <p:grpSp>
          <p:nvGrpSpPr>
            <p:cNvPr id="46" name="Grupo 45"/>
            <p:cNvGrpSpPr/>
            <p:nvPr/>
          </p:nvGrpSpPr>
          <p:grpSpPr>
            <a:xfrm>
              <a:off x="1382434" y="1360766"/>
              <a:ext cx="8355276" cy="2851494"/>
              <a:chOff x="1382434" y="1360766"/>
              <a:chExt cx="8355276" cy="2851494"/>
            </a:xfrm>
          </p:grpSpPr>
          <p:sp>
            <p:nvSpPr>
              <p:cNvPr id="8" name="Forma livre 7"/>
              <p:cNvSpPr/>
              <p:nvPr/>
            </p:nvSpPr>
            <p:spPr>
              <a:xfrm>
                <a:off x="1382434" y="1360766"/>
                <a:ext cx="3454107" cy="1720459"/>
              </a:xfrm>
              <a:custGeom>
                <a:avLst/>
                <a:gdLst>
                  <a:gd name="connsiteX0" fmla="*/ 0 w 3454107"/>
                  <a:gd name="connsiteY0" fmla="*/ 17334 h 1720459"/>
                  <a:gd name="connsiteX1" fmla="*/ 78006 w 3454107"/>
                  <a:gd name="connsiteY1" fmla="*/ 13001 h 1720459"/>
                  <a:gd name="connsiteX2" fmla="*/ 104008 w 3454107"/>
                  <a:gd name="connsiteY2" fmla="*/ 4334 h 1720459"/>
                  <a:gd name="connsiteX3" fmla="*/ 121342 w 3454107"/>
                  <a:gd name="connsiteY3" fmla="*/ 0 h 1720459"/>
                  <a:gd name="connsiteX4" fmla="*/ 169012 w 3454107"/>
                  <a:gd name="connsiteY4" fmla="*/ 4334 h 1720459"/>
                  <a:gd name="connsiteX5" fmla="*/ 212349 w 3454107"/>
                  <a:gd name="connsiteY5" fmla="*/ 39003 h 1720459"/>
                  <a:gd name="connsiteX6" fmla="*/ 238351 w 3454107"/>
                  <a:gd name="connsiteY6" fmla="*/ 56337 h 1720459"/>
                  <a:gd name="connsiteX7" fmla="*/ 251352 w 3454107"/>
                  <a:gd name="connsiteY7" fmla="*/ 60671 h 1720459"/>
                  <a:gd name="connsiteX8" fmla="*/ 264353 w 3454107"/>
                  <a:gd name="connsiteY8" fmla="*/ 69338 h 1720459"/>
                  <a:gd name="connsiteX9" fmla="*/ 273020 w 3454107"/>
                  <a:gd name="connsiteY9" fmla="*/ 78006 h 1720459"/>
                  <a:gd name="connsiteX10" fmla="*/ 299022 w 3454107"/>
                  <a:gd name="connsiteY10" fmla="*/ 86673 h 1720459"/>
                  <a:gd name="connsiteX11" fmla="*/ 312023 w 3454107"/>
                  <a:gd name="connsiteY11" fmla="*/ 91007 h 1720459"/>
                  <a:gd name="connsiteX12" fmla="*/ 325024 w 3454107"/>
                  <a:gd name="connsiteY12" fmla="*/ 95340 h 1720459"/>
                  <a:gd name="connsiteX13" fmla="*/ 338025 w 3454107"/>
                  <a:gd name="connsiteY13" fmla="*/ 104007 h 1720459"/>
                  <a:gd name="connsiteX14" fmla="*/ 346692 w 3454107"/>
                  <a:gd name="connsiteY14" fmla="*/ 112675 h 1720459"/>
                  <a:gd name="connsiteX15" fmla="*/ 359693 w 3454107"/>
                  <a:gd name="connsiteY15" fmla="*/ 117008 h 1720459"/>
                  <a:gd name="connsiteX16" fmla="*/ 372694 w 3454107"/>
                  <a:gd name="connsiteY16" fmla="*/ 125676 h 1720459"/>
                  <a:gd name="connsiteX17" fmla="*/ 385695 w 3454107"/>
                  <a:gd name="connsiteY17" fmla="*/ 130009 h 1720459"/>
                  <a:gd name="connsiteX18" fmla="*/ 403030 w 3454107"/>
                  <a:gd name="connsiteY18" fmla="*/ 147344 h 1720459"/>
                  <a:gd name="connsiteX19" fmla="*/ 411697 w 3454107"/>
                  <a:gd name="connsiteY19" fmla="*/ 160345 h 1720459"/>
                  <a:gd name="connsiteX20" fmla="*/ 424698 w 3454107"/>
                  <a:gd name="connsiteY20" fmla="*/ 164679 h 1720459"/>
                  <a:gd name="connsiteX21" fmla="*/ 455033 w 3454107"/>
                  <a:gd name="connsiteY21" fmla="*/ 199348 h 1720459"/>
                  <a:gd name="connsiteX22" fmla="*/ 463701 w 3454107"/>
                  <a:gd name="connsiteY22" fmla="*/ 208015 h 1720459"/>
                  <a:gd name="connsiteX23" fmla="*/ 494036 w 3454107"/>
                  <a:gd name="connsiteY23" fmla="*/ 238351 h 1720459"/>
                  <a:gd name="connsiteX24" fmla="*/ 515704 w 3454107"/>
                  <a:gd name="connsiteY24" fmla="*/ 255685 h 1720459"/>
                  <a:gd name="connsiteX25" fmla="*/ 546040 w 3454107"/>
                  <a:gd name="connsiteY25" fmla="*/ 277353 h 1720459"/>
                  <a:gd name="connsiteX26" fmla="*/ 554707 w 3454107"/>
                  <a:gd name="connsiteY26" fmla="*/ 286021 h 1720459"/>
                  <a:gd name="connsiteX27" fmla="*/ 567708 w 3454107"/>
                  <a:gd name="connsiteY27" fmla="*/ 290354 h 1720459"/>
                  <a:gd name="connsiteX28" fmla="*/ 580709 w 3454107"/>
                  <a:gd name="connsiteY28" fmla="*/ 299022 h 1720459"/>
                  <a:gd name="connsiteX29" fmla="*/ 641380 w 3454107"/>
                  <a:gd name="connsiteY29" fmla="*/ 294688 h 1720459"/>
                  <a:gd name="connsiteX30" fmla="*/ 663048 w 3454107"/>
                  <a:gd name="connsiteY30" fmla="*/ 290354 h 1720459"/>
                  <a:gd name="connsiteX31" fmla="*/ 710719 w 3454107"/>
                  <a:gd name="connsiteY31" fmla="*/ 294688 h 1720459"/>
                  <a:gd name="connsiteX32" fmla="*/ 741054 w 3454107"/>
                  <a:gd name="connsiteY32" fmla="*/ 303355 h 1720459"/>
                  <a:gd name="connsiteX33" fmla="*/ 762722 w 3454107"/>
                  <a:gd name="connsiteY33" fmla="*/ 307689 h 1720459"/>
                  <a:gd name="connsiteX34" fmla="*/ 788724 w 3454107"/>
                  <a:gd name="connsiteY34" fmla="*/ 316356 h 1720459"/>
                  <a:gd name="connsiteX35" fmla="*/ 801725 w 3454107"/>
                  <a:gd name="connsiteY35" fmla="*/ 320690 h 1720459"/>
                  <a:gd name="connsiteX36" fmla="*/ 814726 w 3454107"/>
                  <a:gd name="connsiteY36" fmla="*/ 325024 h 1720459"/>
                  <a:gd name="connsiteX37" fmla="*/ 840728 w 3454107"/>
                  <a:gd name="connsiteY37" fmla="*/ 338025 h 1720459"/>
                  <a:gd name="connsiteX38" fmla="*/ 858063 w 3454107"/>
                  <a:gd name="connsiteY38" fmla="*/ 359693 h 1720459"/>
                  <a:gd name="connsiteX39" fmla="*/ 884065 w 3454107"/>
                  <a:gd name="connsiteY39" fmla="*/ 377027 h 1720459"/>
                  <a:gd name="connsiteX40" fmla="*/ 892732 w 3454107"/>
                  <a:gd name="connsiteY40" fmla="*/ 385695 h 1720459"/>
                  <a:gd name="connsiteX41" fmla="*/ 918734 w 3454107"/>
                  <a:gd name="connsiteY41" fmla="*/ 394362 h 1720459"/>
                  <a:gd name="connsiteX42" fmla="*/ 957737 w 3454107"/>
                  <a:gd name="connsiteY42" fmla="*/ 407363 h 1720459"/>
                  <a:gd name="connsiteX43" fmla="*/ 983739 w 3454107"/>
                  <a:gd name="connsiteY43" fmla="*/ 420364 h 1720459"/>
                  <a:gd name="connsiteX44" fmla="*/ 1009740 w 3454107"/>
                  <a:gd name="connsiteY44" fmla="*/ 429031 h 1720459"/>
                  <a:gd name="connsiteX45" fmla="*/ 1018408 w 3454107"/>
                  <a:gd name="connsiteY45" fmla="*/ 437698 h 1720459"/>
                  <a:gd name="connsiteX46" fmla="*/ 1040076 w 3454107"/>
                  <a:gd name="connsiteY46" fmla="*/ 442032 h 1720459"/>
                  <a:gd name="connsiteX47" fmla="*/ 1053077 w 3454107"/>
                  <a:gd name="connsiteY47" fmla="*/ 446366 h 1720459"/>
                  <a:gd name="connsiteX48" fmla="*/ 1079079 w 3454107"/>
                  <a:gd name="connsiteY48" fmla="*/ 450699 h 1720459"/>
                  <a:gd name="connsiteX49" fmla="*/ 1096413 w 3454107"/>
                  <a:gd name="connsiteY49" fmla="*/ 455033 h 1720459"/>
                  <a:gd name="connsiteX50" fmla="*/ 1209088 w 3454107"/>
                  <a:gd name="connsiteY50" fmla="*/ 463700 h 1720459"/>
                  <a:gd name="connsiteX51" fmla="*/ 1222089 w 3454107"/>
                  <a:gd name="connsiteY51" fmla="*/ 468034 h 1720459"/>
                  <a:gd name="connsiteX52" fmla="*/ 1256758 w 3454107"/>
                  <a:gd name="connsiteY52" fmla="*/ 485369 h 1720459"/>
                  <a:gd name="connsiteX53" fmla="*/ 1269759 w 3454107"/>
                  <a:gd name="connsiteY53" fmla="*/ 489702 h 1720459"/>
                  <a:gd name="connsiteX54" fmla="*/ 1278427 w 3454107"/>
                  <a:gd name="connsiteY54" fmla="*/ 498370 h 1720459"/>
                  <a:gd name="connsiteX55" fmla="*/ 1287094 w 3454107"/>
                  <a:gd name="connsiteY55" fmla="*/ 533039 h 1720459"/>
                  <a:gd name="connsiteX56" fmla="*/ 1300095 w 3454107"/>
                  <a:gd name="connsiteY56" fmla="*/ 550373 h 1720459"/>
                  <a:gd name="connsiteX57" fmla="*/ 1308762 w 3454107"/>
                  <a:gd name="connsiteY57" fmla="*/ 563374 h 1720459"/>
                  <a:gd name="connsiteX58" fmla="*/ 1321763 w 3454107"/>
                  <a:gd name="connsiteY58" fmla="*/ 567708 h 1720459"/>
                  <a:gd name="connsiteX59" fmla="*/ 1343431 w 3454107"/>
                  <a:gd name="connsiteY59" fmla="*/ 585043 h 1720459"/>
                  <a:gd name="connsiteX60" fmla="*/ 1356432 w 3454107"/>
                  <a:gd name="connsiteY60" fmla="*/ 593710 h 1720459"/>
                  <a:gd name="connsiteX61" fmla="*/ 1365100 w 3454107"/>
                  <a:gd name="connsiteY61" fmla="*/ 602377 h 1720459"/>
                  <a:gd name="connsiteX62" fmla="*/ 1378101 w 3454107"/>
                  <a:gd name="connsiteY62" fmla="*/ 606711 h 1720459"/>
                  <a:gd name="connsiteX63" fmla="*/ 1404102 w 3454107"/>
                  <a:gd name="connsiteY63" fmla="*/ 624045 h 1720459"/>
                  <a:gd name="connsiteX64" fmla="*/ 1412770 w 3454107"/>
                  <a:gd name="connsiteY64" fmla="*/ 632713 h 1720459"/>
                  <a:gd name="connsiteX65" fmla="*/ 1438772 w 3454107"/>
                  <a:gd name="connsiteY65" fmla="*/ 641380 h 1720459"/>
                  <a:gd name="connsiteX66" fmla="*/ 1464774 w 3454107"/>
                  <a:gd name="connsiteY66" fmla="*/ 654381 h 1720459"/>
                  <a:gd name="connsiteX67" fmla="*/ 1486442 w 3454107"/>
                  <a:gd name="connsiteY67" fmla="*/ 671716 h 1720459"/>
                  <a:gd name="connsiteX68" fmla="*/ 1499443 w 3454107"/>
                  <a:gd name="connsiteY68" fmla="*/ 680383 h 1720459"/>
                  <a:gd name="connsiteX69" fmla="*/ 1525445 w 3454107"/>
                  <a:gd name="connsiteY69" fmla="*/ 719386 h 1720459"/>
                  <a:gd name="connsiteX70" fmla="*/ 1534112 w 3454107"/>
                  <a:gd name="connsiteY70" fmla="*/ 732387 h 1720459"/>
                  <a:gd name="connsiteX71" fmla="*/ 1560114 w 3454107"/>
                  <a:gd name="connsiteY71" fmla="*/ 754055 h 1720459"/>
                  <a:gd name="connsiteX72" fmla="*/ 1586116 w 3454107"/>
                  <a:gd name="connsiteY72" fmla="*/ 771389 h 1720459"/>
                  <a:gd name="connsiteX73" fmla="*/ 1607784 w 3454107"/>
                  <a:gd name="connsiteY73" fmla="*/ 784390 h 1720459"/>
                  <a:gd name="connsiteX74" fmla="*/ 1638120 w 3454107"/>
                  <a:gd name="connsiteY74" fmla="*/ 810392 h 1720459"/>
                  <a:gd name="connsiteX75" fmla="*/ 1646787 w 3454107"/>
                  <a:gd name="connsiteY75" fmla="*/ 819060 h 1720459"/>
                  <a:gd name="connsiteX76" fmla="*/ 1659788 w 3454107"/>
                  <a:gd name="connsiteY76" fmla="*/ 823393 h 1720459"/>
                  <a:gd name="connsiteX77" fmla="*/ 1681456 w 3454107"/>
                  <a:gd name="connsiteY77" fmla="*/ 836394 h 1720459"/>
                  <a:gd name="connsiteX78" fmla="*/ 1694457 w 3454107"/>
                  <a:gd name="connsiteY78" fmla="*/ 845061 h 1720459"/>
                  <a:gd name="connsiteX79" fmla="*/ 1711792 w 3454107"/>
                  <a:gd name="connsiteY79" fmla="*/ 862396 h 1720459"/>
                  <a:gd name="connsiteX80" fmla="*/ 1737793 w 3454107"/>
                  <a:gd name="connsiteY80" fmla="*/ 871063 h 1720459"/>
                  <a:gd name="connsiteX81" fmla="*/ 1750794 w 3454107"/>
                  <a:gd name="connsiteY81" fmla="*/ 875397 h 1720459"/>
                  <a:gd name="connsiteX82" fmla="*/ 1807132 w 3454107"/>
                  <a:gd name="connsiteY82" fmla="*/ 884064 h 1720459"/>
                  <a:gd name="connsiteX83" fmla="*/ 1876470 w 3454107"/>
                  <a:gd name="connsiteY83" fmla="*/ 897065 h 1720459"/>
                  <a:gd name="connsiteX84" fmla="*/ 1919807 w 3454107"/>
                  <a:gd name="connsiteY84" fmla="*/ 905733 h 1720459"/>
                  <a:gd name="connsiteX85" fmla="*/ 1932808 w 3454107"/>
                  <a:gd name="connsiteY85" fmla="*/ 910066 h 1720459"/>
                  <a:gd name="connsiteX86" fmla="*/ 1971811 w 3454107"/>
                  <a:gd name="connsiteY86" fmla="*/ 918734 h 1720459"/>
                  <a:gd name="connsiteX87" fmla="*/ 2010813 w 3454107"/>
                  <a:gd name="connsiteY87" fmla="*/ 931734 h 1720459"/>
                  <a:gd name="connsiteX88" fmla="*/ 2023814 w 3454107"/>
                  <a:gd name="connsiteY88" fmla="*/ 936068 h 1720459"/>
                  <a:gd name="connsiteX89" fmla="*/ 2041149 w 3454107"/>
                  <a:gd name="connsiteY89" fmla="*/ 940402 h 1720459"/>
                  <a:gd name="connsiteX90" fmla="*/ 2049816 w 3454107"/>
                  <a:gd name="connsiteY90" fmla="*/ 953403 h 1720459"/>
                  <a:gd name="connsiteX91" fmla="*/ 2062817 w 3454107"/>
                  <a:gd name="connsiteY91" fmla="*/ 957736 h 1720459"/>
                  <a:gd name="connsiteX92" fmla="*/ 2075818 w 3454107"/>
                  <a:gd name="connsiteY92" fmla="*/ 966404 h 1720459"/>
                  <a:gd name="connsiteX93" fmla="*/ 2101820 w 3454107"/>
                  <a:gd name="connsiteY93" fmla="*/ 988072 h 1720459"/>
                  <a:gd name="connsiteX94" fmla="*/ 2106154 w 3454107"/>
                  <a:gd name="connsiteY94" fmla="*/ 1001073 h 1720459"/>
                  <a:gd name="connsiteX95" fmla="*/ 2132156 w 3454107"/>
                  <a:gd name="connsiteY95" fmla="*/ 1009740 h 1720459"/>
                  <a:gd name="connsiteX96" fmla="*/ 2158157 w 3454107"/>
                  <a:gd name="connsiteY96" fmla="*/ 1022741 h 1720459"/>
                  <a:gd name="connsiteX97" fmla="*/ 2171158 w 3454107"/>
                  <a:gd name="connsiteY97" fmla="*/ 1031408 h 1720459"/>
                  <a:gd name="connsiteX98" fmla="*/ 2201494 w 3454107"/>
                  <a:gd name="connsiteY98" fmla="*/ 1044409 h 1720459"/>
                  <a:gd name="connsiteX99" fmla="*/ 2218829 w 3454107"/>
                  <a:gd name="connsiteY99" fmla="*/ 1061744 h 1720459"/>
                  <a:gd name="connsiteX100" fmla="*/ 2249164 w 3454107"/>
                  <a:gd name="connsiteY100" fmla="*/ 1087746 h 1720459"/>
                  <a:gd name="connsiteX101" fmla="*/ 2262165 w 3454107"/>
                  <a:gd name="connsiteY101" fmla="*/ 1092079 h 1720459"/>
                  <a:gd name="connsiteX102" fmla="*/ 2301168 w 3454107"/>
                  <a:gd name="connsiteY102" fmla="*/ 1113748 h 1720459"/>
                  <a:gd name="connsiteX103" fmla="*/ 2327170 w 3454107"/>
                  <a:gd name="connsiteY103" fmla="*/ 1131082 h 1720459"/>
                  <a:gd name="connsiteX104" fmla="*/ 2335837 w 3454107"/>
                  <a:gd name="connsiteY104" fmla="*/ 1139750 h 1720459"/>
                  <a:gd name="connsiteX105" fmla="*/ 2361839 w 3454107"/>
                  <a:gd name="connsiteY105" fmla="*/ 1152751 h 1720459"/>
                  <a:gd name="connsiteX106" fmla="*/ 2374840 w 3454107"/>
                  <a:gd name="connsiteY106" fmla="*/ 1165752 h 1720459"/>
                  <a:gd name="connsiteX107" fmla="*/ 2413843 w 3454107"/>
                  <a:gd name="connsiteY107" fmla="*/ 1187420 h 1720459"/>
                  <a:gd name="connsiteX108" fmla="*/ 2439845 w 3454107"/>
                  <a:gd name="connsiteY108" fmla="*/ 1191753 h 1720459"/>
                  <a:gd name="connsiteX109" fmla="*/ 2452846 w 3454107"/>
                  <a:gd name="connsiteY109" fmla="*/ 1196087 h 1720459"/>
                  <a:gd name="connsiteX110" fmla="*/ 2496182 w 3454107"/>
                  <a:gd name="connsiteY110" fmla="*/ 1204754 h 1720459"/>
                  <a:gd name="connsiteX111" fmla="*/ 2526518 w 3454107"/>
                  <a:gd name="connsiteY111" fmla="*/ 1213422 h 1720459"/>
                  <a:gd name="connsiteX112" fmla="*/ 2552520 w 3454107"/>
                  <a:gd name="connsiteY112" fmla="*/ 1222089 h 1720459"/>
                  <a:gd name="connsiteX113" fmla="*/ 2591522 w 3454107"/>
                  <a:gd name="connsiteY113" fmla="*/ 1243757 h 1720459"/>
                  <a:gd name="connsiteX114" fmla="*/ 2613191 w 3454107"/>
                  <a:gd name="connsiteY114" fmla="*/ 1256758 h 1720459"/>
                  <a:gd name="connsiteX115" fmla="*/ 2626192 w 3454107"/>
                  <a:gd name="connsiteY115" fmla="*/ 1265425 h 1720459"/>
                  <a:gd name="connsiteX116" fmla="*/ 2665194 w 3454107"/>
                  <a:gd name="connsiteY116" fmla="*/ 1278426 h 1720459"/>
                  <a:gd name="connsiteX117" fmla="*/ 2708531 w 3454107"/>
                  <a:gd name="connsiteY117" fmla="*/ 1295761 h 1720459"/>
                  <a:gd name="connsiteX118" fmla="*/ 2734533 w 3454107"/>
                  <a:gd name="connsiteY118" fmla="*/ 1304428 h 1720459"/>
                  <a:gd name="connsiteX119" fmla="*/ 2773536 w 3454107"/>
                  <a:gd name="connsiteY119" fmla="*/ 1313096 h 1720459"/>
                  <a:gd name="connsiteX120" fmla="*/ 2799538 w 3454107"/>
                  <a:gd name="connsiteY120" fmla="*/ 1334764 h 1720459"/>
                  <a:gd name="connsiteX121" fmla="*/ 2803871 w 3454107"/>
                  <a:gd name="connsiteY121" fmla="*/ 1347765 h 1720459"/>
                  <a:gd name="connsiteX122" fmla="*/ 2812539 w 3454107"/>
                  <a:gd name="connsiteY122" fmla="*/ 1356432 h 1720459"/>
                  <a:gd name="connsiteX123" fmla="*/ 2821206 w 3454107"/>
                  <a:gd name="connsiteY123" fmla="*/ 1369433 h 1720459"/>
                  <a:gd name="connsiteX124" fmla="*/ 2825539 w 3454107"/>
                  <a:gd name="connsiteY124" fmla="*/ 1391101 h 1720459"/>
                  <a:gd name="connsiteX125" fmla="*/ 2834207 w 3454107"/>
                  <a:gd name="connsiteY125" fmla="*/ 1399769 h 1720459"/>
                  <a:gd name="connsiteX126" fmla="*/ 2860209 w 3454107"/>
                  <a:gd name="connsiteY126" fmla="*/ 1417103 h 1720459"/>
                  <a:gd name="connsiteX127" fmla="*/ 2873210 w 3454107"/>
                  <a:gd name="connsiteY127" fmla="*/ 1425770 h 1720459"/>
                  <a:gd name="connsiteX128" fmla="*/ 2881877 w 3454107"/>
                  <a:gd name="connsiteY128" fmla="*/ 1434438 h 1720459"/>
                  <a:gd name="connsiteX129" fmla="*/ 2886211 w 3454107"/>
                  <a:gd name="connsiteY129" fmla="*/ 1447439 h 1720459"/>
                  <a:gd name="connsiteX130" fmla="*/ 2899211 w 3454107"/>
                  <a:gd name="connsiteY130" fmla="*/ 1456106 h 1720459"/>
                  <a:gd name="connsiteX131" fmla="*/ 2907879 w 3454107"/>
                  <a:gd name="connsiteY131" fmla="*/ 1464773 h 1720459"/>
                  <a:gd name="connsiteX132" fmla="*/ 2933881 w 3454107"/>
                  <a:gd name="connsiteY132" fmla="*/ 1477774 h 1720459"/>
                  <a:gd name="connsiteX133" fmla="*/ 2968550 w 3454107"/>
                  <a:gd name="connsiteY133" fmla="*/ 1503776 h 1720459"/>
                  <a:gd name="connsiteX134" fmla="*/ 2981551 w 3454107"/>
                  <a:gd name="connsiteY134" fmla="*/ 1512443 h 1720459"/>
                  <a:gd name="connsiteX135" fmla="*/ 3016220 w 3454107"/>
                  <a:gd name="connsiteY135" fmla="*/ 1521111 h 1720459"/>
                  <a:gd name="connsiteX136" fmla="*/ 3042222 w 3454107"/>
                  <a:gd name="connsiteY136" fmla="*/ 1529778 h 1720459"/>
                  <a:gd name="connsiteX137" fmla="*/ 3059557 w 3454107"/>
                  <a:gd name="connsiteY137" fmla="*/ 1551446 h 1720459"/>
                  <a:gd name="connsiteX138" fmla="*/ 3085558 w 3454107"/>
                  <a:gd name="connsiteY138" fmla="*/ 1560114 h 1720459"/>
                  <a:gd name="connsiteX139" fmla="*/ 3107227 w 3454107"/>
                  <a:gd name="connsiteY139" fmla="*/ 1577448 h 1720459"/>
                  <a:gd name="connsiteX140" fmla="*/ 3137562 w 3454107"/>
                  <a:gd name="connsiteY140" fmla="*/ 1586116 h 1720459"/>
                  <a:gd name="connsiteX141" fmla="*/ 3215568 w 3454107"/>
                  <a:gd name="connsiteY141" fmla="*/ 1594783 h 1720459"/>
                  <a:gd name="connsiteX142" fmla="*/ 3263238 w 3454107"/>
                  <a:gd name="connsiteY142" fmla="*/ 1607784 h 1720459"/>
                  <a:gd name="connsiteX143" fmla="*/ 3276239 w 3454107"/>
                  <a:gd name="connsiteY143" fmla="*/ 1616451 h 1720459"/>
                  <a:gd name="connsiteX144" fmla="*/ 3289240 w 3454107"/>
                  <a:gd name="connsiteY144" fmla="*/ 1620785 h 1720459"/>
                  <a:gd name="connsiteX145" fmla="*/ 3315242 w 3454107"/>
                  <a:gd name="connsiteY145" fmla="*/ 1638119 h 1720459"/>
                  <a:gd name="connsiteX146" fmla="*/ 3323909 w 3454107"/>
                  <a:gd name="connsiteY146" fmla="*/ 1646787 h 1720459"/>
                  <a:gd name="connsiteX147" fmla="*/ 3349911 w 3454107"/>
                  <a:gd name="connsiteY147" fmla="*/ 1655454 h 1720459"/>
                  <a:gd name="connsiteX148" fmla="*/ 3388914 w 3454107"/>
                  <a:gd name="connsiteY148" fmla="*/ 1677122 h 1720459"/>
                  <a:gd name="connsiteX149" fmla="*/ 3401915 w 3454107"/>
                  <a:gd name="connsiteY149" fmla="*/ 1685789 h 1720459"/>
                  <a:gd name="connsiteX150" fmla="*/ 3414916 w 3454107"/>
                  <a:gd name="connsiteY150" fmla="*/ 1690123 h 1720459"/>
                  <a:gd name="connsiteX151" fmla="*/ 3440918 w 3454107"/>
                  <a:gd name="connsiteY151" fmla="*/ 1711791 h 1720459"/>
                  <a:gd name="connsiteX152" fmla="*/ 3453919 w 3454107"/>
                  <a:gd name="connsiteY152" fmla="*/ 1716125 h 1720459"/>
                  <a:gd name="connsiteX153" fmla="*/ 3445251 w 3454107"/>
                  <a:gd name="connsiteY153" fmla="*/ 1720459 h 1720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3454107" h="1720459">
                    <a:moveTo>
                      <a:pt x="0" y="17334"/>
                    </a:moveTo>
                    <a:cubicBezTo>
                      <a:pt x="26002" y="15890"/>
                      <a:pt x="52165" y="16231"/>
                      <a:pt x="78006" y="13001"/>
                    </a:cubicBezTo>
                    <a:cubicBezTo>
                      <a:pt x="87072" y="11868"/>
                      <a:pt x="95145" y="6550"/>
                      <a:pt x="104008" y="4334"/>
                    </a:cubicBezTo>
                    <a:lnTo>
                      <a:pt x="121342" y="0"/>
                    </a:lnTo>
                    <a:cubicBezTo>
                      <a:pt x="137232" y="1445"/>
                      <a:pt x="153705" y="-168"/>
                      <a:pt x="169012" y="4334"/>
                    </a:cubicBezTo>
                    <a:cubicBezTo>
                      <a:pt x="197188" y="12621"/>
                      <a:pt x="191277" y="24956"/>
                      <a:pt x="212349" y="39003"/>
                    </a:cubicBezTo>
                    <a:cubicBezTo>
                      <a:pt x="221016" y="44781"/>
                      <a:pt x="228469" y="53043"/>
                      <a:pt x="238351" y="56337"/>
                    </a:cubicBezTo>
                    <a:cubicBezTo>
                      <a:pt x="242685" y="57782"/>
                      <a:pt x="247266" y="58628"/>
                      <a:pt x="251352" y="60671"/>
                    </a:cubicBezTo>
                    <a:cubicBezTo>
                      <a:pt x="256010" y="63000"/>
                      <a:pt x="260286" y="66084"/>
                      <a:pt x="264353" y="69338"/>
                    </a:cubicBezTo>
                    <a:cubicBezTo>
                      <a:pt x="267544" y="71890"/>
                      <a:pt x="269365" y="76179"/>
                      <a:pt x="273020" y="78006"/>
                    </a:cubicBezTo>
                    <a:cubicBezTo>
                      <a:pt x="281192" y="82092"/>
                      <a:pt x="290355" y="83784"/>
                      <a:pt x="299022" y="86673"/>
                    </a:cubicBezTo>
                    <a:lnTo>
                      <a:pt x="312023" y="91007"/>
                    </a:lnTo>
                    <a:lnTo>
                      <a:pt x="325024" y="95340"/>
                    </a:lnTo>
                    <a:cubicBezTo>
                      <a:pt x="329358" y="98229"/>
                      <a:pt x="333958" y="100753"/>
                      <a:pt x="338025" y="104007"/>
                    </a:cubicBezTo>
                    <a:cubicBezTo>
                      <a:pt x="341216" y="106559"/>
                      <a:pt x="343188" y="110573"/>
                      <a:pt x="346692" y="112675"/>
                    </a:cubicBezTo>
                    <a:cubicBezTo>
                      <a:pt x="350609" y="115025"/>
                      <a:pt x="355359" y="115564"/>
                      <a:pt x="359693" y="117008"/>
                    </a:cubicBezTo>
                    <a:cubicBezTo>
                      <a:pt x="364027" y="119897"/>
                      <a:pt x="368035" y="123347"/>
                      <a:pt x="372694" y="125676"/>
                    </a:cubicBezTo>
                    <a:cubicBezTo>
                      <a:pt x="376780" y="127719"/>
                      <a:pt x="381978" y="127354"/>
                      <a:pt x="385695" y="130009"/>
                    </a:cubicBezTo>
                    <a:cubicBezTo>
                      <a:pt x="392345" y="134759"/>
                      <a:pt x="398497" y="140545"/>
                      <a:pt x="403030" y="147344"/>
                    </a:cubicBezTo>
                    <a:cubicBezTo>
                      <a:pt x="405919" y="151678"/>
                      <a:pt x="407630" y="157091"/>
                      <a:pt x="411697" y="160345"/>
                    </a:cubicBezTo>
                    <a:cubicBezTo>
                      <a:pt x="415264" y="163199"/>
                      <a:pt x="420364" y="163234"/>
                      <a:pt x="424698" y="164679"/>
                    </a:cubicBezTo>
                    <a:cubicBezTo>
                      <a:pt x="478174" y="218155"/>
                      <a:pt x="426359" y="163507"/>
                      <a:pt x="455033" y="199348"/>
                    </a:cubicBezTo>
                    <a:cubicBezTo>
                      <a:pt x="457585" y="202539"/>
                      <a:pt x="461249" y="204746"/>
                      <a:pt x="463701" y="208015"/>
                    </a:cubicBezTo>
                    <a:cubicBezTo>
                      <a:pt x="486882" y="238922"/>
                      <a:pt x="469700" y="230238"/>
                      <a:pt x="494036" y="238351"/>
                    </a:cubicBezTo>
                    <a:cubicBezTo>
                      <a:pt x="515155" y="270031"/>
                      <a:pt x="489063" y="236656"/>
                      <a:pt x="515704" y="255685"/>
                    </a:cubicBezTo>
                    <a:cubicBezTo>
                      <a:pt x="551693" y="281390"/>
                      <a:pt x="516665" y="267563"/>
                      <a:pt x="546040" y="277353"/>
                    </a:cubicBezTo>
                    <a:cubicBezTo>
                      <a:pt x="548929" y="280242"/>
                      <a:pt x="551203" y="283919"/>
                      <a:pt x="554707" y="286021"/>
                    </a:cubicBezTo>
                    <a:cubicBezTo>
                      <a:pt x="558624" y="288371"/>
                      <a:pt x="563622" y="288311"/>
                      <a:pt x="567708" y="290354"/>
                    </a:cubicBezTo>
                    <a:cubicBezTo>
                      <a:pt x="572367" y="292683"/>
                      <a:pt x="576375" y="296133"/>
                      <a:pt x="580709" y="299022"/>
                    </a:cubicBezTo>
                    <a:cubicBezTo>
                      <a:pt x="600933" y="297577"/>
                      <a:pt x="621216" y="296811"/>
                      <a:pt x="641380" y="294688"/>
                    </a:cubicBezTo>
                    <a:cubicBezTo>
                      <a:pt x="648705" y="293917"/>
                      <a:pt x="655682" y="290354"/>
                      <a:pt x="663048" y="290354"/>
                    </a:cubicBezTo>
                    <a:cubicBezTo>
                      <a:pt x="679004" y="290354"/>
                      <a:pt x="694829" y="293243"/>
                      <a:pt x="710719" y="294688"/>
                    </a:cubicBezTo>
                    <a:cubicBezTo>
                      <a:pt x="725201" y="299516"/>
                      <a:pt x="724723" y="299726"/>
                      <a:pt x="741054" y="303355"/>
                    </a:cubicBezTo>
                    <a:cubicBezTo>
                      <a:pt x="748244" y="304953"/>
                      <a:pt x="755616" y="305751"/>
                      <a:pt x="762722" y="307689"/>
                    </a:cubicBezTo>
                    <a:cubicBezTo>
                      <a:pt x="771536" y="310093"/>
                      <a:pt x="780057" y="313467"/>
                      <a:pt x="788724" y="316356"/>
                    </a:cubicBezTo>
                    <a:lnTo>
                      <a:pt x="801725" y="320690"/>
                    </a:lnTo>
                    <a:cubicBezTo>
                      <a:pt x="806059" y="322135"/>
                      <a:pt x="810925" y="322490"/>
                      <a:pt x="814726" y="325024"/>
                    </a:cubicBezTo>
                    <a:cubicBezTo>
                      <a:pt x="831528" y="336225"/>
                      <a:pt x="822786" y="332044"/>
                      <a:pt x="840728" y="338025"/>
                    </a:cubicBezTo>
                    <a:cubicBezTo>
                      <a:pt x="846414" y="346553"/>
                      <a:pt x="849830" y="353518"/>
                      <a:pt x="858063" y="359693"/>
                    </a:cubicBezTo>
                    <a:cubicBezTo>
                      <a:pt x="866396" y="365943"/>
                      <a:pt x="876700" y="369661"/>
                      <a:pt x="884065" y="377027"/>
                    </a:cubicBezTo>
                    <a:cubicBezTo>
                      <a:pt x="886954" y="379916"/>
                      <a:pt x="889077" y="383868"/>
                      <a:pt x="892732" y="385695"/>
                    </a:cubicBezTo>
                    <a:cubicBezTo>
                      <a:pt x="900904" y="389781"/>
                      <a:pt x="910067" y="391473"/>
                      <a:pt x="918734" y="394362"/>
                    </a:cubicBezTo>
                    <a:lnTo>
                      <a:pt x="957737" y="407363"/>
                    </a:lnTo>
                    <a:cubicBezTo>
                      <a:pt x="1005158" y="423171"/>
                      <a:pt x="933327" y="397959"/>
                      <a:pt x="983739" y="420364"/>
                    </a:cubicBezTo>
                    <a:cubicBezTo>
                      <a:pt x="992087" y="424074"/>
                      <a:pt x="1009740" y="429031"/>
                      <a:pt x="1009740" y="429031"/>
                    </a:cubicBezTo>
                    <a:cubicBezTo>
                      <a:pt x="1012629" y="431920"/>
                      <a:pt x="1014652" y="436089"/>
                      <a:pt x="1018408" y="437698"/>
                    </a:cubicBezTo>
                    <a:cubicBezTo>
                      <a:pt x="1025178" y="440599"/>
                      <a:pt x="1032930" y="440245"/>
                      <a:pt x="1040076" y="442032"/>
                    </a:cubicBezTo>
                    <a:cubicBezTo>
                      <a:pt x="1044508" y="443140"/>
                      <a:pt x="1048618" y="445375"/>
                      <a:pt x="1053077" y="446366"/>
                    </a:cubicBezTo>
                    <a:cubicBezTo>
                      <a:pt x="1061655" y="448272"/>
                      <a:pt x="1070463" y="448976"/>
                      <a:pt x="1079079" y="450699"/>
                    </a:cubicBezTo>
                    <a:cubicBezTo>
                      <a:pt x="1084919" y="451867"/>
                      <a:pt x="1090517" y="454191"/>
                      <a:pt x="1096413" y="455033"/>
                    </a:cubicBezTo>
                    <a:cubicBezTo>
                      <a:pt x="1127395" y="459459"/>
                      <a:pt x="1181724" y="461990"/>
                      <a:pt x="1209088" y="463700"/>
                    </a:cubicBezTo>
                    <a:cubicBezTo>
                      <a:pt x="1213422" y="465145"/>
                      <a:pt x="1217930" y="466144"/>
                      <a:pt x="1222089" y="468034"/>
                    </a:cubicBezTo>
                    <a:cubicBezTo>
                      <a:pt x="1233851" y="473381"/>
                      <a:pt x="1244500" y="481284"/>
                      <a:pt x="1256758" y="485369"/>
                    </a:cubicBezTo>
                    <a:lnTo>
                      <a:pt x="1269759" y="489702"/>
                    </a:lnTo>
                    <a:cubicBezTo>
                      <a:pt x="1272648" y="492591"/>
                      <a:pt x="1276817" y="494614"/>
                      <a:pt x="1278427" y="498370"/>
                    </a:cubicBezTo>
                    <a:cubicBezTo>
                      <a:pt x="1284544" y="512644"/>
                      <a:pt x="1279879" y="520414"/>
                      <a:pt x="1287094" y="533039"/>
                    </a:cubicBezTo>
                    <a:cubicBezTo>
                      <a:pt x="1290678" y="539310"/>
                      <a:pt x="1295897" y="544496"/>
                      <a:pt x="1300095" y="550373"/>
                    </a:cubicBezTo>
                    <a:cubicBezTo>
                      <a:pt x="1303122" y="554611"/>
                      <a:pt x="1304695" y="560120"/>
                      <a:pt x="1308762" y="563374"/>
                    </a:cubicBezTo>
                    <a:cubicBezTo>
                      <a:pt x="1312329" y="566228"/>
                      <a:pt x="1317429" y="566263"/>
                      <a:pt x="1321763" y="567708"/>
                    </a:cubicBezTo>
                    <a:cubicBezTo>
                      <a:pt x="1336373" y="589623"/>
                      <a:pt x="1322499" y="574577"/>
                      <a:pt x="1343431" y="585043"/>
                    </a:cubicBezTo>
                    <a:cubicBezTo>
                      <a:pt x="1348089" y="587372"/>
                      <a:pt x="1352365" y="590457"/>
                      <a:pt x="1356432" y="593710"/>
                    </a:cubicBezTo>
                    <a:cubicBezTo>
                      <a:pt x="1359623" y="596262"/>
                      <a:pt x="1361596" y="600275"/>
                      <a:pt x="1365100" y="602377"/>
                    </a:cubicBezTo>
                    <a:cubicBezTo>
                      <a:pt x="1369017" y="604727"/>
                      <a:pt x="1373767" y="605266"/>
                      <a:pt x="1378101" y="606711"/>
                    </a:cubicBezTo>
                    <a:cubicBezTo>
                      <a:pt x="1411164" y="639774"/>
                      <a:pt x="1372743" y="605229"/>
                      <a:pt x="1404102" y="624045"/>
                    </a:cubicBezTo>
                    <a:cubicBezTo>
                      <a:pt x="1407606" y="626147"/>
                      <a:pt x="1409115" y="630886"/>
                      <a:pt x="1412770" y="632713"/>
                    </a:cubicBezTo>
                    <a:cubicBezTo>
                      <a:pt x="1420942" y="636799"/>
                      <a:pt x="1431170" y="636312"/>
                      <a:pt x="1438772" y="641380"/>
                    </a:cubicBezTo>
                    <a:cubicBezTo>
                      <a:pt x="1476031" y="666218"/>
                      <a:pt x="1428890" y="636439"/>
                      <a:pt x="1464774" y="654381"/>
                    </a:cubicBezTo>
                    <a:cubicBezTo>
                      <a:pt x="1482564" y="663276"/>
                      <a:pt x="1473003" y="660964"/>
                      <a:pt x="1486442" y="671716"/>
                    </a:cubicBezTo>
                    <a:cubicBezTo>
                      <a:pt x="1490509" y="674970"/>
                      <a:pt x="1495109" y="677494"/>
                      <a:pt x="1499443" y="680383"/>
                    </a:cubicBezTo>
                    <a:lnTo>
                      <a:pt x="1525445" y="719386"/>
                    </a:lnTo>
                    <a:cubicBezTo>
                      <a:pt x="1528334" y="723720"/>
                      <a:pt x="1529778" y="729498"/>
                      <a:pt x="1534112" y="732387"/>
                    </a:cubicBezTo>
                    <a:cubicBezTo>
                      <a:pt x="1580569" y="763357"/>
                      <a:pt x="1510062" y="715127"/>
                      <a:pt x="1560114" y="754055"/>
                    </a:cubicBezTo>
                    <a:cubicBezTo>
                      <a:pt x="1568337" y="760450"/>
                      <a:pt x="1578751" y="764023"/>
                      <a:pt x="1586116" y="771389"/>
                    </a:cubicBezTo>
                    <a:cubicBezTo>
                      <a:pt x="1598013" y="783287"/>
                      <a:pt x="1590907" y="778765"/>
                      <a:pt x="1607784" y="784390"/>
                    </a:cubicBezTo>
                    <a:cubicBezTo>
                      <a:pt x="1649524" y="826130"/>
                      <a:pt x="1605112" y="783985"/>
                      <a:pt x="1638120" y="810392"/>
                    </a:cubicBezTo>
                    <a:cubicBezTo>
                      <a:pt x="1641311" y="812944"/>
                      <a:pt x="1643283" y="816958"/>
                      <a:pt x="1646787" y="819060"/>
                    </a:cubicBezTo>
                    <a:cubicBezTo>
                      <a:pt x="1650704" y="821410"/>
                      <a:pt x="1655454" y="821949"/>
                      <a:pt x="1659788" y="823393"/>
                    </a:cubicBezTo>
                    <a:cubicBezTo>
                      <a:pt x="1676716" y="840323"/>
                      <a:pt x="1658954" y="825144"/>
                      <a:pt x="1681456" y="836394"/>
                    </a:cubicBezTo>
                    <a:cubicBezTo>
                      <a:pt x="1686115" y="838723"/>
                      <a:pt x="1690503" y="841671"/>
                      <a:pt x="1694457" y="845061"/>
                    </a:cubicBezTo>
                    <a:cubicBezTo>
                      <a:pt x="1700662" y="850379"/>
                      <a:pt x="1704040" y="859812"/>
                      <a:pt x="1711792" y="862396"/>
                    </a:cubicBezTo>
                    <a:lnTo>
                      <a:pt x="1737793" y="871063"/>
                    </a:lnTo>
                    <a:cubicBezTo>
                      <a:pt x="1742127" y="872508"/>
                      <a:pt x="1746272" y="874751"/>
                      <a:pt x="1750794" y="875397"/>
                    </a:cubicBezTo>
                    <a:cubicBezTo>
                      <a:pt x="1789829" y="880974"/>
                      <a:pt x="1771054" y="878052"/>
                      <a:pt x="1807132" y="884064"/>
                    </a:cubicBezTo>
                    <a:cubicBezTo>
                      <a:pt x="1846906" y="897323"/>
                      <a:pt x="1824043" y="891823"/>
                      <a:pt x="1876470" y="897065"/>
                    </a:cubicBezTo>
                    <a:cubicBezTo>
                      <a:pt x="1890916" y="899954"/>
                      <a:pt x="1905831" y="901075"/>
                      <a:pt x="1919807" y="905733"/>
                    </a:cubicBezTo>
                    <a:cubicBezTo>
                      <a:pt x="1924141" y="907177"/>
                      <a:pt x="1928376" y="908958"/>
                      <a:pt x="1932808" y="910066"/>
                    </a:cubicBezTo>
                    <a:cubicBezTo>
                      <a:pt x="1957543" y="916250"/>
                      <a:pt x="1949573" y="912062"/>
                      <a:pt x="1971811" y="918734"/>
                    </a:cubicBezTo>
                    <a:cubicBezTo>
                      <a:pt x="1984937" y="922672"/>
                      <a:pt x="1997812" y="927401"/>
                      <a:pt x="2010813" y="931734"/>
                    </a:cubicBezTo>
                    <a:cubicBezTo>
                      <a:pt x="2015147" y="933179"/>
                      <a:pt x="2019382" y="934960"/>
                      <a:pt x="2023814" y="936068"/>
                    </a:cubicBezTo>
                    <a:lnTo>
                      <a:pt x="2041149" y="940402"/>
                    </a:lnTo>
                    <a:cubicBezTo>
                      <a:pt x="2044038" y="944736"/>
                      <a:pt x="2045749" y="950149"/>
                      <a:pt x="2049816" y="953403"/>
                    </a:cubicBezTo>
                    <a:cubicBezTo>
                      <a:pt x="2053383" y="956257"/>
                      <a:pt x="2058731" y="955693"/>
                      <a:pt x="2062817" y="957736"/>
                    </a:cubicBezTo>
                    <a:cubicBezTo>
                      <a:pt x="2067476" y="960065"/>
                      <a:pt x="2071817" y="963070"/>
                      <a:pt x="2075818" y="966404"/>
                    </a:cubicBezTo>
                    <a:cubicBezTo>
                      <a:pt x="2109178" y="994205"/>
                      <a:pt x="2069548" y="966558"/>
                      <a:pt x="2101820" y="988072"/>
                    </a:cubicBezTo>
                    <a:cubicBezTo>
                      <a:pt x="2103265" y="992406"/>
                      <a:pt x="2102437" y="998418"/>
                      <a:pt x="2106154" y="1001073"/>
                    </a:cubicBezTo>
                    <a:cubicBezTo>
                      <a:pt x="2113588" y="1006383"/>
                      <a:pt x="2132156" y="1009740"/>
                      <a:pt x="2132156" y="1009740"/>
                    </a:cubicBezTo>
                    <a:cubicBezTo>
                      <a:pt x="2169416" y="1034579"/>
                      <a:pt x="2122274" y="1004799"/>
                      <a:pt x="2158157" y="1022741"/>
                    </a:cubicBezTo>
                    <a:cubicBezTo>
                      <a:pt x="2162815" y="1025070"/>
                      <a:pt x="2166636" y="1028824"/>
                      <a:pt x="2171158" y="1031408"/>
                    </a:cubicBezTo>
                    <a:cubicBezTo>
                      <a:pt x="2186156" y="1039978"/>
                      <a:pt x="2186905" y="1039547"/>
                      <a:pt x="2201494" y="1044409"/>
                    </a:cubicBezTo>
                    <a:lnTo>
                      <a:pt x="2218829" y="1061744"/>
                    </a:lnTo>
                    <a:cubicBezTo>
                      <a:pt x="2229492" y="1072408"/>
                      <a:pt x="2235963" y="1081146"/>
                      <a:pt x="2249164" y="1087746"/>
                    </a:cubicBezTo>
                    <a:cubicBezTo>
                      <a:pt x="2253250" y="1089789"/>
                      <a:pt x="2257831" y="1090635"/>
                      <a:pt x="2262165" y="1092079"/>
                    </a:cubicBezTo>
                    <a:cubicBezTo>
                      <a:pt x="2291968" y="1111948"/>
                      <a:pt x="2278285" y="1106120"/>
                      <a:pt x="2301168" y="1113748"/>
                    </a:cubicBezTo>
                    <a:cubicBezTo>
                      <a:pt x="2334232" y="1146812"/>
                      <a:pt x="2295808" y="1112265"/>
                      <a:pt x="2327170" y="1131082"/>
                    </a:cubicBezTo>
                    <a:cubicBezTo>
                      <a:pt x="2330674" y="1133184"/>
                      <a:pt x="2332646" y="1137198"/>
                      <a:pt x="2335837" y="1139750"/>
                    </a:cubicBezTo>
                    <a:cubicBezTo>
                      <a:pt x="2347836" y="1149350"/>
                      <a:pt x="2348109" y="1148174"/>
                      <a:pt x="2361839" y="1152751"/>
                    </a:cubicBezTo>
                    <a:cubicBezTo>
                      <a:pt x="2366173" y="1157085"/>
                      <a:pt x="2370002" y="1161989"/>
                      <a:pt x="2374840" y="1165752"/>
                    </a:cubicBezTo>
                    <a:cubicBezTo>
                      <a:pt x="2388242" y="1176176"/>
                      <a:pt x="2398152" y="1183933"/>
                      <a:pt x="2413843" y="1187420"/>
                    </a:cubicBezTo>
                    <a:cubicBezTo>
                      <a:pt x="2422421" y="1189326"/>
                      <a:pt x="2431178" y="1190309"/>
                      <a:pt x="2439845" y="1191753"/>
                    </a:cubicBezTo>
                    <a:cubicBezTo>
                      <a:pt x="2444179" y="1193198"/>
                      <a:pt x="2448395" y="1195060"/>
                      <a:pt x="2452846" y="1196087"/>
                    </a:cubicBezTo>
                    <a:cubicBezTo>
                      <a:pt x="2467200" y="1199400"/>
                      <a:pt x="2482207" y="1200095"/>
                      <a:pt x="2496182" y="1204754"/>
                    </a:cubicBezTo>
                    <a:cubicBezTo>
                      <a:pt x="2539845" y="1219310"/>
                      <a:pt x="2472139" y="1197109"/>
                      <a:pt x="2526518" y="1213422"/>
                    </a:cubicBezTo>
                    <a:cubicBezTo>
                      <a:pt x="2535269" y="1216047"/>
                      <a:pt x="2544918" y="1217021"/>
                      <a:pt x="2552520" y="1222089"/>
                    </a:cubicBezTo>
                    <a:cubicBezTo>
                      <a:pt x="2582322" y="1241958"/>
                      <a:pt x="2568639" y="1236130"/>
                      <a:pt x="2591522" y="1243757"/>
                    </a:cubicBezTo>
                    <a:cubicBezTo>
                      <a:pt x="2608452" y="1260687"/>
                      <a:pt x="2590688" y="1245507"/>
                      <a:pt x="2613191" y="1256758"/>
                    </a:cubicBezTo>
                    <a:cubicBezTo>
                      <a:pt x="2617850" y="1259087"/>
                      <a:pt x="2621534" y="1263096"/>
                      <a:pt x="2626192" y="1265425"/>
                    </a:cubicBezTo>
                    <a:cubicBezTo>
                      <a:pt x="2642515" y="1273587"/>
                      <a:pt x="2648639" y="1274288"/>
                      <a:pt x="2665194" y="1278426"/>
                    </a:cubicBezTo>
                    <a:cubicBezTo>
                      <a:pt x="2683941" y="1297173"/>
                      <a:pt x="2665069" y="1281274"/>
                      <a:pt x="2708531" y="1295761"/>
                    </a:cubicBezTo>
                    <a:cubicBezTo>
                      <a:pt x="2717198" y="1298650"/>
                      <a:pt x="2725521" y="1302926"/>
                      <a:pt x="2734533" y="1304428"/>
                    </a:cubicBezTo>
                    <a:cubicBezTo>
                      <a:pt x="2744522" y="1306093"/>
                      <a:pt x="2762866" y="1307761"/>
                      <a:pt x="2773536" y="1313096"/>
                    </a:cubicBezTo>
                    <a:cubicBezTo>
                      <a:pt x="2785604" y="1319130"/>
                      <a:pt x="2789953" y="1325179"/>
                      <a:pt x="2799538" y="1334764"/>
                    </a:cubicBezTo>
                    <a:cubicBezTo>
                      <a:pt x="2800982" y="1339098"/>
                      <a:pt x="2801521" y="1343848"/>
                      <a:pt x="2803871" y="1347765"/>
                    </a:cubicBezTo>
                    <a:cubicBezTo>
                      <a:pt x="2805973" y="1351269"/>
                      <a:pt x="2809987" y="1353241"/>
                      <a:pt x="2812539" y="1356432"/>
                    </a:cubicBezTo>
                    <a:cubicBezTo>
                      <a:pt x="2815793" y="1360499"/>
                      <a:pt x="2818317" y="1365099"/>
                      <a:pt x="2821206" y="1369433"/>
                    </a:cubicBezTo>
                    <a:cubicBezTo>
                      <a:pt x="2822650" y="1376656"/>
                      <a:pt x="2822638" y="1384331"/>
                      <a:pt x="2825539" y="1391101"/>
                    </a:cubicBezTo>
                    <a:cubicBezTo>
                      <a:pt x="2827149" y="1394857"/>
                      <a:pt x="2830938" y="1397317"/>
                      <a:pt x="2834207" y="1399769"/>
                    </a:cubicBezTo>
                    <a:cubicBezTo>
                      <a:pt x="2842540" y="1406019"/>
                      <a:pt x="2851542" y="1411325"/>
                      <a:pt x="2860209" y="1417103"/>
                    </a:cubicBezTo>
                    <a:cubicBezTo>
                      <a:pt x="2864543" y="1419992"/>
                      <a:pt x="2869527" y="1422087"/>
                      <a:pt x="2873210" y="1425770"/>
                    </a:cubicBezTo>
                    <a:lnTo>
                      <a:pt x="2881877" y="1434438"/>
                    </a:lnTo>
                    <a:cubicBezTo>
                      <a:pt x="2883322" y="1438772"/>
                      <a:pt x="2883357" y="1443872"/>
                      <a:pt x="2886211" y="1447439"/>
                    </a:cubicBezTo>
                    <a:cubicBezTo>
                      <a:pt x="2889464" y="1451506"/>
                      <a:pt x="2895144" y="1452853"/>
                      <a:pt x="2899211" y="1456106"/>
                    </a:cubicBezTo>
                    <a:cubicBezTo>
                      <a:pt x="2902402" y="1458658"/>
                      <a:pt x="2904688" y="1462221"/>
                      <a:pt x="2907879" y="1464773"/>
                    </a:cubicBezTo>
                    <a:cubicBezTo>
                      <a:pt x="2919883" y="1474376"/>
                      <a:pt x="2920147" y="1473197"/>
                      <a:pt x="2933881" y="1477774"/>
                    </a:cubicBezTo>
                    <a:cubicBezTo>
                      <a:pt x="2958779" y="1502673"/>
                      <a:pt x="2945858" y="1496213"/>
                      <a:pt x="2968550" y="1503776"/>
                    </a:cubicBezTo>
                    <a:cubicBezTo>
                      <a:pt x="2972884" y="1506665"/>
                      <a:pt x="2976893" y="1510114"/>
                      <a:pt x="2981551" y="1512443"/>
                    </a:cubicBezTo>
                    <a:cubicBezTo>
                      <a:pt x="2992072" y="1517703"/>
                      <a:pt x="3005339" y="1518144"/>
                      <a:pt x="3016220" y="1521111"/>
                    </a:cubicBezTo>
                    <a:cubicBezTo>
                      <a:pt x="3025034" y="1523515"/>
                      <a:pt x="3042222" y="1529778"/>
                      <a:pt x="3042222" y="1529778"/>
                    </a:cubicBezTo>
                    <a:cubicBezTo>
                      <a:pt x="3046922" y="1543876"/>
                      <a:pt x="3044216" y="1544627"/>
                      <a:pt x="3059557" y="1551446"/>
                    </a:cubicBezTo>
                    <a:cubicBezTo>
                      <a:pt x="3067905" y="1555157"/>
                      <a:pt x="3085558" y="1560114"/>
                      <a:pt x="3085558" y="1560114"/>
                    </a:cubicBezTo>
                    <a:cubicBezTo>
                      <a:pt x="3093620" y="1568175"/>
                      <a:pt x="3096294" y="1571981"/>
                      <a:pt x="3107227" y="1577448"/>
                    </a:cubicBezTo>
                    <a:cubicBezTo>
                      <a:pt x="3112734" y="1580201"/>
                      <a:pt x="3132934" y="1585190"/>
                      <a:pt x="3137562" y="1586116"/>
                    </a:cubicBezTo>
                    <a:cubicBezTo>
                      <a:pt x="3168382" y="1592280"/>
                      <a:pt x="3179237" y="1591755"/>
                      <a:pt x="3215568" y="1594783"/>
                    </a:cubicBezTo>
                    <a:cubicBezTo>
                      <a:pt x="3227200" y="1597109"/>
                      <a:pt x="3253809" y="1601498"/>
                      <a:pt x="3263238" y="1607784"/>
                    </a:cubicBezTo>
                    <a:cubicBezTo>
                      <a:pt x="3267572" y="1610673"/>
                      <a:pt x="3271581" y="1614122"/>
                      <a:pt x="3276239" y="1616451"/>
                    </a:cubicBezTo>
                    <a:cubicBezTo>
                      <a:pt x="3280325" y="1618494"/>
                      <a:pt x="3285247" y="1618567"/>
                      <a:pt x="3289240" y="1620785"/>
                    </a:cubicBezTo>
                    <a:cubicBezTo>
                      <a:pt x="3298346" y="1625844"/>
                      <a:pt x="3307877" y="1630753"/>
                      <a:pt x="3315242" y="1638119"/>
                    </a:cubicBezTo>
                    <a:cubicBezTo>
                      <a:pt x="3318131" y="1641008"/>
                      <a:pt x="3320254" y="1644960"/>
                      <a:pt x="3323909" y="1646787"/>
                    </a:cubicBezTo>
                    <a:cubicBezTo>
                      <a:pt x="3332081" y="1650873"/>
                      <a:pt x="3342309" y="1650386"/>
                      <a:pt x="3349911" y="1655454"/>
                    </a:cubicBezTo>
                    <a:cubicBezTo>
                      <a:pt x="3379714" y="1675323"/>
                      <a:pt x="3366031" y="1669495"/>
                      <a:pt x="3388914" y="1677122"/>
                    </a:cubicBezTo>
                    <a:cubicBezTo>
                      <a:pt x="3393248" y="1680011"/>
                      <a:pt x="3397257" y="1683460"/>
                      <a:pt x="3401915" y="1685789"/>
                    </a:cubicBezTo>
                    <a:cubicBezTo>
                      <a:pt x="3406001" y="1687832"/>
                      <a:pt x="3411115" y="1687589"/>
                      <a:pt x="3414916" y="1690123"/>
                    </a:cubicBezTo>
                    <a:cubicBezTo>
                      <a:pt x="3443670" y="1709292"/>
                      <a:pt x="3412560" y="1697612"/>
                      <a:pt x="3440918" y="1711791"/>
                    </a:cubicBezTo>
                    <a:cubicBezTo>
                      <a:pt x="3445004" y="1713834"/>
                      <a:pt x="3451876" y="1712039"/>
                      <a:pt x="3453919" y="1716125"/>
                    </a:cubicBezTo>
                    <a:cubicBezTo>
                      <a:pt x="3455363" y="1719014"/>
                      <a:pt x="3448140" y="1719014"/>
                      <a:pt x="3445251" y="1720459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2305501" y="2318502"/>
                <a:ext cx="1126749" cy="827727"/>
              </a:xfrm>
              <a:custGeom>
                <a:avLst/>
                <a:gdLst>
                  <a:gd name="connsiteX0" fmla="*/ 0 w 1126749"/>
                  <a:gd name="connsiteY0" fmla="*/ 827727 h 827727"/>
                  <a:gd name="connsiteX1" fmla="*/ 39003 w 1126749"/>
                  <a:gd name="connsiteY1" fmla="*/ 819060 h 827727"/>
                  <a:gd name="connsiteX2" fmla="*/ 47671 w 1126749"/>
                  <a:gd name="connsiteY2" fmla="*/ 810393 h 827727"/>
                  <a:gd name="connsiteX3" fmla="*/ 73672 w 1126749"/>
                  <a:gd name="connsiteY3" fmla="*/ 801725 h 827727"/>
                  <a:gd name="connsiteX4" fmla="*/ 99674 w 1126749"/>
                  <a:gd name="connsiteY4" fmla="*/ 788725 h 827727"/>
                  <a:gd name="connsiteX5" fmla="*/ 138677 w 1126749"/>
                  <a:gd name="connsiteY5" fmla="*/ 775724 h 827727"/>
                  <a:gd name="connsiteX6" fmla="*/ 151678 w 1126749"/>
                  <a:gd name="connsiteY6" fmla="*/ 771390 h 827727"/>
                  <a:gd name="connsiteX7" fmla="*/ 164679 w 1126749"/>
                  <a:gd name="connsiteY7" fmla="*/ 762723 h 827727"/>
                  <a:gd name="connsiteX8" fmla="*/ 182014 w 1126749"/>
                  <a:gd name="connsiteY8" fmla="*/ 758389 h 827727"/>
                  <a:gd name="connsiteX9" fmla="*/ 208016 w 1126749"/>
                  <a:gd name="connsiteY9" fmla="*/ 749722 h 827727"/>
                  <a:gd name="connsiteX10" fmla="*/ 242685 w 1126749"/>
                  <a:gd name="connsiteY10" fmla="*/ 741054 h 827727"/>
                  <a:gd name="connsiteX11" fmla="*/ 268687 w 1126749"/>
                  <a:gd name="connsiteY11" fmla="*/ 732387 h 827727"/>
                  <a:gd name="connsiteX12" fmla="*/ 329358 w 1126749"/>
                  <a:gd name="connsiteY12" fmla="*/ 715053 h 827727"/>
                  <a:gd name="connsiteX13" fmla="*/ 359693 w 1126749"/>
                  <a:gd name="connsiteY13" fmla="*/ 702052 h 827727"/>
                  <a:gd name="connsiteX14" fmla="*/ 394363 w 1126749"/>
                  <a:gd name="connsiteY14" fmla="*/ 676050 h 827727"/>
                  <a:gd name="connsiteX15" fmla="*/ 407363 w 1126749"/>
                  <a:gd name="connsiteY15" fmla="*/ 671716 h 827727"/>
                  <a:gd name="connsiteX16" fmla="*/ 437699 w 1126749"/>
                  <a:gd name="connsiteY16" fmla="*/ 650048 h 827727"/>
                  <a:gd name="connsiteX17" fmla="*/ 459367 w 1126749"/>
                  <a:gd name="connsiteY17" fmla="*/ 637047 h 827727"/>
                  <a:gd name="connsiteX18" fmla="*/ 476702 w 1126749"/>
                  <a:gd name="connsiteY18" fmla="*/ 619712 h 827727"/>
                  <a:gd name="connsiteX19" fmla="*/ 489703 w 1126749"/>
                  <a:gd name="connsiteY19" fmla="*/ 611045 h 827727"/>
                  <a:gd name="connsiteX20" fmla="*/ 498370 w 1126749"/>
                  <a:gd name="connsiteY20" fmla="*/ 598044 h 827727"/>
                  <a:gd name="connsiteX21" fmla="*/ 524372 w 1126749"/>
                  <a:gd name="connsiteY21" fmla="*/ 580709 h 827727"/>
                  <a:gd name="connsiteX22" fmla="*/ 537373 w 1126749"/>
                  <a:gd name="connsiteY22" fmla="*/ 572042 h 827727"/>
                  <a:gd name="connsiteX23" fmla="*/ 550374 w 1126749"/>
                  <a:gd name="connsiteY23" fmla="*/ 559041 h 827727"/>
                  <a:gd name="connsiteX24" fmla="*/ 576376 w 1126749"/>
                  <a:gd name="connsiteY24" fmla="*/ 541707 h 827727"/>
                  <a:gd name="connsiteX25" fmla="*/ 598044 w 1126749"/>
                  <a:gd name="connsiteY25" fmla="*/ 528706 h 827727"/>
                  <a:gd name="connsiteX26" fmla="*/ 606711 w 1126749"/>
                  <a:gd name="connsiteY26" fmla="*/ 520038 h 827727"/>
                  <a:gd name="connsiteX27" fmla="*/ 637047 w 1126749"/>
                  <a:gd name="connsiteY27" fmla="*/ 502704 h 827727"/>
                  <a:gd name="connsiteX28" fmla="*/ 645714 w 1126749"/>
                  <a:gd name="connsiteY28" fmla="*/ 494036 h 827727"/>
                  <a:gd name="connsiteX29" fmla="*/ 658715 w 1126749"/>
                  <a:gd name="connsiteY29" fmla="*/ 485369 h 827727"/>
                  <a:gd name="connsiteX30" fmla="*/ 671716 w 1126749"/>
                  <a:gd name="connsiteY30" fmla="*/ 472368 h 827727"/>
                  <a:gd name="connsiteX31" fmla="*/ 697718 w 1126749"/>
                  <a:gd name="connsiteY31" fmla="*/ 455034 h 827727"/>
                  <a:gd name="connsiteX32" fmla="*/ 719386 w 1126749"/>
                  <a:gd name="connsiteY32" fmla="*/ 442033 h 827727"/>
                  <a:gd name="connsiteX33" fmla="*/ 741054 w 1126749"/>
                  <a:gd name="connsiteY33" fmla="*/ 424698 h 827727"/>
                  <a:gd name="connsiteX34" fmla="*/ 758389 w 1126749"/>
                  <a:gd name="connsiteY34" fmla="*/ 407363 h 827727"/>
                  <a:gd name="connsiteX35" fmla="*/ 775724 w 1126749"/>
                  <a:gd name="connsiteY35" fmla="*/ 390029 h 827727"/>
                  <a:gd name="connsiteX36" fmla="*/ 788725 w 1126749"/>
                  <a:gd name="connsiteY36" fmla="*/ 377028 h 827727"/>
                  <a:gd name="connsiteX37" fmla="*/ 814726 w 1126749"/>
                  <a:gd name="connsiteY37" fmla="*/ 342359 h 827727"/>
                  <a:gd name="connsiteX38" fmla="*/ 823394 w 1126749"/>
                  <a:gd name="connsiteY38" fmla="*/ 329358 h 827727"/>
                  <a:gd name="connsiteX39" fmla="*/ 845062 w 1126749"/>
                  <a:gd name="connsiteY39" fmla="*/ 307689 h 827727"/>
                  <a:gd name="connsiteX40" fmla="*/ 853729 w 1126749"/>
                  <a:gd name="connsiteY40" fmla="*/ 294689 h 827727"/>
                  <a:gd name="connsiteX41" fmla="*/ 879731 w 1126749"/>
                  <a:gd name="connsiteY41" fmla="*/ 277354 h 827727"/>
                  <a:gd name="connsiteX42" fmla="*/ 892732 w 1126749"/>
                  <a:gd name="connsiteY42" fmla="*/ 268687 h 827727"/>
                  <a:gd name="connsiteX43" fmla="*/ 923068 w 1126749"/>
                  <a:gd name="connsiteY43" fmla="*/ 242685 h 827727"/>
                  <a:gd name="connsiteX44" fmla="*/ 927401 w 1126749"/>
                  <a:gd name="connsiteY44" fmla="*/ 229684 h 827727"/>
                  <a:gd name="connsiteX45" fmla="*/ 949070 w 1126749"/>
                  <a:gd name="connsiteY45" fmla="*/ 212349 h 827727"/>
                  <a:gd name="connsiteX46" fmla="*/ 975072 w 1126749"/>
                  <a:gd name="connsiteY46" fmla="*/ 177680 h 827727"/>
                  <a:gd name="connsiteX47" fmla="*/ 988072 w 1126749"/>
                  <a:gd name="connsiteY47" fmla="*/ 169013 h 827727"/>
                  <a:gd name="connsiteX48" fmla="*/ 992406 w 1126749"/>
                  <a:gd name="connsiteY48" fmla="*/ 156012 h 827727"/>
                  <a:gd name="connsiteX49" fmla="*/ 1009741 w 1126749"/>
                  <a:gd name="connsiteY49" fmla="*/ 138677 h 827727"/>
                  <a:gd name="connsiteX50" fmla="*/ 1035743 w 1126749"/>
                  <a:gd name="connsiteY50" fmla="*/ 117009 h 827727"/>
                  <a:gd name="connsiteX51" fmla="*/ 1066078 w 1126749"/>
                  <a:gd name="connsiteY51" fmla="*/ 82340 h 827727"/>
                  <a:gd name="connsiteX52" fmla="*/ 1083413 w 1126749"/>
                  <a:gd name="connsiteY52" fmla="*/ 60671 h 827727"/>
                  <a:gd name="connsiteX53" fmla="*/ 1092080 w 1126749"/>
                  <a:gd name="connsiteY53" fmla="*/ 47671 h 827727"/>
                  <a:gd name="connsiteX54" fmla="*/ 1109415 w 1126749"/>
                  <a:gd name="connsiteY54" fmla="*/ 30336 h 827727"/>
                  <a:gd name="connsiteX55" fmla="*/ 1118082 w 1126749"/>
                  <a:gd name="connsiteY55" fmla="*/ 17335 h 827727"/>
                  <a:gd name="connsiteX56" fmla="*/ 1126749 w 1126749"/>
                  <a:gd name="connsiteY56" fmla="*/ 0 h 827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126749" h="827727">
                    <a:moveTo>
                      <a:pt x="0" y="827727"/>
                    </a:moveTo>
                    <a:cubicBezTo>
                      <a:pt x="5256" y="826851"/>
                      <a:pt x="30794" y="823985"/>
                      <a:pt x="39003" y="819060"/>
                    </a:cubicBezTo>
                    <a:cubicBezTo>
                      <a:pt x="42507" y="816958"/>
                      <a:pt x="44016" y="812220"/>
                      <a:pt x="47671" y="810393"/>
                    </a:cubicBezTo>
                    <a:cubicBezTo>
                      <a:pt x="55842" y="806307"/>
                      <a:pt x="73672" y="801725"/>
                      <a:pt x="73672" y="801725"/>
                    </a:cubicBezTo>
                    <a:cubicBezTo>
                      <a:pt x="87596" y="787802"/>
                      <a:pt x="76854" y="795571"/>
                      <a:pt x="99674" y="788725"/>
                    </a:cubicBezTo>
                    <a:cubicBezTo>
                      <a:pt x="112800" y="784787"/>
                      <a:pt x="125676" y="780058"/>
                      <a:pt x="138677" y="775724"/>
                    </a:cubicBezTo>
                    <a:cubicBezTo>
                      <a:pt x="143011" y="774279"/>
                      <a:pt x="147877" y="773924"/>
                      <a:pt x="151678" y="771390"/>
                    </a:cubicBezTo>
                    <a:cubicBezTo>
                      <a:pt x="156012" y="768501"/>
                      <a:pt x="159892" y="764775"/>
                      <a:pt x="164679" y="762723"/>
                    </a:cubicBezTo>
                    <a:cubicBezTo>
                      <a:pt x="170154" y="760377"/>
                      <a:pt x="176309" y="760100"/>
                      <a:pt x="182014" y="758389"/>
                    </a:cubicBezTo>
                    <a:cubicBezTo>
                      <a:pt x="190765" y="755764"/>
                      <a:pt x="199153" y="751938"/>
                      <a:pt x="208016" y="749722"/>
                    </a:cubicBezTo>
                    <a:cubicBezTo>
                      <a:pt x="219572" y="746833"/>
                      <a:pt x="231384" y="744821"/>
                      <a:pt x="242685" y="741054"/>
                    </a:cubicBezTo>
                    <a:cubicBezTo>
                      <a:pt x="251352" y="738165"/>
                      <a:pt x="259824" y="734603"/>
                      <a:pt x="268687" y="732387"/>
                    </a:cubicBezTo>
                    <a:cubicBezTo>
                      <a:pt x="279790" y="729611"/>
                      <a:pt x="316928" y="721269"/>
                      <a:pt x="329358" y="715053"/>
                    </a:cubicBezTo>
                    <a:cubicBezTo>
                      <a:pt x="350778" y="704342"/>
                      <a:pt x="340563" y="708428"/>
                      <a:pt x="359693" y="702052"/>
                    </a:cubicBezTo>
                    <a:cubicBezTo>
                      <a:pt x="369961" y="691784"/>
                      <a:pt x="379660" y="680952"/>
                      <a:pt x="394363" y="676050"/>
                    </a:cubicBezTo>
                    <a:lnTo>
                      <a:pt x="407363" y="671716"/>
                    </a:lnTo>
                    <a:cubicBezTo>
                      <a:pt x="427928" y="651151"/>
                      <a:pt x="416945" y="656965"/>
                      <a:pt x="437699" y="650048"/>
                    </a:cubicBezTo>
                    <a:cubicBezTo>
                      <a:pt x="469716" y="618027"/>
                      <a:pt x="419995" y="665169"/>
                      <a:pt x="459367" y="637047"/>
                    </a:cubicBezTo>
                    <a:cubicBezTo>
                      <a:pt x="466017" y="632297"/>
                      <a:pt x="469903" y="624245"/>
                      <a:pt x="476702" y="619712"/>
                    </a:cubicBezTo>
                    <a:lnTo>
                      <a:pt x="489703" y="611045"/>
                    </a:lnTo>
                    <a:cubicBezTo>
                      <a:pt x="492592" y="606711"/>
                      <a:pt x="494450" y="601474"/>
                      <a:pt x="498370" y="598044"/>
                    </a:cubicBezTo>
                    <a:cubicBezTo>
                      <a:pt x="506209" y="591184"/>
                      <a:pt x="515705" y="586487"/>
                      <a:pt x="524372" y="580709"/>
                    </a:cubicBezTo>
                    <a:cubicBezTo>
                      <a:pt x="528706" y="577820"/>
                      <a:pt x="533690" y="575725"/>
                      <a:pt x="537373" y="572042"/>
                    </a:cubicBezTo>
                    <a:cubicBezTo>
                      <a:pt x="541707" y="567708"/>
                      <a:pt x="545536" y="562804"/>
                      <a:pt x="550374" y="559041"/>
                    </a:cubicBezTo>
                    <a:cubicBezTo>
                      <a:pt x="558597" y="552646"/>
                      <a:pt x="569011" y="549073"/>
                      <a:pt x="576376" y="541707"/>
                    </a:cubicBezTo>
                    <a:cubicBezTo>
                      <a:pt x="588273" y="529809"/>
                      <a:pt x="581167" y="534331"/>
                      <a:pt x="598044" y="528706"/>
                    </a:cubicBezTo>
                    <a:cubicBezTo>
                      <a:pt x="600933" y="525817"/>
                      <a:pt x="603311" y="522304"/>
                      <a:pt x="606711" y="520038"/>
                    </a:cubicBezTo>
                    <a:cubicBezTo>
                      <a:pt x="633400" y="502245"/>
                      <a:pt x="614885" y="520434"/>
                      <a:pt x="637047" y="502704"/>
                    </a:cubicBezTo>
                    <a:cubicBezTo>
                      <a:pt x="640238" y="500152"/>
                      <a:pt x="642523" y="496588"/>
                      <a:pt x="645714" y="494036"/>
                    </a:cubicBezTo>
                    <a:cubicBezTo>
                      <a:pt x="649781" y="490782"/>
                      <a:pt x="654714" y="488703"/>
                      <a:pt x="658715" y="485369"/>
                    </a:cubicBezTo>
                    <a:cubicBezTo>
                      <a:pt x="663423" y="481446"/>
                      <a:pt x="666878" y="476131"/>
                      <a:pt x="671716" y="472368"/>
                    </a:cubicBezTo>
                    <a:cubicBezTo>
                      <a:pt x="679939" y="465973"/>
                      <a:pt x="690353" y="462400"/>
                      <a:pt x="697718" y="455034"/>
                    </a:cubicBezTo>
                    <a:cubicBezTo>
                      <a:pt x="709615" y="443136"/>
                      <a:pt x="702509" y="447658"/>
                      <a:pt x="719386" y="442033"/>
                    </a:cubicBezTo>
                    <a:cubicBezTo>
                      <a:pt x="748894" y="412525"/>
                      <a:pt x="702786" y="457500"/>
                      <a:pt x="741054" y="424698"/>
                    </a:cubicBezTo>
                    <a:cubicBezTo>
                      <a:pt x="747258" y="419380"/>
                      <a:pt x="752611" y="413141"/>
                      <a:pt x="758389" y="407363"/>
                    </a:cubicBezTo>
                    <a:lnTo>
                      <a:pt x="775724" y="390029"/>
                    </a:lnTo>
                    <a:lnTo>
                      <a:pt x="788725" y="377028"/>
                    </a:lnTo>
                    <a:cubicBezTo>
                      <a:pt x="799997" y="343207"/>
                      <a:pt x="781534" y="392144"/>
                      <a:pt x="814726" y="342359"/>
                    </a:cubicBezTo>
                    <a:cubicBezTo>
                      <a:pt x="817615" y="338025"/>
                      <a:pt x="819964" y="333278"/>
                      <a:pt x="823394" y="329358"/>
                    </a:cubicBezTo>
                    <a:cubicBezTo>
                      <a:pt x="830120" y="321671"/>
                      <a:pt x="839396" y="316188"/>
                      <a:pt x="845062" y="307689"/>
                    </a:cubicBezTo>
                    <a:cubicBezTo>
                      <a:pt x="847951" y="303356"/>
                      <a:pt x="849809" y="298119"/>
                      <a:pt x="853729" y="294689"/>
                    </a:cubicBezTo>
                    <a:cubicBezTo>
                      <a:pt x="861569" y="287829"/>
                      <a:pt x="871064" y="283132"/>
                      <a:pt x="879731" y="277354"/>
                    </a:cubicBezTo>
                    <a:cubicBezTo>
                      <a:pt x="884065" y="274465"/>
                      <a:pt x="889049" y="272370"/>
                      <a:pt x="892732" y="268687"/>
                    </a:cubicBezTo>
                    <a:cubicBezTo>
                      <a:pt x="913750" y="247669"/>
                      <a:pt x="903268" y="255885"/>
                      <a:pt x="923068" y="242685"/>
                    </a:cubicBezTo>
                    <a:cubicBezTo>
                      <a:pt x="924512" y="238351"/>
                      <a:pt x="925051" y="233601"/>
                      <a:pt x="927401" y="229684"/>
                    </a:cubicBezTo>
                    <a:cubicBezTo>
                      <a:pt x="931518" y="222822"/>
                      <a:pt x="943164" y="216286"/>
                      <a:pt x="949070" y="212349"/>
                    </a:cubicBezTo>
                    <a:cubicBezTo>
                      <a:pt x="956998" y="200457"/>
                      <a:pt x="963616" y="186844"/>
                      <a:pt x="975072" y="177680"/>
                    </a:cubicBezTo>
                    <a:cubicBezTo>
                      <a:pt x="979139" y="174427"/>
                      <a:pt x="983739" y="171902"/>
                      <a:pt x="988072" y="169013"/>
                    </a:cubicBezTo>
                    <a:cubicBezTo>
                      <a:pt x="989517" y="164679"/>
                      <a:pt x="989751" y="159729"/>
                      <a:pt x="992406" y="156012"/>
                    </a:cubicBezTo>
                    <a:cubicBezTo>
                      <a:pt x="997156" y="149362"/>
                      <a:pt x="1003963" y="144455"/>
                      <a:pt x="1009741" y="138677"/>
                    </a:cubicBezTo>
                    <a:cubicBezTo>
                      <a:pt x="1026425" y="121993"/>
                      <a:pt x="1017643" y="129076"/>
                      <a:pt x="1035743" y="117009"/>
                    </a:cubicBezTo>
                    <a:cubicBezTo>
                      <a:pt x="1055966" y="86673"/>
                      <a:pt x="1044410" y="96785"/>
                      <a:pt x="1066078" y="82340"/>
                    </a:cubicBezTo>
                    <a:cubicBezTo>
                      <a:pt x="1092745" y="42337"/>
                      <a:pt x="1058718" y="91538"/>
                      <a:pt x="1083413" y="60671"/>
                    </a:cubicBezTo>
                    <a:cubicBezTo>
                      <a:pt x="1086667" y="56604"/>
                      <a:pt x="1088691" y="51625"/>
                      <a:pt x="1092080" y="47671"/>
                    </a:cubicBezTo>
                    <a:cubicBezTo>
                      <a:pt x="1097398" y="41467"/>
                      <a:pt x="1104882" y="37135"/>
                      <a:pt x="1109415" y="30336"/>
                    </a:cubicBezTo>
                    <a:cubicBezTo>
                      <a:pt x="1112304" y="26002"/>
                      <a:pt x="1115753" y="21993"/>
                      <a:pt x="1118082" y="17335"/>
                    </a:cubicBezTo>
                    <a:cubicBezTo>
                      <a:pt x="1128042" y="-2585"/>
                      <a:pt x="1116959" y="9792"/>
                      <a:pt x="1126749" y="0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2691196" y="2998885"/>
                <a:ext cx="1456106" cy="1100747"/>
              </a:xfrm>
              <a:custGeom>
                <a:avLst/>
                <a:gdLst>
                  <a:gd name="connsiteX0" fmla="*/ 0 w 1456106"/>
                  <a:gd name="connsiteY0" fmla="*/ 0 h 1100747"/>
                  <a:gd name="connsiteX1" fmla="*/ 17335 w 1456106"/>
                  <a:gd name="connsiteY1" fmla="*/ 21669 h 1100747"/>
                  <a:gd name="connsiteX2" fmla="*/ 26002 w 1456106"/>
                  <a:gd name="connsiteY2" fmla="*/ 34670 h 1100747"/>
                  <a:gd name="connsiteX3" fmla="*/ 56338 w 1456106"/>
                  <a:gd name="connsiteY3" fmla="*/ 65005 h 1100747"/>
                  <a:gd name="connsiteX4" fmla="*/ 82340 w 1456106"/>
                  <a:gd name="connsiteY4" fmla="*/ 86673 h 1100747"/>
                  <a:gd name="connsiteX5" fmla="*/ 91007 w 1456106"/>
                  <a:gd name="connsiteY5" fmla="*/ 95341 h 1100747"/>
                  <a:gd name="connsiteX6" fmla="*/ 104008 w 1456106"/>
                  <a:gd name="connsiteY6" fmla="*/ 99674 h 1100747"/>
                  <a:gd name="connsiteX7" fmla="*/ 138677 w 1456106"/>
                  <a:gd name="connsiteY7" fmla="*/ 125676 h 1100747"/>
                  <a:gd name="connsiteX8" fmla="*/ 151678 w 1456106"/>
                  <a:gd name="connsiteY8" fmla="*/ 134343 h 1100747"/>
                  <a:gd name="connsiteX9" fmla="*/ 164679 w 1456106"/>
                  <a:gd name="connsiteY9" fmla="*/ 143011 h 1100747"/>
                  <a:gd name="connsiteX10" fmla="*/ 177680 w 1456106"/>
                  <a:gd name="connsiteY10" fmla="*/ 147344 h 1100747"/>
                  <a:gd name="connsiteX11" fmla="*/ 186347 w 1456106"/>
                  <a:gd name="connsiteY11" fmla="*/ 156012 h 1100747"/>
                  <a:gd name="connsiteX12" fmla="*/ 216683 w 1456106"/>
                  <a:gd name="connsiteY12" fmla="*/ 177680 h 1100747"/>
                  <a:gd name="connsiteX13" fmla="*/ 247018 w 1456106"/>
                  <a:gd name="connsiteY13" fmla="*/ 195015 h 1100747"/>
                  <a:gd name="connsiteX14" fmla="*/ 268686 w 1456106"/>
                  <a:gd name="connsiteY14" fmla="*/ 212349 h 1100747"/>
                  <a:gd name="connsiteX15" fmla="*/ 299022 w 1456106"/>
                  <a:gd name="connsiteY15" fmla="*/ 234017 h 1100747"/>
                  <a:gd name="connsiteX16" fmla="*/ 307689 w 1456106"/>
                  <a:gd name="connsiteY16" fmla="*/ 242685 h 1100747"/>
                  <a:gd name="connsiteX17" fmla="*/ 338025 w 1456106"/>
                  <a:gd name="connsiteY17" fmla="*/ 255686 h 1100747"/>
                  <a:gd name="connsiteX18" fmla="*/ 411697 w 1456106"/>
                  <a:gd name="connsiteY18" fmla="*/ 260019 h 1100747"/>
                  <a:gd name="connsiteX19" fmla="*/ 489703 w 1456106"/>
                  <a:gd name="connsiteY19" fmla="*/ 255686 h 1100747"/>
                  <a:gd name="connsiteX20" fmla="*/ 645714 w 1456106"/>
                  <a:gd name="connsiteY20" fmla="*/ 264353 h 1100747"/>
                  <a:gd name="connsiteX21" fmla="*/ 689050 w 1456106"/>
                  <a:gd name="connsiteY21" fmla="*/ 277354 h 1100747"/>
                  <a:gd name="connsiteX22" fmla="*/ 702051 w 1456106"/>
                  <a:gd name="connsiteY22" fmla="*/ 281688 h 1100747"/>
                  <a:gd name="connsiteX23" fmla="*/ 723720 w 1456106"/>
                  <a:gd name="connsiteY23" fmla="*/ 286021 h 1100747"/>
                  <a:gd name="connsiteX24" fmla="*/ 736721 w 1456106"/>
                  <a:gd name="connsiteY24" fmla="*/ 290355 h 1100747"/>
                  <a:gd name="connsiteX25" fmla="*/ 762722 w 1456106"/>
                  <a:gd name="connsiteY25" fmla="*/ 294688 h 1100747"/>
                  <a:gd name="connsiteX26" fmla="*/ 823394 w 1456106"/>
                  <a:gd name="connsiteY26" fmla="*/ 303356 h 1100747"/>
                  <a:gd name="connsiteX27" fmla="*/ 897066 w 1456106"/>
                  <a:gd name="connsiteY27" fmla="*/ 299022 h 1100747"/>
                  <a:gd name="connsiteX28" fmla="*/ 927401 w 1456106"/>
                  <a:gd name="connsiteY28" fmla="*/ 303356 h 1100747"/>
                  <a:gd name="connsiteX29" fmla="*/ 940402 w 1456106"/>
                  <a:gd name="connsiteY29" fmla="*/ 320690 h 1100747"/>
                  <a:gd name="connsiteX30" fmla="*/ 957737 w 1456106"/>
                  <a:gd name="connsiteY30" fmla="*/ 338025 h 1100747"/>
                  <a:gd name="connsiteX31" fmla="*/ 970738 w 1456106"/>
                  <a:gd name="connsiteY31" fmla="*/ 351026 h 1100747"/>
                  <a:gd name="connsiteX32" fmla="*/ 988072 w 1456106"/>
                  <a:gd name="connsiteY32" fmla="*/ 377028 h 1100747"/>
                  <a:gd name="connsiteX33" fmla="*/ 996740 w 1456106"/>
                  <a:gd name="connsiteY33" fmla="*/ 403030 h 1100747"/>
                  <a:gd name="connsiteX34" fmla="*/ 1005407 w 1456106"/>
                  <a:gd name="connsiteY34" fmla="*/ 446366 h 1100747"/>
                  <a:gd name="connsiteX35" fmla="*/ 1014074 w 1456106"/>
                  <a:gd name="connsiteY35" fmla="*/ 463701 h 1100747"/>
                  <a:gd name="connsiteX36" fmla="*/ 1022741 w 1456106"/>
                  <a:gd name="connsiteY36" fmla="*/ 476702 h 1100747"/>
                  <a:gd name="connsiteX37" fmla="*/ 1031409 w 1456106"/>
                  <a:gd name="connsiteY37" fmla="*/ 502704 h 1100747"/>
                  <a:gd name="connsiteX38" fmla="*/ 1040076 w 1456106"/>
                  <a:gd name="connsiteY38" fmla="*/ 515705 h 1100747"/>
                  <a:gd name="connsiteX39" fmla="*/ 1044410 w 1456106"/>
                  <a:gd name="connsiteY39" fmla="*/ 528706 h 1100747"/>
                  <a:gd name="connsiteX40" fmla="*/ 1057411 w 1456106"/>
                  <a:gd name="connsiteY40" fmla="*/ 537373 h 1100747"/>
                  <a:gd name="connsiteX41" fmla="*/ 1070412 w 1456106"/>
                  <a:gd name="connsiteY41" fmla="*/ 559041 h 1100747"/>
                  <a:gd name="connsiteX42" fmla="*/ 1079079 w 1456106"/>
                  <a:gd name="connsiteY42" fmla="*/ 576376 h 1100747"/>
                  <a:gd name="connsiteX43" fmla="*/ 1100747 w 1456106"/>
                  <a:gd name="connsiteY43" fmla="*/ 602378 h 1100747"/>
                  <a:gd name="connsiteX44" fmla="*/ 1109414 w 1456106"/>
                  <a:gd name="connsiteY44" fmla="*/ 615379 h 1100747"/>
                  <a:gd name="connsiteX45" fmla="*/ 1118082 w 1456106"/>
                  <a:gd name="connsiteY45" fmla="*/ 624046 h 1100747"/>
                  <a:gd name="connsiteX46" fmla="*/ 1139750 w 1456106"/>
                  <a:gd name="connsiteY46" fmla="*/ 650048 h 1100747"/>
                  <a:gd name="connsiteX47" fmla="*/ 1152751 w 1456106"/>
                  <a:gd name="connsiteY47" fmla="*/ 658715 h 1100747"/>
                  <a:gd name="connsiteX48" fmla="*/ 1161418 w 1456106"/>
                  <a:gd name="connsiteY48" fmla="*/ 671716 h 1100747"/>
                  <a:gd name="connsiteX49" fmla="*/ 1178753 w 1456106"/>
                  <a:gd name="connsiteY49" fmla="*/ 689051 h 1100747"/>
                  <a:gd name="connsiteX50" fmla="*/ 1183086 w 1456106"/>
                  <a:gd name="connsiteY50" fmla="*/ 702051 h 1100747"/>
                  <a:gd name="connsiteX51" fmla="*/ 1196087 w 1456106"/>
                  <a:gd name="connsiteY51" fmla="*/ 745388 h 1100747"/>
                  <a:gd name="connsiteX52" fmla="*/ 1213422 w 1456106"/>
                  <a:gd name="connsiteY52" fmla="*/ 780057 h 1100747"/>
                  <a:gd name="connsiteX53" fmla="*/ 1217756 w 1456106"/>
                  <a:gd name="connsiteY53" fmla="*/ 797392 h 1100747"/>
                  <a:gd name="connsiteX54" fmla="*/ 1226423 w 1456106"/>
                  <a:gd name="connsiteY54" fmla="*/ 823394 h 1100747"/>
                  <a:gd name="connsiteX55" fmla="*/ 1235090 w 1456106"/>
                  <a:gd name="connsiteY55" fmla="*/ 849396 h 1100747"/>
                  <a:gd name="connsiteX56" fmla="*/ 1248091 w 1456106"/>
                  <a:gd name="connsiteY56" fmla="*/ 879731 h 1100747"/>
                  <a:gd name="connsiteX57" fmla="*/ 1252425 w 1456106"/>
                  <a:gd name="connsiteY57" fmla="*/ 892732 h 1100747"/>
                  <a:gd name="connsiteX58" fmla="*/ 1261092 w 1456106"/>
                  <a:gd name="connsiteY58" fmla="*/ 905733 h 1100747"/>
                  <a:gd name="connsiteX59" fmla="*/ 1265426 w 1456106"/>
                  <a:gd name="connsiteY59" fmla="*/ 918734 h 1100747"/>
                  <a:gd name="connsiteX60" fmla="*/ 1278427 w 1456106"/>
                  <a:gd name="connsiteY60" fmla="*/ 927401 h 1100747"/>
                  <a:gd name="connsiteX61" fmla="*/ 1282760 w 1456106"/>
                  <a:gd name="connsiteY61" fmla="*/ 944736 h 1100747"/>
                  <a:gd name="connsiteX62" fmla="*/ 1291428 w 1456106"/>
                  <a:gd name="connsiteY62" fmla="*/ 953403 h 1100747"/>
                  <a:gd name="connsiteX63" fmla="*/ 1313096 w 1456106"/>
                  <a:gd name="connsiteY63" fmla="*/ 975071 h 1100747"/>
                  <a:gd name="connsiteX64" fmla="*/ 1321763 w 1456106"/>
                  <a:gd name="connsiteY64" fmla="*/ 988072 h 1100747"/>
                  <a:gd name="connsiteX65" fmla="*/ 1347765 w 1456106"/>
                  <a:gd name="connsiteY65" fmla="*/ 1005407 h 1100747"/>
                  <a:gd name="connsiteX66" fmla="*/ 1369433 w 1456106"/>
                  <a:gd name="connsiteY66" fmla="*/ 1027075 h 1100747"/>
                  <a:gd name="connsiteX67" fmla="*/ 1378101 w 1456106"/>
                  <a:gd name="connsiteY67" fmla="*/ 1035742 h 1100747"/>
                  <a:gd name="connsiteX68" fmla="*/ 1404103 w 1456106"/>
                  <a:gd name="connsiteY68" fmla="*/ 1053077 h 1100747"/>
                  <a:gd name="connsiteX69" fmla="*/ 1417104 w 1456106"/>
                  <a:gd name="connsiteY69" fmla="*/ 1066078 h 1100747"/>
                  <a:gd name="connsiteX70" fmla="*/ 1430104 w 1456106"/>
                  <a:gd name="connsiteY70" fmla="*/ 1074745 h 1100747"/>
                  <a:gd name="connsiteX71" fmla="*/ 1438772 w 1456106"/>
                  <a:gd name="connsiteY71" fmla="*/ 1083413 h 1100747"/>
                  <a:gd name="connsiteX72" fmla="*/ 1456106 w 1456106"/>
                  <a:gd name="connsiteY72" fmla="*/ 1100747 h 1100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56106" h="1100747">
                    <a:moveTo>
                      <a:pt x="0" y="0"/>
                    </a:moveTo>
                    <a:cubicBezTo>
                      <a:pt x="5778" y="7223"/>
                      <a:pt x="11785" y="14269"/>
                      <a:pt x="17335" y="21669"/>
                    </a:cubicBezTo>
                    <a:cubicBezTo>
                      <a:pt x="20460" y="25836"/>
                      <a:pt x="22572" y="30750"/>
                      <a:pt x="26002" y="34670"/>
                    </a:cubicBezTo>
                    <a:cubicBezTo>
                      <a:pt x="26029" y="34701"/>
                      <a:pt x="50259" y="58927"/>
                      <a:pt x="56338" y="65005"/>
                    </a:cubicBezTo>
                    <a:cubicBezTo>
                      <a:pt x="87236" y="95902"/>
                      <a:pt x="52160" y="62528"/>
                      <a:pt x="82340" y="86673"/>
                    </a:cubicBezTo>
                    <a:cubicBezTo>
                      <a:pt x="85531" y="89225"/>
                      <a:pt x="87503" y="93239"/>
                      <a:pt x="91007" y="95341"/>
                    </a:cubicBezTo>
                    <a:cubicBezTo>
                      <a:pt x="94924" y="97691"/>
                      <a:pt x="99674" y="98230"/>
                      <a:pt x="104008" y="99674"/>
                    </a:cubicBezTo>
                    <a:cubicBezTo>
                      <a:pt x="120040" y="115708"/>
                      <a:pt x="109275" y="106076"/>
                      <a:pt x="138677" y="125676"/>
                    </a:cubicBezTo>
                    <a:lnTo>
                      <a:pt x="151678" y="134343"/>
                    </a:lnTo>
                    <a:cubicBezTo>
                      <a:pt x="156012" y="137232"/>
                      <a:pt x="159738" y="141364"/>
                      <a:pt x="164679" y="143011"/>
                    </a:cubicBezTo>
                    <a:lnTo>
                      <a:pt x="177680" y="147344"/>
                    </a:lnTo>
                    <a:cubicBezTo>
                      <a:pt x="180569" y="150233"/>
                      <a:pt x="183208" y="153396"/>
                      <a:pt x="186347" y="156012"/>
                    </a:cubicBezTo>
                    <a:cubicBezTo>
                      <a:pt x="203343" y="170176"/>
                      <a:pt x="200921" y="166421"/>
                      <a:pt x="216683" y="177680"/>
                    </a:cubicBezTo>
                    <a:cubicBezTo>
                      <a:pt x="239641" y="194078"/>
                      <a:pt x="225920" y="187982"/>
                      <a:pt x="247018" y="195015"/>
                    </a:cubicBezTo>
                    <a:cubicBezTo>
                      <a:pt x="276539" y="224533"/>
                      <a:pt x="230400" y="179532"/>
                      <a:pt x="268686" y="212349"/>
                    </a:cubicBezTo>
                    <a:cubicBezTo>
                      <a:pt x="294858" y="234783"/>
                      <a:pt x="275134" y="226056"/>
                      <a:pt x="299022" y="234017"/>
                    </a:cubicBezTo>
                    <a:cubicBezTo>
                      <a:pt x="301911" y="236906"/>
                      <a:pt x="304289" y="240419"/>
                      <a:pt x="307689" y="242685"/>
                    </a:cubicBezTo>
                    <a:cubicBezTo>
                      <a:pt x="311667" y="245337"/>
                      <a:pt x="331229" y="255006"/>
                      <a:pt x="338025" y="255686"/>
                    </a:cubicBezTo>
                    <a:cubicBezTo>
                      <a:pt x="362503" y="258134"/>
                      <a:pt x="387140" y="258575"/>
                      <a:pt x="411697" y="260019"/>
                    </a:cubicBezTo>
                    <a:cubicBezTo>
                      <a:pt x="437699" y="258575"/>
                      <a:pt x="463661" y="255686"/>
                      <a:pt x="489703" y="255686"/>
                    </a:cubicBezTo>
                    <a:cubicBezTo>
                      <a:pt x="592794" y="255686"/>
                      <a:pt x="581874" y="255232"/>
                      <a:pt x="645714" y="264353"/>
                    </a:cubicBezTo>
                    <a:cubicBezTo>
                      <a:pt x="707531" y="284958"/>
                      <a:pt x="643188" y="264249"/>
                      <a:pt x="689050" y="277354"/>
                    </a:cubicBezTo>
                    <a:cubicBezTo>
                      <a:pt x="693442" y="278609"/>
                      <a:pt x="697619" y="280580"/>
                      <a:pt x="702051" y="281688"/>
                    </a:cubicBezTo>
                    <a:cubicBezTo>
                      <a:pt x="709197" y="283474"/>
                      <a:pt x="716574" y="284235"/>
                      <a:pt x="723720" y="286021"/>
                    </a:cubicBezTo>
                    <a:cubicBezTo>
                      <a:pt x="728152" y="287129"/>
                      <a:pt x="732262" y="289364"/>
                      <a:pt x="736721" y="290355"/>
                    </a:cubicBezTo>
                    <a:cubicBezTo>
                      <a:pt x="745298" y="292261"/>
                      <a:pt x="754077" y="293116"/>
                      <a:pt x="762722" y="294688"/>
                    </a:cubicBezTo>
                    <a:cubicBezTo>
                      <a:pt x="806097" y="302574"/>
                      <a:pt x="761301" y="296456"/>
                      <a:pt x="823394" y="303356"/>
                    </a:cubicBezTo>
                    <a:cubicBezTo>
                      <a:pt x="847951" y="301911"/>
                      <a:pt x="872466" y="299022"/>
                      <a:pt x="897066" y="299022"/>
                    </a:cubicBezTo>
                    <a:cubicBezTo>
                      <a:pt x="907280" y="299022"/>
                      <a:pt x="918265" y="298788"/>
                      <a:pt x="927401" y="303356"/>
                    </a:cubicBezTo>
                    <a:cubicBezTo>
                      <a:pt x="933861" y="306586"/>
                      <a:pt x="935646" y="315254"/>
                      <a:pt x="940402" y="320690"/>
                    </a:cubicBezTo>
                    <a:cubicBezTo>
                      <a:pt x="945783" y="326840"/>
                      <a:pt x="951959" y="332247"/>
                      <a:pt x="957737" y="338025"/>
                    </a:cubicBezTo>
                    <a:cubicBezTo>
                      <a:pt x="962071" y="342359"/>
                      <a:pt x="967338" y="345927"/>
                      <a:pt x="970738" y="351026"/>
                    </a:cubicBezTo>
                    <a:cubicBezTo>
                      <a:pt x="976516" y="359693"/>
                      <a:pt x="984778" y="367146"/>
                      <a:pt x="988072" y="377028"/>
                    </a:cubicBezTo>
                    <a:lnTo>
                      <a:pt x="996740" y="403030"/>
                    </a:lnTo>
                    <a:cubicBezTo>
                      <a:pt x="999304" y="420981"/>
                      <a:pt x="998923" y="431236"/>
                      <a:pt x="1005407" y="446366"/>
                    </a:cubicBezTo>
                    <a:cubicBezTo>
                      <a:pt x="1007952" y="452304"/>
                      <a:pt x="1010869" y="458092"/>
                      <a:pt x="1014074" y="463701"/>
                    </a:cubicBezTo>
                    <a:cubicBezTo>
                      <a:pt x="1016658" y="468223"/>
                      <a:pt x="1020626" y="471943"/>
                      <a:pt x="1022741" y="476702"/>
                    </a:cubicBezTo>
                    <a:cubicBezTo>
                      <a:pt x="1026452" y="485051"/>
                      <a:pt x="1026341" y="495102"/>
                      <a:pt x="1031409" y="502704"/>
                    </a:cubicBezTo>
                    <a:cubicBezTo>
                      <a:pt x="1034298" y="507038"/>
                      <a:pt x="1037747" y="511047"/>
                      <a:pt x="1040076" y="515705"/>
                    </a:cubicBezTo>
                    <a:cubicBezTo>
                      <a:pt x="1042119" y="519791"/>
                      <a:pt x="1041556" y="525139"/>
                      <a:pt x="1044410" y="528706"/>
                    </a:cubicBezTo>
                    <a:cubicBezTo>
                      <a:pt x="1047664" y="532773"/>
                      <a:pt x="1053077" y="534484"/>
                      <a:pt x="1057411" y="537373"/>
                    </a:cubicBezTo>
                    <a:cubicBezTo>
                      <a:pt x="1067469" y="567552"/>
                      <a:pt x="1054548" y="535246"/>
                      <a:pt x="1070412" y="559041"/>
                    </a:cubicBezTo>
                    <a:cubicBezTo>
                      <a:pt x="1073996" y="564416"/>
                      <a:pt x="1075655" y="570898"/>
                      <a:pt x="1079079" y="576376"/>
                    </a:cubicBezTo>
                    <a:cubicBezTo>
                      <a:pt x="1100146" y="610084"/>
                      <a:pt x="1083797" y="581189"/>
                      <a:pt x="1100747" y="602378"/>
                    </a:cubicBezTo>
                    <a:cubicBezTo>
                      <a:pt x="1104000" y="606445"/>
                      <a:pt x="1106160" y="611312"/>
                      <a:pt x="1109414" y="615379"/>
                    </a:cubicBezTo>
                    <a:cubicBezTo>
                      <a:pt x="1111966" y="618570"/>
                      <a:pt x="1115466" y="620907"/>
                      <a:pt x="1118082" y="624046"/>
                    </a:cubicBezTo>
                    <a:cubicBezTo>
                      <a:pt x="1126505" y="634153"/>
                      <a:pt x="1129953" y="642210"/>
                      <a:pt x="1139750" y="650048"/>
                    </a:cubicBezTo>
                    <a:cubicBezTo>
                      <a:pt x="1143817" y="653302"/>
                      <a:pt x="1148417" y="655826"/>
                      <a:pt x="1152751" y="658715"/>
                    </a:cubicBezTo>
                    <a:cubicBezTo>
                      <a:pt x="1155640" y="663049"/>
                      <a:pt x="1158028" y="667762"/>
                      <a:pt x="1161418" y="671716"/>
                    </a:cubicBezTo>
                    <a:cubicBezTo>
                      <a:pt x="1166736" y="677921"/>
                      <a:pt x="1178753" y="689051"/>
                      <a:pt x="1178753" y="689051"/>
                    </a:cubicBezTo>
                    <a:cubicBezTo>
                      <a:pt x="1180197" y="693384"/>
                      <a:pt x="1181831" y="697659"/>
                      <a:pt x="1183086" y="702051"/>
                    </a:cubicBezTo>
                    <a:cubicBezTo>
                      <a:pt x="1187232" y="716562"/>
                      <a:pt x="1189224" y="731663"/>
                      <a:pt x="1196087" y="745388"/>
                    </a:cubicBezTo>
                    <a:cubicBezTo>
                      <a:pt x="1201865" y="756944"/>
                      <a:pt x="1210288" y="767522"/>
                      <a:pt x="1213422" y="780057"/>
                    </a:cubicBezTo>
                    <a:cubicBezTo>
                      <a:pt x="1214867" y="785835"/>
                      <a:pt x="1216045" y="791687"/>
                      <a:pt x="1217756" y="797392"/>
                    </a:cubicBezTo>
                    <a:cubicBezTo>
                      <a:pt x="1220381" y="806143"/>
                      <a:pt x="1223534" y="814727"/>
                      <a:pt x="1226423" y="823394"/>
                    </a:cubicBezTo>
                    <a:lnTo>
                      <a:pt x="1235090" y="849396"/>
                    </a:lnTo>
                    <a:cubicBezTo>
                      <a:pt x="1245249" y="879874"/>
                      <a:pt x="1232033" y="842263"/>
                      <a:pt x="1248091" y="879731"/>
                    </a:cubicBezTo>
                    <a:cubicBezTo>
                      <a:pt x="1249891" y="883930"/>
                      <a:pt x="1250382" y="888646"/>
                      <a:pt x="1252425" y="892732"/>
                    </a:cubicBezTo>
                    <a:cubicBezTo>
                      <a:pt x="1254754" y="897390"/>
                      <a:pt x="1258763" y="901075"/>
                      <a:pt x="1261092" y="905733"/>
                    </a:cubicBezTo>
                    <a:cubicBezTo>
                      <a:pt x="1263135" y="909819"/>
                      <a:pt x="1262572" y="915167"/>
                      <a:pt x="1265426" y="918734"/>
                    </a:cubicBezTo>
                    <a:cubicBezTo>
                      <a:pt x="1268680" y="922801"/>
                      <a:pt x="1274093" y="924512"/>
                      <a:pt x="1278427" y="927401"/>
                    </a:cubicBezTo>
                    <a:cubicBezTo>
                      <a:pt x="1279871" y="933179"/>
                      <a:pt x="1280096" y="939409"/>
                      <a:pt x="1282760" y="944736"/>
                    </a:cubicBezTo>
                    <a:cubicBezTo>
                      <a:pt x="1284587" y="948391"/>
                      <a:pt x="1288876" y="950212"/>
                      <a:pt x="1291428" y="953403"/>
                    </a:cubicBezTo>
                    <a:cubicBezTo>
                      <a:pt x="1307939" y="974041"/>
                      <a:pt x="1290807" y="960212"/>
                      <a:pt x="1313096" y="975071"/>
                    </a:cubicBezTo>
                    <a:cubicBezTo>
                      <a:pt x="1315985" y="979405"/>
                      <a:pt x="1317843" y="984642"/>
                      <a:pt x="1321763" y="988072"/>
                    </a:cubicBezTo>
                    <a:cubicBezTo>
                      <a:pt x="1329602" y="994932"/>
                      <a:pt x="1347765" y="1005407"/>
                      <a:pt x="1347765" y="1005407"/>
                    </a:cubicBezTo>
                    <a:cubicBezTo>
                      <a:pt x="1362622" y="1027693"/>
                      <a:pt x="1348798" y="1010568"/>
                      <a:pt x="1369433" y="1027075"/>
                    </a:cubicBezTo>
                    <a:cubicBezTo>
                      <a:pt x="1372624" y="1029627"/>
                      <a:pt x="1374832" y="1033290"/>
                      <a:pt x="1378101" y="1035742"/>
                    </a:cubicBezTo>
                    <a:cubicBezTo>
                      <a:pt x="1386435" y="1041992"/>
                      <a:pt x="1396737" y="1045711"/>
                      <a:pt x="1404103" y="1053077"/>
                    </a:cubicBezTo>
                    <a:cubicBezTo>
                      <a:pt x="1408437" y="1057411"/>
                      <a:pt x="1412396" y="1062154"/>
                      <a:pt x="1417104" y="1066078"/>
                    </a:cubicBezTo>
                    <a:cubicBezTo>
                      <a:pt x="1421105" y="1069412"/>
                      <a:pt x="1426037" y="1071491"/>
                      <a:pt x="1430104" y="1074745"/>
                    </a:cubicBezTo>
                    <a:cubicBezTo>
                      <a:pt x="1433295" y="1077298"/>
                      <a:pt x="1435581" y="1080860"/>
                      <a:pt x="1438772" y="1083413"/>
                    </a:cubicBezTo>
                    <a:cubicBezTo>
                      <a:pt x="1456204" y="1097358"/>
                      <a:pt x="1448363" y="1085259"/>
                      <a:pt x="1456106" y="1100747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4836353" y="3050889"/>
                <a:ext cx="234017" cy="56338"/>
              </a:xfrm>
              <a:custGeom>
                <a:avLst/>
                <a:gdLst>
                  <a:gd name="connsiteX0" fmla="*/ 0 w 234017"/>
                  <a:gd name="connsiteY0" fmla="*/ 43337 h 56338"/>
                  <a:gd name="connsiteX1" fmla="*/ 26002 w 234017"/>
                  <a:gd name="connsiteY1" fmla="*/ 39003 h 56338"/>
                  <a:gd name="connsiteX2" fmla="*/ 52003 w 234017"/>
                  <a:gd name="connsiteY2" fmla="*/ 30336 h 56338"/>
                  <a:gd name="connsiteX3" fmla="*/ 78005 w 234017"/>
                  <a:gd name="connsiteY3" fmla="*/ 21668 h 56338"/>
                  <a:gd name="connsiteX4" fmla="*/ 91006 w 234017"/>
                  <a:gd name="connsiteY4" fmla="*/ 17335 h 56338"/>
                  <a:gd name="connsiteX5" fmla="*/ 108341 w 234017"/>
                  <a:gd name="connsiteY5" fmla="*/ 13001 h 56338"/>
                  <a:gd name="connsiteX6" fmla="*/ 151677 w 234017"/>
                  <a:gd name="connsiteY6" fmla="*/ 4334 h 56338"/>
                  <a:gd name="connsiteX7" fmla="*/ 164678 w 234017"/>
                  <a:gd name="connsiteY7" fmla="*/ 0 h 56338"/>
                  <a:gd name="connsiteX8" fmla="*/ 177679 w 234017"/>
                  <a:gd name="connsiteY8" fmla="*/ 4334 h 56338"/>
                  <a:gd name="connsiteX9" fmla="*/ 186347 w 234017"/>
                  <a:gd name="connsiteY9" fmla="*/ 13001 h 56338"/>
                  <a:gd name="connsiteX10" fmla="*/ 199347 w 234017"/>
                  <a:gd name="connsiteY10" fmla="*/ 21668 h 56338"/>
                  <a:gd name="connsiteX11" fmla="*/ 221016 w 234017"/>
                  <a:gd name="connsiteY11" fmla="*/ 39003 h 56338"/>
                  <a:gd name="connsiteX12" fmla="*/ 234017 w 234017"/>
                  <a:gd name="connsiteY12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4017" h="56338">
                    <a:moveTo>
                      <a:pt x="0" y="43337"/>
                    </a:moveTo>
                    <a:cubicBezTo>
                      <a:pt x="8667" y="41892"/>
                      <a:pt x="17477" y="41134"/>
                      <a:pt x="26002" y="39003"/>
                    </a:cubicBezTo>
                    <a:cubicBezTo>
                      <a:pt x="34865" y="36787"/>
                      <a:pt x="43336" y="33225"/>
                      <a:pt x="52003" y="30336"/>
                    </a:cubicBezTo>
                    <a:lnTo>
                      <a:pt x="78005" y="21668"/>
                    </a:lnTo>
                    <a:cubicBezTo>
                      <a:pt x="82339" y="20224"/>
                      <a:pt x="86574" y="18443"/>
                      <a:pt x="91006" y="17335"/>
                    </a:cubicBezTo>
                    <a:cubicBezTo>
                      <a:pt x="96784" y="15890"/>
                      <a:pt x="102517" y="14249"/>
                      <a:pt x="108341" y="13001"/>
                    </a:cubicBezTo>
                    <a:cubicBezTo>
                      <a:pt x="122745" y="9914"/>
                      <a:pt x="137702" y="8993"/>
                      <a:pt x="151677" y="4334"/>
                    </a:cubicBezTo>
                    <a:lnTo>
                      <a:pt x="164678" y="0"/>
                    </a:lnTo>
                    <a:cubicBezTo>
                      <a:pt x="169012" y="1445"/>
                      <a:pt x="173762" y="1984"/>
                      <a:pt x="177679" y="4334"/>
                    </a:cubicBezTo>
                    <a:cubicBezTo>
                      <a:pt x="181183" y="6436"/>
                      <a:pt x="183156" y="10449"/>
                      <a:pt x="186347" y="13001"/>
                    </a:cubicBezTo>
                    <a:cubicBezTo>
                      <a:pt x="190414" y="16254"/>
                      <a:pt x="195280" y="18414"/>
                      <a:pt x="199347" y="21668"/>
                    </a:cubicBezTo>
                    <a:cubicBezTo>
                      <a:pt x="230214" y="46363"/>
                      <a:pt x="181013" y="12336"/>
                      <a:pt x="221016" y="39003"/>
                    </a:cubicBezTo>
                    <a:cubicBezTo>
                      <a:pt x="230816" y="53704"/>
                      <a:pt x="226000" y="48321"/>
                      <a:pt x="234017" y="56338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5048701" y="3185232"/>
                <a:ext cx="1737794" cy="290355"/>
              </a:xfrm>
              <a:custGeom>
                <a:avLst/>
                <a:gdLst>
                  <a:gd name="connsiteX0" fmla="*/ 0 w 1737794"/>
                  <a:gd name="connsiteY0" fmla="*/ 30336 h 290355"/>
                  <a:gd name="connsiteX1" fmla="*/ 21669 w 1737794"/>
                  <a:gd name="connsiteY1" fmla="*/ 34669 h 290355"/>
                  <a:gd name="connsiteX2" fmla="*/ 104008 w 1737794"/>
                  <a:gd name="connsiteY2" fmla="*/ 47670 h 290355"/>
                  <a:gd name="connsiteX3" fmla="*/ 143011 w 1737794"/>
                  <a:gd name="connsiteY3" fmla="*/ 39003 h 290355"/>
                  <a:gd name="connsiteX4" fmla="*/ 169013 w 1737794"/>
                  <a:gd name="connsiteY4" fmla="*/ 26002 h 290355"/>
                  <a:gd name="connsiteX5" fmla="*/ 225350 w 1737794"/>
                  <a:gd name="connsiteY5" fmla="*/ 17335 h 290355"/>
                  <a:gd name="connsiteX6" fmla="*/ 238351 w 1737794"/>
                  <a:gd name="connsiteY6" fmla="*/ 13001 h 290355"/>
                  <a:gd name="connsiteX7" fmla="*/ 307690 w 1737794"/>
                  <a:gd name="connsiteY7" fmla="*/ 21668 h 290355"/>
                  <a:gd name="connsiteX8" fmla="*/ 338025 w 1737794"/>
                  <a:gd name="connsiteY8" fmla="*/ 34669 h 290355"/>
                  <a:gd name="connsiteX9" fmla="*/ 351026 w 1737794"/>
                  <a:gd name="connsiteY9" fmla="*/ 26002 h 290355"/>
                  <a:gd name="connsiteX10" fmla="*/ 381362 w 1737794"/>
                  <a:gd name="connsiteY10" fmla="*/ 30336 h 290355"/>
                  <a:gd name="connsiteX11" fmla="*/ 394363 w 1737794"/>
                  <a:gd name="connsiteY11" fmla="*/ 39003 h 290355"/>
                  <a:gd name="connsiteX12" fmla="*/ 420364 w 1737794"/>
                  <a:gd name="connsiteY12" fmla="*/ 30336 h 290355"/>
                  <a:gd name="connsiteX13" fmla="*/ 459367 w 1737794"/>
                  <a:gd name="connsiteY13" fmla="*/ 13001 h 290355"/>
                  <a:gd name="connsiteX14" fmla="*/ 472368 w 1737794"/>
                  <a:gd name="connsiteY14" fmla="*/ 8668 h 290355"/>
                  <a:gd name="connsiteX15" fmla="*/ 485369 w 1737794"/>
                  <a:gd name="connsiteY15" fmla="*/ 4334 h 290355"/>
                  <a:gd name="connsiteX16" fmla="*/ 537373 w 1737794"/>
                  <a:gd name="connsiteY16" fmla="*/ 0 h 290355"/>
                  <a:gd name="connsiteX17" fmla="*/ 576376 w 1737794"/>
                  <a:gd name="connsiteY17" fmla="*/ 8668 h 290355"/>
                  <a:gd name="connsiteX18" fmla="*/ 589377 w 1737794"/>
                  <a:gd name="connsiteY18" fmla="*/ 17335 h 290355"/>
                  <a:gd name="connsiteX19" fmla="*/ 598044 w 1737794"/>
                  <a:gd name="connsiteY19" fmla="*/ 30336 h 290355"/>
                  <a:gd name="connsiteX20" fmla="*/ 637047 w 1737794"/>
                  <a:gd name="connsiteY20" fmla="*/ 52004 h 290355"/>
                  <a:gd name="connsiteX21" fmla="*/ 702052 w 1737794"/>
                  <a:gd name="connsiteY21" fmla="*/ 47670 h 290355"/>
                  <a:gd name="connsiteX22" fmla="*/ 715053 w 1737794"/>
                  <a:gd name="connsiteY22" fmla="*/ 43337 h 290355"/>
                  <a:gd name="connsiteX23" fmla="*/ 754055 w 1737794"/>
                  <a:gd name="connsiteY23" fmla="*/ 47670 h 290355"/>
                  <a:gd name="connsiteX24" fmla="*/ 806059 w 1737794"/>
                  <a:gd name="connsiteY24" fmla="*/ 65005 h 290355"/>
                  <a:gd name="connsiteX25" fmla="*/ 819060 w 1737794"/>
                  <a:gd name="connsiteY25" fmla="*/ 69339 h 290355"/>
                  <a:gd name="connsiteX26" fmla="*/ 832061 w 1737794"/>
                  <a:gd name="connsiteY26" fmla="*/ 73672 h 290355"/>
                  <a:gd name="connsiteX27" fmla="*/ 853729 w 1737794"/>
                  <a:gd name="connsiteY27" fmla="*/ 91007 h 290355"/>
                  <a:gd name="connsiteX28" fmla="*/ 862397 w 1737794"/>
                  <a:gd name="connsiteY28" fmla="*/ 99674 h 290355"/>
                  <a:gd name="connsiteX29" fmla="*/ 888399 w 1737794"/>
                  <a:gd name="connsiteY29" fmla="*/ 117009 h 290355"/>
                  <a:gd name="connsiteX30" fmla="*/ 901399 w 1737794"/>
                  <a:gd name="connsiteY30" fmla="*/ 125676 h 290355"/>
                  <a:gd name="connsiteX31" fmla="*/ 927401 w 1737794"/>
                  <a:gd name="connsiteY31" fmla="*/ 134343 h 290355"/>
                  <a:gd name="connsiteX32" fmla="*/ 944736 w 1737794"/>
                  <a:gd name="connsiteY32" fmla="*/ 151678 h 290355"/>
                  <a:gd name="connsiteX33" fmla="*/ 949070 w 1737794"/>
                  <a:gd name="connsiteY33" fmla="*/ 164679 h 290355"/>
                  <a:gd name="connsiteX34" fmla="*/ 957737 w 1737794"/>
                  <a:gd name="connsiteY34" fmla="*/ 177680 h 290355"/>
                  <a:gd name="connsiteX35" fmla="*/ 966404 w 1737794"/>
                  <a:gd name="connsiteY35" fmla="*/ 208015 h 290355"/>
                  <a:gd name="connsiteX36" fmla="*/ 970738 w 1737794"/>
                  <a:gd name="connsiteY36" fmla="*/ 234017 h 290355"/>
                  <a:gd name="connsiteX37" fmla="*/ 992406 w 1737794"/>
                  <a:gd name="connsiteY37" fmla="*/ 247018 h 290355"/>
                  <a:gd name="connsiteX38" fmla="*/ 1031409 w 1737794"/>
                  <a:gd name="connsiteY38" fmla="*/ 242685 h 290355"/>
                  <a:gd name="connsiteX39" fmla="*/ 1053077 w 1737794"/>
                  <a:gd name="connsiteY39" fmla="*/ 238351 h 290355"/>
                  <a:gd name="connsiteX40" fmla="*/ 1109415 w 1737794"/>
                  <a:gd name="connsiteY40" fmla="*/ 242685 h 290355"/>
                  <a:gd name="connsiteX41" fmla="*/ 1139750 w 1737794"/>
                  <a:gd name="connsiteY41" fmla="*/ 260019 h 290355"/>
                  <a:gd name="connsiteX42" fmla="*/ 1157085 w 1737794"/>
                  <a:gd name="connsiteY42" fmla="*/ 264353 h 290355"/>
                  <a:gd name="connsiteX43" fmla="*/ 1200421 w 1737794"/>
                  <a:gd name="connsiteY43" fmla="*/ 273020 h 290355"/>
                  <a:gd name="connsiteX44" fmla="*/ 1261092 w 1737794"/>
                  <a:gd name="connsiteY44" fmla="*/ 260019 h 290355"/>
                  <a:gd name="connsiteX45" fmla="*/ 1287094 w 1737794"/>
                  <a:gd name="connsiteY45" fmla="*/ 251352 h 290355"/>
                  <a:gd name="connsiteX46" fmla="*/ 1308763 w 1737794"/>
                  <a:gd name="connsiteY46" fmla="*/ 260019 h 290355"/>
                  <a:gd name="connsiteX47" fmla="*/ 1326097 w 1737794"/>
                  <a:gd name="connsiteY47" fmla="*/ 264353 h 290355"/>
                  <a:gd name="connsiteX48" fmla="*/ 1339098 w 1737794"/>
                  <a:gd name="connsiteY48" fmla="*/ 273020 h 290355"/>
                  <a:gd name="connsiteX49" fmla="*/ 1352099 w 1737794"/>
                  <a:gd name="connsiteY49" fmla="*/ 277354 h 290355"/>
                  <a:gd name="connsiteX50" fmla="*/ 1378101 w 1737794"/>
                  <a:gd name="connsiteY50" fmla="*/ 290355 h 290355"/>
                  <a:gd name="connsiteX51" fmla="*/ 1525445 w 1737794"/>
                  <a:gd name="connsiteY51" fmla="*/ 286021 h 290355"/>
                  <a:gd name="connsiteX52" fmla="*/ 1551447 w 1737794"/>
                  <a:gd name="connsiteY52" fmla="*/ 277354 h 290355"/>
                  <a:gd name="connsiteX53" fmla="*/ 1590450 w 1737794"/>
                  <a:gd name="connsiteY53" fmla="*/ 255686 h 290355"/>
                  <a:gd name="connsiteX54" fmla="*/ 1612118 w 1737794"/>
                  <a:gd name="connsiteY54" fmla="*/ 242685 h 290355"/>
                  <a:gd name="connsiteX55" fmla="*/ 1620785 w 1737794"/>
                  <a:gd name="connsiteY55" fmla="*/ 234017 h 290355"/>
                  <a:gd name="connsiteX56" fmla="*/ 1633786 w 1737794"/>
                  <a:gd name="connsiteY56" fmla="*/ 229684 h 290355"/>
                  <a:gd name="connsiteX57" fmla="*/ 1642454 w 1737794"/>
                  <a:gd name="connsiteY57" fmla="*/ 216683 h 290355"/>
                  <a:gd name="connsiteX58" fmla="*/ 1668455 w 1737794"/>
                  <a:gd name="connsiteY58" fmla="*/ 208015 h 290355"/>
                  <a:gd name="connsiteX59" fmla="*/ 1690124 w 1737794"/>
                  <a:gd name="connsiteY59" fmla="*/ 186347 h 290355"/>
                  <a:gd name="connsiteX60" fmla="*/ 1716126 w 1737794"/>
                  <a:gd name="connsiteY60" fmla="*/ 173346 h 290355"/>
                  <a:gd name="connsiteX61" fmla="*/ 1737794 w 1737794"/>
                  <a:gd name="connsiteY61" fmla="*/ 151678 h 290355"/>
                  <a:gd name="connsiteX62" fmla="*/ 1729126 w 1737794"/>
                  <a:gd name="connsiteY62" fmla="*/ 134343 h 29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737794" h="290355">
                    <a:moveTo>
                      <a:pt x="0" y="30336"/>
                    </a:moveTo>
                    <a:cubicBezTo>
                      <a:pt x="7223" y="31780"/>
                      <a:pt x="14336" y="33971"/>
                      <a:pt x="21669" y="34669"/>
                    </a:cubicBezTo>
                    <a:cubicBezTo>
                      <a:pt x="100474" y="42174"/>
                      <a:pt x="70778" y="25518"/>
                      <a:pt x="104008" y="47670"/>
                    </a:cubicBezTo>
                    <a:cubicBezTo>
                      <a:pt x="107870" y="46898"/>
                      <a:pt x="137652" y="41300"/>
                      <a:pt x="143011" y="39003"/>
                    </a:cubicBezTo>
                    <a:cubicBezTo>
                      <a:pt x="168183" y="28215"/>
                      <a:pt x="143730" y="31621"/>
                      <a:pt x="169013" y="26002"/>
                    </a:cubicBezTo>
                    <a:cubicBezTo>
                      <a:pt x="179846" y="23595"/>
                      <a:pt x="215662" y="18719"/>
                      <a:pt x="225350" y="17335"/>
                    </a:cubicBezTo>
                    <a:cubicBezTo>
                      <a:pt x="229684" y="15890"/>
                      <a:pt x="233783" y="13001"/>
                      <a:pt x="238351" y="13001"/>
                    </a:cubicBezTo>
                    <a:cubicBezTo>
                      <a:pt x="285188" y="13001"/>
                      <a:pt x="280229" y="12516"/>
                      <a:pt x="307690" y="21668"/>
                    </a:cubicBezTo>
                    <a:cubicBezTo>
                      <a:pt x="336663" y="50642"/>
                      <a:pt x="320369" y="48794"/>
                      <a:pt x="338025" y="34669"/>
                    </a:cubicBezTo>
                    <a:cubicBezTo>
                      <a:pt x="342092" y="31415"/>
                      <a:pt x="346692" y="28891"/>
                      <a:pt x="351026" y="26002"/>
                    </a:cubicBezTo>
                    <a:cubicBezTo>
                      <a:pt x="361138" y="27447"/>
                      <a:pt x="371578" y="27401"/>
                      <a:pt x="381362" y="30336"/>
                    </a:cubicBezTo>
                    <a:cubicBezTo>
                      <a:pt x="386351" y="31833"/>
                      <a:pt x="389155" y="39003"/>
                      <a:pt x="394363" y="39003"/>
                    </a:cubicBezTo>
                    <a:cubicBezTo>
                      <a:pt x="403499" y="39003"/>
                      <a:pt x="420364" y="30336"/>
                      <a:pt x="420364" y="30336"/>
                    </a:cubicBezTo>
                    <a:cubicBezTo>
                      <a:pt x="440966" y="16600"/>
                      <a:pt x="428425" y="23314"/>
                      <a:pt x="459367" y="13001"/>
                    </a:cubicBezTo>
                    <a:lnTo>
                      <a:pt x="472368" y="8668"/>
                    </a:lnTo>
                    <a:cubicBezTo>
                      <a:pt x="476702" y="7223"/>
                      <a:pt x="480817" y="4713"/>
                      <a:pt x="485369" y="4334"/>
                    </a:cubicBezTo>
                    <a:lnTo>
                      <a:pt x="537373" y="0"/>
                    </a:lnTo>
                    <a:cubicBezTo>
                      <a:pt x="547362" y="1665"/>
                      <a:pt x="565706" y="3333"/>
                      <a:pt x="576376" y="8668"/>
                    </a:cubicBezTo>
                    <a:cubicBezTo>
                      <a:pt x="581034" y="10997"/>
                      <a:pt x="585043" y="14446"/>
                      <a:pt x="589377" y="17335"/>
                    </a:cubicBezTo>
                    <a:cubicBezTo>
                      <a:pt x="592266" y="21669"/>
                      <a:pt x="594124" y="26906"/>
                      <a:pt x="598044" y="30336"/>
                    </a:cubicBezTo>
                    <a:cubicBezTo>
                      <a:pt x="616383" y="46382"/>
                      <a:pt x="619191" y="46052"/>
                      <a:pt x="637047" y="52004"/>
                    </a:cubicBezTo>
                    <a:cubicBezTo>
                      <a:pt x="658715" y="50559"/>
                      <a:pt x="680468" y="50068"/>
                      <a:pt x="702052" y="47670"/>
                    </a:cubicBezTo>
                    <a:cubicBezTo>
                      <a:pt x="706592" y="47166"/>
                      <a:pt x="710485" y="43337"/>
                      <a:pt x="715053" y="43337"/>
                    </a:cubicBezTo>
                    <a:cubicBezTo>
                      <a:pt x="728134" y="43337"/>
                      <a:pt x="741054" y="46226"/>
                      <a:pt x="754055" y="47670"/>
                    </a:cubicBezTo>
                    <a:lnTo>
                      <a:pt x="806059" y="65005"/>
                    </a:lnTo>
                    <a:lnTo>
                      <a:pt x="819060" y="69339"/>
                    </a:lnTo>
                    <a:lnTo>
                      <a:pt x="832061" y="73672"/>
                    </a:lnTo>
                    <a:cubicBezTo>
                      <a:pt x="852979" y="94592"/>
                      <a:pt x="826406" y="69150"/>
                      <a:pt x="853729" y="91007"/>
                    </a:cubicBezTo>
                    <a:cubicBezTo>
                      <a:pt x="856920" y="93559"/>
                      <a:pt x="859128" y="97222"/>
                      <a:pt x="862397" y="99674"/>
                    </a:cubicBezTo>
                    <a:cubicBezTo>
                      <a:pt x="870731" y="105924"/>
                      <a:pt x="879732" y="111231"/>
                      <a:pt x="888399" y="117009"/>
                    </a:cubicBezTo>
                    <a:cubicBezTo>
                      <a:pt x="892732" y="119898"/>
                      <a:pt x="896458" y="124029"/>
                      <a:pt x="901399" y="125676"/>
                    </a:cubicBezTo>
                    <a:lnTo>
                      <a:pt x="927401" y="134343"/>
                    </a:lnTo>
                    <a:cubicBezTo>
                      <a:pt x="938958" y="169012"/>
                      <a:pt x="921623" y="128565"/>
                      <a:pt x="944736" y="151678"/>
                    </a:cubicBezTo>
                    <a:cubicBezTo>
                      <a:pt x="947966" y="154908"/>
                      <a:pt x="947027" y="160593"/>
                      <a:pt x="949070" y="164679"/>
                    </a:cubicBezTo>
                    <a:cubicBezTo>
                      <a:pt x="951399" y="169337"/>
                      <a:pt x="955408" y="173022"/>
                      <a:pt x="957737" y="177680"/>
                    </a:cubicBezTo>
                    <a:cubicBezTo>
                      <a:pt x="960492" y="183190"/>
                      <a:pt x="965477" y="203382"/>
                      <a:pt x="966404" y="208015"/>
                    </a:cubicBezTo>
                    <a:cubicBezTo>
                      <a:pt x="968127" y="216631"/>
                      <a:pt x="967653" y="225790"/>
                      <a:pt x="970738" y="234017"/>
                    </a:cubicBezTo>
                    <a:cubicBezTo>
                      <a:pt x="974138" y="243083"/>
                      <a:pt x="985028" y="244559"/>
                      <a:pt x="992406" y="247018"/>
                    </a:cubicBezTo>
                    <a:cubicBezTo>
                      <a:pt x="1005407" y="245574"/>
                      <a:pt x="1018459" y="244535"/>
                      <a:pt x="1031409" y="242685"/>
                    </a:cubicBezTo>
                    <a:cubicBezTo>
                      <a:pt x="1038701" y="241643"/>
                      <a:pt x="1045711" y="238351"/>
                      <a:pt x="1053077" y="238351"/>
                    </a:cubicBezTo>
                    <a:cubicBezTo>
                      <a:pt x="1071912" y="238351"/>
                      <a:pt x="1090636" y="241240"/>
                      <a:pt x="1109415" y="242685"/>
                    </a:cubicBezTo>
                    <a:cubicBezTo>
                      <a:pt x="1149173" y="255936"/>
                      <a:pt x="1087290" y="233788"/>
                      <a:pt x="1139750" y="260019"/>
                    </a:cubicBezTo>
                    <a:cubicBezTo>
                      <a:pt x="1145077" y="262683"/>
                      <a:pt x="1151261" y="263105"/>
                      <a:pt x="1157085" y="264353"/>
                    </a:cubicBezTo>
                    <a:cubicBezTo>
                      <a:pt x="1171489" y="267440"/>
                      <a:pt x="1200421" y="273020"/>
                      <a:pt x="1200421" y="273020"/>
                    </a:cubicBezTo>
                    <a:cubicBezTo>
                      <a:pt x="1272902" y="265771"/>
                      <a:pt x="1220665" y="276189"/>
                      <a:pt x="1261092" y="260019"/>
                    </a:cubicBezTo>
                    <a:cubicBezTo>
                      <a:pt x="1269575" y="256626"/>
                      <a:pt x="1287094" y="251352"/>
                      <a:pt x="1287094" y="251352"/>
                    </a:cubicBezTo>
                    <a:cubicBezTo>
                      <a:pt x="1294317" y="254241"/>
                      <a:pt x="1301383" y="257559"/>
                      <a:pt x="1308763" y="260019"/>
                    </a:cubicBezTo>
                    <a:cubicBezTo>
                      <a:pt x="1314413" y="261902"/>
                      <a:pt x="1320623" y="262007"/>
                      <a:pt x="1326097" y="264353"/>
                    </a:cubicBezTo>
                    <a:cubicBezTo>
                      <a:pt x="1330884" y="266405"/>
                      <a:pt x="1334440" y="270691"/>
                      <a:pt x="1339098" y="273020"/>
                    </a:cubicBezTo>
                    <a:cubicBezTo>
                      <a:pt x="1343184" y="275063"/>
                      <a:pt x="1348013" y="275311"/>
                      <a:pt x="1352099" y="277354"/>
                    </a:cubicBezTo>
                    <a:cubicBezTo>
                      <a:pt x="1385703" y="294156"/>
                      <a:pt x="1345422" y="279461"/>
                      <a:pt x="1378101" y="290355"/>
                    </a:cubicBezTo>
                    <a:cubicBezTo>
                      <a:pt x="1427216" y="288910"/>
                      <a:pt x="1476447" y="289696"/>
                      <a:pt x="1525445" y="286021"/>
                    </a:cubicBezTo>
                    <a:cubicBezTo>
                      <a:pt x="1534556" y="285338"/>
                      <a:pt x="1542780" y="280243"/>
                      <a:pt x="1551447" y="277354"/>
                    </a:cubicBezTo>
                    <a:cubicBezTo>
                      <a:pt x="1567793" y="271905"/>
                      <a:pt x="1575554" y="270583"/>
                      <a:pt x="1590450" y="255686"/>
                    </a:cubicBezTo>
                    <a:cubicBezTo>
                      <a:pt x="1602347" y="243788"/>
                      <a:pt x="1595241" y="248310"/>
                      <a:pt x="1612118" y="242685"/>
                    </a:cubicBezTo>
                    <a:cubicBezTo>
                      <a:pt x="1615007" y="239796"/>
                      <a:pt x="1617281" y="236119"/>
                      <a:pt x="1620785" y="234017"/>
                    </a:cubicBezTo>
                    <a:cubicBezTo>
                      <a:pt x="1624702" y="231667"/>
                      <a:pt x="1630219" y="232537"/>
                      <a:pt x="1633786" y="229684"/>
                    </a:cubicBezTo>
                    <a:cubicBezTo>
                      <a:pt x="1637853" y="226430"/>
                      <a:pt x="1638037" y="219444"/>
                      <a:pt x="1642454" y="216683"/>
                    </a:cubicBezTo>
                    <a:cubicBezTo>
                      <a:pt x="1650201" y="211841"/>
                      <a:pt x="1668455" y="208015"/>
                      <a:pt x="1668455" y="208015"/>
                    </a:cubicBezTo>
                    <a:cubicBezTo>
                      <a:pt x="1675678" y="200792"/>
                      <a:pt x="1680434" y="189577"/>
                      <a:pt x="1690124" y="186347"/>
                    </a:cubicBezTo>
                    <a:cubicBezTo>
                      <a:pt x="1702397" y="182256"/>
                      <a:pt x="1705787" y="182392"/>
                      <a:pt x="1716126" y="173346"/>
                    </a:cubicBezTo>
                    <a:cubicBezTo>
                      <a:pt x="1723813" y="166620"/>
                      <a:pt x="1737794" y="151678"/>
                      <a:pt x="1737794" y="151678"/>
                    </a:cubicBezTo>
                    <a:cubicBezTo>
                      <a:pt x="1733110" y="132941"/>
                      <a:pt x="1739416" y="134343"/>
                      <a:pt x="1729126" y="134343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5282718" y="3284906"/>
                <a:ext cx="615379" cy="333691"/>
              </a:xfrm>
              <a:custGeom>
                <a:avLst/>
                <a:gdLst>
                  <a:gd name="connsiteX0" fmla="*/ 0 w 615379"/>
                  <a:gd name="connsiteY0" fmla="*/ 333691 h 333691"/>
                  <a:gd name="connsiteX1" fmla="*/ 21669 w 615379"/>
                  <a:gd name="connsiteY1" fmla="*/ 329358 h 333691"/>
                  <a:gd name="connsiteX2" fmla="*/ 34670 w 615379"/>
                  <a:gd name="connsiteY2" fmla="*/ 325024 h 333691"/>
                  <a:gd name="connsiteX3" fmla="*/ 73673 w 615379"/>
                  <a:gd name="connsiteY3" fmla="*/ 320690 h 333691"/>
                  <a:gd name="connsiteX4" fmla="*/ 151678 w 615379"/>
                  <a:gd name="connsiteY4" fmla="*/ 294688 h 333691"/>
                  <a:gd name="connsiteX5" fmla="*/ 177680 w 615379"/>
                  <a:gd name="connsiteY5" fmla="*/ 286021 h 333691"/>
                  <a:gd name="connsiteX6" fmla="*/ 190681 w 615379"/>
                  <a:gd name="connsiteY6" fmla="*/ 281687 h 333691"/>
                  <a:gd name="connsiteX7" fmla="*/ 242685 w 615379"/>
                  <a:gd name="connsiteY7" fmla="*/ 273020 h 333691"/>
                  <a:gd name="connsiteX8" fmla="*/ 281688 w 615379"/>
                  <a:gd name="connsiteY8" fmla="*/ 260019 h 333691"/>
                  <a:gd name="connsiteX9" fmla="*/ 316357 w 615379"/>
                  <a:gd name="connsiteY9" fmla="*/ 251352 h 333691"/>
                  <a:gd name="connsiteX10" fmla="*/ 368361 w 615379"/>
                  <a:gd name="connsiteY10" fmla="*/ 247018 h 333691"/>
                  <a:gd name="connsiteX11" fmla="*/ 381362 w 615379"/>
                  <a:gd name="connsiteY11" fmla="*/ 242685 h 333691"/>
                  <a:gd name="connsiteX12" fmla="*/ 390029 w 615379"/>
                  <a:gd name="connsiteY12" fmla="*/ 234017 h 333691"/>
                  <a:gd name="connsiteX13" fmla="*/ 403030 w 615379"/>
                  <a:gd name="connsiteY13" fmla="*/ 225350 h 333691"/>
                  <a:gd name="connsiteX14" fmla="*/ 420364 w 615379"/>
                  <a:gd name="connsiteY14" fmla="*/ 199348 h 333691"/>
                  <a:gd name="connsiteX15" fmla="*/ 429032 w 615379"/>
                  <a:gd name="connsiteY15" fmla="*/ 173346 h 333691"/>
                  <a:gd name="connsiteX16" fmla="*/ 437699 w 615379"/>
                  <a:gd name="connsiteY16" fmla="*/ 112675 h 333691"/>
                  <a:gd name="connsiteX17" fmla="*/ 442033 w 615379"/>
                  <a:gd name="connsiteY17" fmla="*/ 91007 h 333691"/>
                  <a:gd name="connsiteX18" fmla="*/ 485369 w 615379"/>
                  <a:gd name="connsiteY18" fmla="*/ 86673 h 333691"/>
                  <a:gd name="connsiteX19" fmla="*/ 515705 w 615379"/>
                  <a:gd name="connsiteY19" fmla="*/ 78006 h 333691"/>
                  <a:gd name="connsiteX20" fmla="*/ 528706 w 615379"/>
                  <a:gd name="connsiteY20" fmla="*/ 69339 h 333691"/>
                  <a:gd name="connsiteX21" fmla="*/ 554708 w 615379"/>
                  <a:gd name="connsiteY21" fmla="*/ 60671 h 333691"/>
                  <a:gd name="connsiteX22" fmla="*/ 580709 w 615379"/>
                  <a:gd name="connsiteY22" fmla="*/ 34669 h 333691"/>
                  <a:gd name="connsiteX23" fmla="*/ 589377 w 615379"/>
                  <a:gd name="connsiteY23" fmla="*/ 26002 h 333691"/>
                  <a:gd name="connsiteX24" fmla="*/ 598044 w 615379"/>
                  <a:gd name="connsiteY24" fmla="*/ 13001 h 333691"/>
                  <a:gd name="connsiteX25" fmla="*/ 611045 w 615379"/>
                  <a:gd name="connsiteY25" fmla="*/ 4334 h 333691"/>
                  <a:gd name="connsiteX26" fmla="*/ 615379 w 615379"/>
                  <a:gd name="connsiteY26" fmla="*/ 0 h 33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15379" h="333691">
                    <a:moveTo>
                      <a:pt x="0" y="333691"/>
                    </a:moveTo>
                    <a:cubicBezTo>
                      <a:pt x="7223" y="332247"/>
                      <a:pt x="14523" y="331144"/>
                      <a:pt x="21669" y="329358"/>
                    </a:cubicBezTo>
                    <a:cubicBezTo>
                      <a:pt x="26101" y="328250"/>
                      <a:pt x="30164" y="325775"/>
                      <a:pt x="34670" y="325024"/>
                    </a:cubicBezTo>
                    <a:cubicBezTo>
                      <a:pt x="47573" y="322873"/>
                      <a:pt x="60672" y="322135"/>
                      <a:pt x="73673" y="320690"/>
                    </a:cubicBezTo>
                    <a:lnTo>
                      <a:pt x="151678" y="294688"/>
                    </a:lnTo>
                    <a:lnTo>
                      <a:pt x="177680" y="286021"/>
                    </a:lnTo>
                    <a:cubicBezTo>
                      <a:pt x="182014" y="284576"/>
                      <a:pt x="186202" y="282583"/>
                      <a:pt x="190681" y="281687"/>
                    </a:cubicBezTo>
                    <a:cubicBezTo>
                      <a:pt x="222365" y="275351"/>
                      <a:pt x="205057" y="278396"/>
                      <a:pt x="242685" y="273020"/>
                    </a:cubicBezTo>
                    <a:lnTo>
                      <a:pt x="281688" y="260019"/>
                    </a:lnTo>
                    <a:cubicBezTo>
                      <a:pt x="295488" y="255419"/>
                      <a:pt x="300189" y="253254"/>
                      <a:pt x="316357" y="251352"/>
                    </a:cubicBezTo>
                    <a:cubicBezTo>
                      <a:pt x="333633" y="249320"/>
                      <a:pt x="351026" y="248463"/>
                      <a:pt x="368361" y="247018"/>
                    </a:cubicBezTo>
                    <a:cubicBezTo>
                      <a:pt x="372695" y="245574"/>
                      <a:pt x="377445" y="245035"/>
                      <a:pt x="381362" y="242685"/>
                    </a:cubicBezTo>
                    <a:cubicBezTo>
                      <a:pt x="384866" y="240583"/>
                      <a:pt x="386838" y="236569"/>
                      <a:pt x="390029" y="234017"/>
                    </a:cubicBezTo>
                    <a:cubicBezTo>
                      <a:pt x="394096" y="230763"/>
                      <a:pt x="398696" y="228239"/>
                      <a:pt x="403030" y="225350"/>
                    </a:cubicBezTo>
                    <a:cubicBezTo>
                      <a:pt x="408808" y="216683"/>
                      <a:pt x="417070" y="209230"/>
                      <a:pt x="420364" y="199348"/>
                    </a:cubicBezTo>
                    <a:lnTo>
                      <a:pt x="429032" y="173346"/>
                    </a:lnTo>
                    <a:cubicBezTo>
                      <a:pt x="435697" y="106685"/>
                      <a:pt x="429130" y="151232"/>
                      <a:pt x="437699" y="112675"/>
                    </a:cubicBezTo>
                    <a:cubicBezTo>
                      <a:pt x="439297" y="105485"/>
                      <a:pt x="435567" y="94534"/>
                      <a:pt x="442033" y="91007"/>
                    </a:cubicBezTo>
                    <a:cubicBezTo>
                      <a:pt x="454778" y="84055"/>
                      <a:pt x="470924" y="88118"/>
                      <a:pt x="485369" y="86673"/>
                    </a:cubicBezTo>
                    <a:cubicBezTo>
                      <a:pt x="490918" y="85286"/>
                      <a:pt x="509491" y="81113"/>
                      <a:pt x="515705" y="78006"/>
                    </a:cubicBezTo>
                    <a:cubicBezTo>
                      <a:pt x="520364" y="75677"/>
                      <a:pt x="523947" y="71454"/>
                      <a:pt x="528706" y="69339"/>
                    </a:cubicBezTo>
                    <a:cubicBezTo>
                      <a:pt x="537055" y="65628"/>
                      <a:pt x="554708" y="60671"/>
                      <a:pt x="554708" y="60671"/>
                    </a:cubicBezTo>
                    <a:lnTo>
                      <a:pt x="580709" y="34669"/>
                    </a:lnTo>
                    <a:cubicBezTo>
                      <a:pt x="583598" y="31780"/>
                      <a:pt x="587111" y="29402"/>
                      <a:pt x="589377" y="26002"/>
                    </a:cubicBezTo>
                    <a:cubicBezTo>
                      <a:pt x="592266" y="21668"/>
                      <a:pt x="594361" y="16684"/>
                      <a:pt x="598044" y="13001"/>
                    </a:cubicBezTo>
                    <a:cubicBezTo>
                      <a:pt x="601727" y="9318"/>
                      <a:pt x="606878" y="7459"/>
                      <a:pt x="611045" y="4334"/>
                    </a:cubicBezTo>
                    <a:cubicBezTo>
                      <a:pt x="612679" y="3108"/>
                      <a:pt x="613934" y="1445"/>
                      <a:pt x="615379" y="0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6171117" y="3475587"/>
                <a:ext cx="229683" cy="359693"/>
              </a:xfrm>
              <a:custGeom>
                <a:avLst/>
                <a:gdLst>
                  <a:gd name="connsiteX0" fmla="*/ 229683 w 229683"/>
                  <a:gd name="connsiteY0" fmla="*/ 359693 h 359693"/>
                  <a:gd name="connsiteX1" fmla="*/ 216682 w 229683"/>
                  <a:gd name="connsiteY1" fmla="*/ 325023 h 359693"/>
                  <a:gd name="connsiteX2" fmla="*/ 208015 w 229683"/>
                  <a:gd name="connsiteY2" fmla="*/ 299022 h 359693"/>
                  <a:gd name="connsiteX3" fmla="*/ 199347 w 229683"/>
                  <a:gd name="connsiteY3" fmla="*/ 290354 h 359693"/>
                  <a:gd name="connsiteX4" fmla="*/ 190680 w 229683"/>
                  <a:gd name="connsiteY4" fmla="*/ 277353 h 359693"/>
                  <a:gd name="connsiteX5" fmla="*/ 173346 w 229683"/>
                  <a:gd name="connsiteY5" fmla="*/ 264352 h 359693"/>
                  <a:gd name="connsiteX6" fmla="*/ 164678 w 229683"/>
                  <a:gd name="connsiteY6" fmla="*/ 255685 h 359693"/>
                  <a:gd name="connsiteX7" fmla="*/ 151677 w 229683"/>
                  <a:gd name="connsiteY7" fmla="*/ 247018 h 359693"/>
                  <a:gd name="connsiteX8" fmla="*/ 143010 w 229683"/>
                  <a:gd name="connsiteY8" fmla="*/ 238350 h 359693"/>
                  <a:gd name="connsiteX9" fmla="*/ 117008 w 229683"/>
                  <a:gd name="connsiteY9" fmla="*/ 229683 h 359693"/>
                  <a:gd name="connsiteX10" fmla="*/ 108341 w 229683"/>
                  <a:gd name="connsiteY10" fmla="*/ 216682 h 359693"/>
                  <a:gd name="connsiteX11" fmla="*/ 95340 w 229683"/>
                  <a:gd name="connsiteY11" fmla="*/ 177679 h 359693"/>
                  <a:gd name="connsiteX12" fmla="*/ 69338 w 229683"/>
                  <a:gd name="connsiteY12" fmla="*/ 169012 h 359693"/>
                  <a:gd name="connsiteX13" fmla="*/ 56337 w 229683"/>
                  <a:gd name="connsiteY13" fmla="*/ 164678 h 359693"/>
                  <a:gd name="connsiteX14" fmla="*/ 43336 w 229683"/>
                  <a:gd name="connsiteY14" fmla="*/ 151677 h 359693"/>
                  <a:gd name="connsiteX15" fmla="*/ 30335 w 229683"/>
                  <a:gd name="connsiteY15" fmla="*/ 147344 h 359693"/>
                  <a:gd name="connsiteX16" fmla="*/ 21668 w 229683"/>
                  <a:gd name="connsiteY16" fmla="*/ 134343 h 359693"/>
                  <a:gd name="connsiteX17" fmla="*/ 8667 w 229683"/>
                  <a:gd name="connsiteY17" fmla="*/ 125676 h 359693"/>
                  <a:gd name="connsiteX18" fmla="*/ 0 w 229683"/>
                  <a:gd name="connsiteY18" fmla="*/ 82339 h 359693"/>
                  <a:gd name="connsiteX19" fmla="*/ 4333 w 229683"/>
                  <a:gd name="connsiteY19" fmla="*/ 69338 h 359693"/>
                  <a:gd name="connsiteX20" fmla="*/ 26001 w 229683"/>
                  <a:gd name="connsiteY20" fmla="*/ 47670 h 359693"/>
                  <a:gd name="connsiteX21" fmla="*/ 30335 w 229683"/>
                  <a:gd name="connsiteY21" fmla="*/ 30335 h 359693"/>
                  <a:gd name="connsiteX22" fmla="*/ 34669 w 229683"/>
                  <a:gd name="connsiteY22" fmla="*/ 17334 h 359693"/>
                  <a:gd name="connsiteX23" fmla="*/ 39002 w 229683"/>
                  <a:gd name="connsiteY23" fmla="*/ 0 h 35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83" h="359693">
                    <a:moveTo>
                      <a:pt x="229683" y="359693"/>
                    </a:moveTo>
                    <a:cubicBezTo>
                      <a:pt x="219408" y="308322"/>
                      <a:pt x="232913" y="361543"/>
                      <a:pt x="216682" y="325023"/>
                    </a:cubicBezTo>
                    <a:cubicBezTo>
                      <a:pt x="212972" y="316675"/>
                      <a:pt x="214475" y="305482"/>
                      <a:pt x="208015" y="299022"/>
                    </a:cubicBezTo>
                    <a:cubicBezTo>
                      <a:pt x="205126" y="296133"/>
                      <a:pt x="201900" y="293545"/>
                      <a:pt x="199347" y="290354"/>
                    </a:cubicBezTo>
                    <a:cubicBezTo>
                      <a:pt x="196093" y="286287"/>
                      <a:pt x="194363" y="281036"/>
                      <a:pt x="190680" y="277353"/>
                    </a:cubicBezTo>
                    <a:cubicBezTo>
                      <a:pt x="185573" y="272246"/>
                      <a:pt x="178895" y="268976"/>
                      <a:pt x="173346" y="264352"/>
                    </a:cubicBezTo>
                    <a:cubicBezTo>
                      <a:pt x="170207" y="261736"/>
                      <a:pt x="167869" y="258237"/>
                      <a:pt x="164678" y="255685"/>
                    </a:cubicBezTo>
                    <a:cubicBezTo>
                      <a:pt x="160611" y="252432"/>
                      <a:pt x="155744" y="250272"/>
                      <a:pt x="151677" y="247018"/>
                    </a:cubicBezTo>
                    <a:cubicBezTo>
                      <a:pt x="148486" y="244466"/>
                      <a:pt x="146665" y="240177"/>
                      <a:pt x="143010" y="238350"/>
                    </a:cubicBezTo>
                    <a:cubicBezTo>
                      <a:pt x="134838" y="234264"/>
                      <a:pt x="117008" y="229683"/>
                      <a:pt x="117008" y="229683"/>
                    </a:cubicBezTo>
                    <a:cubicBezTo>
                      <a:pt x="114119" y="225349"/>
                      <a:pt x="109838" y="221671"/>
                      <a:pt x="108341" y="216682"/>
                    </a:cubicBezTo>
                    <a:cubicBezTo>
                      <a:pt x="104085" y="202495"/>
                      <a:pt x="110967" y="185493"/>
                      <a:pt x="95340" y="177679"/>
                    </a:cubicBezTo>
                    <a:cubicBezTo>
                      <a:pt x="87168" y="173593"/>
                      <a:pt x="78005" y="171901"/>
                      <a:pt x="69338" y="169012"/>
                    </a:cubicBezTo>
                    <a:lnTo>
                      <a:pt x="56337" y="164678"/>
                    </a:lnTo>
                    <a:cubicBezTo>
                      <a:pt x="52003" y="160344"/>
                      <a:pt x="48435" y="155077"/>
                      <a:pt x="43336" y="151677"/>
                    </a:cubicBezTo>
                    <a:cubicBezTo>
                      <a:pt x="39535" y="149143"/>
                      <a:pt x="33902" y="150198"/>
                      <a:pt x="30335" y="147344"/>
                    </a:cubicBezTo>
                    <a:cubicBezTo>
                      <a:pt x="26268" y="144090"/>
                      <a:pt x="25351" y="138026"/>
                      <a:pt x="21668" y="134343"/>
                    </a:cubicBezTo>
                    <a:cubicBezTo>
                      <a:pt x="17985" y="130660"/>
                      <a:pt x="13001" y="128565"/>
                      <a:pt x="8667" y="125676"/>
                    </a:cubicBezTo>
                    <a:cubicBezTo>
                      <a:pt x="3329" y="109664"/>
                      <a:pt x="0" y="102262"/>
                      <a:pt x="0" y="82339"/>
                    </a:cubicBezTo>
                    <a:cubicBezTo>
                      <a:pt x="0" y="77771"/>
                      <a:pt x="1592" y="72992"/>
                      <a:pt x="4333" y="69338"/>
                    </a:cubicBezTo>
                    <a:cubicBezTo>
                      <a:pt x="10462" y="61166"/>
                      <a:pt x="26001" y="47670"/>
                      <a:pt x="26001" y="47670"/>
                    </a:cubicBezTo>
                    <a:cubicBezTo>
                      <a:pt x="27446" y="41892"/>
                      <a:pt x="28699" y="36062"/>
                      <a:pt x="30335" y="30335"/>
                    </a:cubicBezTo>
                    <a:cubicBezTo>
                      <a:pt x="31590" y="25943"/>
                      <a:pt x="33414" y="21726"/>
                      <a:pt x="34669" y="17334"/>
                    </a:cubicBezTo>
                    <a:cubicBezTo>
                      <a:pt x="36305" y="11607"/>
                      <a:pt x="39002" y="0"/>
                      <a:pt x="39002" y="0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Forma livre 38"/>
              <p:cNvSpPr/>
              <p:nvPr/>
            </p:nvSpPr>
            <p:spPr>
              <a:xfrm>
                <a:off x="7336868" y="2938214"/>
                <a:ext cx="165585" cy="498370"/>
              </a:xfrm>
              <a:custGeom>
                <a:avLst/>
                <a:gdLst>
                  <a:gd name="connsiteX0" fmla="*/ 39003 w 165585"/>
                  <a:gd name="connsiteY0" fmla="*/ 498370 h 498370"/>
                  <a:gd name="connsiteX1" fmla="*/ 21668 w 165585"/>
                  <a:gd name="connsiteY1" fmla="*/ 476702 h 498370"/>
                  <a:gd name="connsiteX2" fmla="*/ 26002 w 165585"/>
                  <a:gd name="connsiteY2" fmla="*/ 442032 h 498370"/>
                  <a:gd name="connsiteX3" fmla="*/ 21668 w 165585"/>
                  <a:gd name="connsiteY3" fmla="*/ 381361 h 498370"/>
                  <a:gd name="connsiteX4" fmla="*/ 4334 w 165585"/>
                  <a:gd name="connsiteY4" fmla="*/ 342359 h 498370"/>
                  <a:gd name="connsiteX5" fmla="*/ 0 w 165585"/>
                  <a:gd name="connsiteY5" fmla="*/ 329358 h 498370"/>
                  <a:gd name="connsiteX6" fmla="*/ 4334 w 165585"/>
                  <a:gd name="connsiteY6" fmla="*/ 316357 h 498370"/>
                  <a:gd name="connsiteX7" fmla="*/ 17335 w 165585"/>
                  <a:gd name="connsiteY7" fmla="*/ 294688 h 498370"/>
                  <a:gd name="connsiteX8" fmla="*/ 21668 w 165585"/>
                  <a:gd name="connsiteY8" fmla="*/ 242685 h 498370"/>
                  <a:gd name="connsiteX9" fmla="*/ 26002 w 165585"/>
                  <a:gd name="connsiteY9" fmla="*/ 229684 h 498370"/>
                  <a:gd name="connsiteX10" fmla="*/ 43337 w 165585"/>
                  <a:gd name="connsiteY10" fmla="*/ 212349 h 498370"/>
                  <a:gd name="connsiteX11" fmla="*/ 60671 w 165585"/>
                  <a:gd name="connsiteY11" fmla="*/ 186347 h 498370"/>
                  <a:gd name="connsiteX12" fmla="*/ 69339 w 165585"/>
                  <a:gd name="connsiteY12" fmla="*/ 177680 h 498370"/>
                  <a:gd name="connsiteX13" fmla="*/ 99674 w 165585"/>
                  <a:gd name="connsiteY13" fmla="*/ 147344 h 498370"/>
                  <a:gd name="connsiteX14" fmla="*/ 125676 w 165585"/>
                  <a:gd name="connsiteY14" fmla="*/ 130010 h 498370"/>
                  <a:gd name="connsiteX15" fmla="*/ 143011 w 165585"/>
                  <a:gd name="connsiteY15" fmla="*/ 104008 h 498370"/>
                  <a:gd name="connsiteX16" fmla="*/ 160345 w 165585"/>
                  <a:gd name="connsiteY16" fmla="*/ 65005 h 498370"/>
                  <a:gd name="connsiteX17" fmla="*/ 164679 w 165585"/>
                  <a:gd name="connsiteY17" fmla="*/ 0 h 49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5585" h="498370">
                    <a:moveTo>
                      <a:pt x="39003" y="498370"/>
                    </a:moveTo>
                    <a:cubicBezTo>
                      <a:pt x="33225" y="491147"/>
                      <a:pt x="23748" y="485715"/>
                      <a:pt x="21668" y="476702"/>
                    </a:cubicBezTo>
                    <a:cubicBezTo>
                      <a:pt x="19049" y="465354"/>
                      <a:pt x="26002" y="453679"/>
                      <a:pt x="26002" y="442032"/>
                    </a:cubicBezTo>
                    <a:cubicBezTo>
                      <a:pt x="26002" y="421757"/>
                      <a:pt x="24676" y="401412"/>
                      <a:pt x="21668" y="381361"/>
                    </a:cubicBezTo>
                    <a:cubicBezTo>
                      <a:pt x="16876" y="349415"/>
                      <a:pt x="14921" y="363532"/>
                      <a:pt x="4334" y="342359"/>
                    </a:cubicBezTo>
                    <a:cubicBezTo>
                      <a:pt x="2291" y="338273"/>
                      <a:pt x="1445" y="333692"/>
                      <a:pt x="0" y="329358"/>
                    </a:cubicBezTo>
                    <a:cubicBezTo>
                      <a:pt x="1445" y="325024"/>
                      <a:pt x="1984" y="320274"/>
                      <a:pt x="4334" y="316357"/>
                    </a:cubicBezTo>
                    <a:cubicBezTo>
                      <a:pt x="22180" y="286613"/>
                      <a:pt x="5058" y="331518"/>
                      <a:pt x="17335" y="294688"/>
                    </a:cubicBezTo>
                    <a:cubicBezTo>
                      <a:pt x="18779" y="277354"/>
                      <a:pt x="19369" y="259927"/>
                      <a:pt x="21668" y="242685"/>
                    </a:cubicBezTo>
                    <a:cubicBezTo>
                      <a:pt x="22272" y="238157"/>
                      <a:pt x="23347" y="233401"/>
                      <a:pt x="26002" y="229684"/>
                    </a:cubicBezTo>
                    <a:cubicBezTo>
                      <a:pt x="30752" y="223034"/>
                      <a:pt x="38804" y="219148"/>
                      <a:pt x="43337" y="212349"/>
                    </a:cubicBezTo>
                    <a:cubicBezTo>
                      <a:pt x="49115" y="203682"/>
                      <a:pt x="53305" y="193712"/>
                      <a:pt x="60671" y="186347"/>
                    </a:cubicBezTo>
                    <a:cubicBezTo>
                      <a:pt x="63560" y="183458"/>
                      <a:pt x="66887" y="180949"/>
                      <a:pt x="69339" y="177680"/>
                    </a:cubicBezTo>
                    <a:cubicBezTo>
                      <a:pt x="108373" y="125636"/>
                      <a:pt x="68386" y="164726"/>
                      <a:pt x="99674" y="147344"/>
                    </a:cubicBezTo>
                    <a:cubicBezTo>
                      <a:pt x="108780" y="142285"/>
                      <a:pt x="125676" y="130010"/>
                      <a:pt x="125676" y="130010"/>
                    </a:cubicBezTo>
                    <a:cubicBezTo>
                      <a:pt x="131454" y="121343"/>
                      <a:pt x="139717" y="113890"/>
                      <a:pt x="143011" y="104008"/>
                    </a:cubicBezTo>
                    <a:cubicBezTo>
                      <a:pt x="153325" y="73065"/>
                      <a:pt x="146610" y="85608"/>
                      <a:pt x="160345" y="65005"/>
                    </a:cubicBezTo>
                    <a:cubicBezTo>
                      <a:pt x="168533" y="32254"/>
                      <a:pt x="164679" y="53626"/>
                      <a:pt x="164679" y="0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Forma livre 39"/>
              <p:cNvSpPr/>
              <p:nvPr/>
            </p:nvSpPr>
            <p:spPr>
              <a:xfrm>
                <a:off x="7817903" y="3393247"/>
                <a:ext cx="1538446" cy="576376"/>
              </a:xfrm>
              <a:custGeom>
                <a:avLst/>
                <a:gdLst>
                  <a:gd name="connsiteX0" fmla="*/ 0 w 1538446"/>
                  <a:gd name="connsiteY0" fmla="*/ 0 h 576376"/>
                  <a:gd name="connsiteX1" fmla="*/ 21669 w 1538446"/>
                  <a:gd name="connsiteY1" fmla="*/ 13001 h 576376"/>
                  <a:gd name="connsiteX2" fmla="*/ 39003 w 1538446"/>
                  <a:gd name="connsiteY2" fmla="*/ 34670 h 576376"/>
                  <a:gd name="connsiteX3" fmla="*/ 52004 w 1538446"/>
                  <a:gd name="connsiteY3" fmla="*/ 43337 h 576376"/>
                  <a:gd name="connsiteX4" fmla="*/ 69339 w 1538446"/>
                  <a:gd name="connsiteY4" fmla="*/ 65005 h 576376"/>
                  <a:gd name="connsiteX5" fmla="*/ 78006 w 1538446"/>
                  <a:gd name="connsiteY5" fmla="*/ 78006 h 576376"/>
                  <a:gd name="connsiteX6" fmla="*/ 91007 w 1538446"/>
                  <a:gd name="connsiteY6" fmla="*/ 91007 h 576376"/>
                  <a:gd name="connsiteX7" fmla="*/ 99674 w 1538446"/>
                  <a:gd name="connsiteY7" fmla="*/ 104008 h 576376"/>
                  <a:gd name="connsiteX8" fmla="*/ 117009 w 1538446"/>
                  <a:gd name="connsiteY8" fmla="*/ 121343 h 576376"/>
                  <a:gd name="connsiteX9" fmla="*/ 134343 w 1538446"/>
                  <a:gd name="connsiteY9" fmla="*/ 147344 h 576376"/>
                  <a:gd name="connsiteX10" fmla="*/ 147344 w 1538446"/>
                  <a:gd name="connsiteY10" fmla="*/ 169013 h 576376"/>
                  <a:gd name="connsiteX11" fmla="*/ 164679 w 1538446"/>
                  <a:gd name="connsiteY11" fmla="*/ 190681 h 576376"/>
                  <a:gd name="connsiteX12" fmla="*/ 195015 w 1538446"/>
                  <a:gd name="connsiteY12" fmla="*/ 208016 h 576376"/>
                  <a:gd name="connsiteX13" fmla="*/ 212349 w 1538446"/>
                  <a:gd name="connsiteY13" fmla="*/ 199348 h 576376"/>
                  <a:gd name="connsiteX14" fmla="*/ 242685 w 1538446"/>
                  <a:gd name="connsiteY14" fmla="*/ 190681 h 576376"/>
                  <a:gd name="connsiteX15" fmla="*/ 268687 w 1538446"/>
                  <a:gd name="connsiteY15" fmla="*/ 182014 h 576376"/>
                  <a:gd name="connsiteX16" fmla="*/ 303356 w 1538446"/>
                  <a:gd name="connsiteY16" fmla="*/ 173346 h 576376"/>
                  <a:gd name="connsiteX17" fmla="*/ 320690 w 1538446"/>
                  <a:gd name="connsiteY17" fmla="*/ 177680 h 576376"/>
                  <a:gd name="connsiteX18" fmla="*/ 346692 w 1538446"/>
                  <a:gd name="connsiteY18" fmla="*/ 186347 h 576376"/>
                  <a:gd name="connsiteX19" fmla="*/ 372694 w 1538446"/>
                  <a:gd name="connsiteY19" fmla="*/ 177680 h 576376"/>
                  <a:gd name="connsiteX20" fmla="*/ 385695 w 1538446"/>
                  <a:gd name="connsiteY20" fmla="*/ 173346 h 576376"/>
                  <a:gd name="connsiteX21" fmla="*/ 407363 w 1538446"/>
                  <a:gd name="connsiteY21" fmla="*/ 169013 h 576376"/>
                  <a:gd name="connsiteX22" fmla="*/ 420364 w 1538446"/>
                  <a:gd name="connsiteY22" fmla="*/ 173346 h 576376"/>
                  <a:gd name="connsiteX23" fmla="*/ 437699 w 1538446"/>
                  <a:gd name="connsiteY23" fmla="*/ 195015 h 576376"/>
                  <a:gd name="connsiteX24" fmla="*/ 476702 w 1538446"/>
                  <a:gd name="connsiteY24" fmla="*/ 203682 h 576376"/>
                  <a:gd name="connsiteX25" fmla="*/ 502704 w 1538446"/>
                  <a:gd name="connsiteY25" fmla="*/ 216683 h 576376"/>
                  <a:gd name="connsiteX26" fmla="*/ 515705 w 1538446"/>
                  <a:gd name="connsiteY26" fmla="*/ 225350 h 576376"/>
                  <a:gd name="connsiteX27" fmla="*/ 541706 w 1538446"/>
                  <a:gd name="connsiteY27" fmla="*/ 234017 h 576376"/>
                  <a:gd name="connsiteX28" fmla="*/ 559041 w 1538446"/>
                  <a:gd name="connsiteY28" fmla="*/ 229684 h 576376"/>
                  <a:gd name="connsiteX29" fmla="*/ 572042 w 1538446"/>
                  <a:gd name="connsiteY29" fmla="*/ 225350 h 576376"/>
                  <a:gd name="connsiteX30" fmla="*/ 598044 w 1538446"/>
                  <a:gd name="connsiteY30" fmla="*/ 221017 h 576376"/>
                  <a:gd name="connsiteX31" fmla="*/ 615379 w 1538446"/>
                  <a:gd name="connsiteY31" fmla="*/ 225350 h 576376"/>
                  <a:gd name="connsiteX32" fmla="*/ 637047 w 1538446"/>
                  <a:gd name="connsiteY32" fmla="*/ 242685 h 576376"/>
                  <a:gd name="connsiteX33" fmla="*/ 650048 w 1538446"/>
                  <a:gd name="connsiteY33" fmla="*/ 247018 h 576376"/>
                  <a:gd name="connsiteX34" fmla="*/ 676050 w 1538446"/>
                  <a:gd name="connsiteY34" fmla="*/ 242685 h 576376"/>
                  <a:gd name="connsiteX35" fmla="*/ 689051 w 1538446"/>
                  <a:gd name="connsiteY35" fmla="*/ 238351 h 576376"/>
                  <a:gd name="connsiteX36" fmla="*/ 719386 w 1538446"/>
                  <a:gd name="connsiteY36" fmla="*/ 242685 h 576376"/>
                  <a:gd name="connsiteX37" fmla="*/ 732387 w 1538446"/>
                  <a:gd name="connsiteY37" fmla="*/ 255686 h 576376"/>
                  <a:gd name="connsiteX38" fmla="*/ 736721 w 1538446"/>
                  <a:gd name="connsiteY38" fmla="*/ 268687 h 576376"/>
                  <a:gd name="connsiteX39" fmla="*/ 762723 w 1538446"/>
                  <a:gd name="connsiteY39" fmla="*/ 290355 h 576376"/>
                  <a:gd name="connsiteX40" fmla="*/ 784391 w 1538446"/>
                  <a:gd name="connsiteY40" fmla="*/ 294689 h 576376"/>
                  <a:gd name="connsiteX41" fmla="*/ 771390 w 1538446"/>
                  <a:gd name="connsiteY41" fmla="*/ 307689 h 576376"/>
                  <a:gd name="connsiteX42" fmla="*/ 758389 w 1538446"/>
                  <a:gd name="connsiteY42" fmla="*/ 333691 h 576376"/>
                  <a:gd name="connsiteX43" fmla="*/ 741054 w 1538446"/>
                  <a:gd name="connsiteY43" fmla="*/ 351026 h 576376"/>
                  <a:gd name="connsiteX44" fmla="*/ 728053 w 1538446"/>
                  <a:gd name="connsiteY44" fmla="*/ 377028 h 576376"/>
                  <a:gd name="connsiteX45" fmla="*/ 719386 w 1538446"/>
                  <a:gd name="connsiteY45" fmla="*/ 390029 h 576376"/>
                  <a:gd name="connsiteX46" fmla="*/ 732387 w 1538446"/>
                  <a:gd name="connsiteY46" fmla="*/ 476702 h 576376"/>
                  <a:gd name="connsiteX47" fmla="*/ 745388 w 1538446"/>
                  <a:gd name="connsiteY47" fmla="*/ 489703 h 576376"/>
                  <a:gd name="connsiteX48" fmla="*/ 758389 w 1538446"/>
                  <a:gd name="connsiteY48" fmla="*/ 498370 h 576376"/>
                  <a:gd name="connsiteX49" fmla="*/ 767056 w 1538446"/>
                  <a:gd name="connsiteY49" fmla="*/ 511371 h 576376"/>
                  <a:gd name="connsiteX50" fmla="*/ 780057 w 1538446"/>
                  <a:gd name="connsiteY50" fmla="*/ 520038 h 576376"/>
                  <a:gd name="connsiteX51" fmla="*/ 788724 w 1538446"/>
                  <a:gd name="connsiteY51" fmla="*/ 528706 h 576376"/>
                  <a:gd name="connsiteX52" fmla="*/ 801725 w 1538446"/>
                  <a:gd name="connsiteY52" fmla="*/ 537373 h 576376"/>
                  <a:gd name="connsiteX53" fmla="*/ 819060 w 1538446"/>
                  <a:gd name="connsiteY53" fmla="*/ 559041 h 576376"/>
                  <a:gd name="connsiteX54" fmla="*/ 832061 w 1538446"/>
                  <a:gd name="connsiteY54" fmla="*/ 567708 h 576376"/>
                  <a:gd name="connsiteX55" fmla="*/ 840728 w 1538446"/>
                  <a:gd name="connsiteY55" fmla="*/ 576376 h 576376"/>
                  <a:gd name="connsiteX56" fmla="*/ 845062 w 1538446"/>
                  <a:gd name="connsiteY56" fmla="*/ 559041 h 576376"/>
                  <a:gd name="connsiteX57" fmla="*/ 858063 w 1538446"/>
                  <a:gd name="connsiteY57" fmla="*/ 554708 h 576376"/>
                  <a:gd name="connsiteX58" fmla="*/ 871064 w 1538446"/>
                  <a:gd name="connsiteY58" fmla="*/ 546040 h 576376"/>
                  <a:gd name="connsiteX59" fmla="*/ 923068 w 1538446"/>
                  <a:gd name="connsiteY59" fmla="*/ 550374 h 576376"/>
                  <a:gd name="connsiteX60" fmla="*/ 940402 w 1538446"/>
                  <a:gd name="connsiteY60" fmla="*/ 554708 h 576376"/>
                  <a:gd name="connsiteX61" fmla="*/ 996740 w 1538446"/>
                  <a:gd name="connsiteY61" fmla="*/ 550374 h 576376"/>
                  <a:gd name="connsiteX62" fmla="*/ 1031409 w 1538446"/>
                  <a:gd name="connsiteY62" fmla="*/ 559041 h 576376"/>
                  <a:gd name="connsiteX63" fmla="*/ 1057411 w 1538446"/>
                  <a:gd name="connsiteY63" fmla="*/ 572042 h 576376"/>
                  <a:gd name="connsiteX64" fmla="*/ 1096414 w 1538446"/>
                  <a:gd name="connsiteY64" fmla="*/ 563375 h 576376"/>
                  <a:gd name="connsiteX65" fmla="*/ 1109415 w 1538446"/>
                  <a:gd name="connsiteY65" fmla="*/ 554708 h 576376"/>
                  <a:gd name="connsiteX66" fmla="*/ 1209088 w 1538446"/>
                  <a:gd name="connsiteY66" fmla="*/ 550374 h 576376"/>
                  <a:gd name="connsiteX67" fmla="*/ 1217756 w 1538446"/>
                  <a:gd name="connsiteY67" fmla="*/ 541707 h 576376"/>
                  <a:gd name="connsiteX68" fmla="*/ 1261092 w 1538446"/>
                  <a:gd name="connsiteY68" fmla="*/ 550374 h 576376"/>
                  <a:gd name="connsiteX69" fmla="*/ 1321763 w 1538446"/>
                  <a:gd name="connsiteY69" fmla="*/ 541707 h 576376"/>
                  <a:gd name="connsiteX70" fmla="*/ 1347765 w 1538446"/>
                  <a:gd name="connsiteY70" fmla="*/ 528706 h 576376"/>
                  <a:gd name="connsiteX71" fmla="*/ 1360766 w 1538446"/>
                  <a:gd name="connsiteY71" fmla="*/ 533039 h 576376"/>
                  <a:gd name="connsiteX72" fmla="*/ 1386768 w 1538446"/>
                  <a:gd name="connsiteY72" fmla="*/ 563375 h 576376"/>
                  <a:gd name="connsiteX73" fmla="*/ 1408436 w 1538446"/>
                  <a:gd name="connsiteY73" fmla="*/ 559041 h 576376"/>
                  <a:gd name="connsiteX74" fmla="*/ 1417104 w 1538446"/>
                  <a:gd name="connsiteY74" fmla="*/ 550374 h 576376"/>
                  <a:gd name="connsiteX75" fmla="*/ 1430105 w 1538446"/>
                  <a:gd name="connsiteY75" fmla="*/ 541707 h 576376"/>
                  <a:gd name="connsiteX76" fmla="*/ 1451773 w 1538446"/>
                  <a:gd name="connsiteY76" fmla="*/ 524372 h 576376"/>
                  <a:gd name="connsiteX77" fmla="*/ 1473441 w 1538446"/>
                  <a:gd name="connsiteY77" fmla="*/ 498370 h 576376"/>
                  <a:gd name="connsiteX78" fmla="*/ 1486442 w 1538446"/>
                  <a:gd name="connsiteY78" fmla="*/ 489703 h 576376"/>
                  <a:gd name="connsiteX79" fmla="*/ 1499443 w 1538446"/>
                  <a:gd name="connsiteY79" fmla="*/ 494036 h 576376"/>
                  <a:gd name="connsiteX80" fmla="*/ 1508110 w 1538446"/>
                  <a:gd name="connsiteY80" fmla="*/ 502704 h 576376"/>
                  <a:gd name="connsiteX81" fmla="*/ 1538446 w 1538446"/>
                  <a:gd name="connsiteY81" fmla="*/ 515705 h 57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1538446" h="576376">
                    <a:moveTo>
                      <a:pt x="0" y="0"/>
                    </a:moveTo>
                    <a:cubicBezTo>
                      <a:pt x="7223" y="4334"/>
                      <a:pt x="14815" y="8105"/>
                      <a:pt x="21669" y="13001"/>
                    </a:cubicBezTo>
                    <a:cubicBezTo>
                      <a:pt x="36676" y="23721"/>
                      <a:pt x="24682" y="20349"/>
                      <a:pt x="39003" y="34670"/>
                    </a:cubicBezTo>
                    <a:cubicBezTo>
                      <a:pt x="42686" y="38353"/>
                      <a:pt x="47670" y="40448"/>
                      <a:pt x="52004" y="43337"/>
                    </a:cubicBezTo>
                    <a:cubicBezTo>
                      <a:pt x="78680" y="83352"/>
                      <a:pt x="44638" y="34130"/>
                      <a:pt x="69339" y="65005"/>
                    </a:cubicBezTo>
                    <a:cubicBezTo>
                      <a:pt x="72593" y="69072"/>
                      <a:pt x="74672" y="74005"/>
                      <a:pt x="78006" y="78006"/>
                    </a:cubicBezTo>
                    <a:cubicBezTo>
                      <a:pt x="81929" y="82714"/>
                      <a:pt x="87084" y="86299"/>
                      <a:pt x="91007" y="91007"/>
                    </a:cubicBezTo>
                    <a:cubicBezTo>
                      <a:pt x="94341" y="95008"/>
                      <a:pt x="96284" y="100054"/>
                      <a:pt x="99674" y="104008"/>
                    </a:cubicBezTo>
                    <a:cubicBezTo>
                      <a:pt x="104992" y="110213"/>
                      <a:pt x="112476" y="114544"/>
                      <a:pt x="117009" y="121343"/>
                    </a:cubicBezTo>
                    <a:cubicBezTo>
                      <a:pt x="122787" y="130010"/>
                      <a:pt x="131049" y="137462"/>
                      <a:pt x="134343" y="147344"/>
                    </a:cubicBezTo>
                    <a:cubicBezTo>
                      <a:pt x="139969" y="164221"/>
                      <a:pt x="135447" y="157115"/>
                      <a:pt x="147344" y="169013"/>
                    </a:cubicBezTo>
                    <a:cubicBezTo>
                      <a:pt x="154459" y="190356"/>
                      <a:pt x="146584" y="175602"/>
                      <a:pt x="164679" y="190681"/>
                    </a:cubicBezTo>
                    <a:cubicBezTo>
                      <a:pt x="186810" y="209123"/>
                      <a:pt x="166954" y="201000"/>
                      <a:pt x="195015" y="208016"/>
                    </a:cubicBezTo>
                    <a:cubicBezTo>
                      <a:pt x="200793" y="205127"/>
                      <a:pt x="206411" y="201893"/>
                      <a:pt x="212349" y="199348"/>
                    </a:cubicBezTo>
                    <a:cubicBezTo>
                      <a:pt x="223666" y="194498"/>
                      <a:pt x="230482" y="194342"/>
                      <a:pt x="242685" y="190681"/>
                    </a:cubicBezTo>
                    <a:cubicBezTo>
                      <a:pt x="251436" y="188056"/>
                      <a:pt x="259728" y="183806"/>
                      <a:pt x="268687" y="182014"/>
                    </a:cubicBezTo>
                    <a:cubicBezTo>
                      <a:pt x="294834" y="176784"/>
                      <a:pt x="283367" y="180009"/>
                      <a:pt x="303356" y="173346"/>
                    </a:cubicBezTo>
                    <a:cubicBezTo>
                      <a:pt x="309134" y="174791"/>
                      <a:pt x="314985" y="175969"/>
                      <a:pt x="320690" y="177680"/>
                    </a:cubicBezTo>
                    <a:cubicBezTo>
                      <a:pt x="329441" y="180305"/>
                      <a:pt x="346692" y="186347"/>
                      <a:pt x="346692" y="186347"/>
                    </a:cubicBezTo>
                    <a:lnTo>
                      <a:pt x="372694" y="177680"/>
                    </a:lnTo>
                    <a:cubicBezTo>
                      <a:pt x="377028" y="176235"/>
                      <a:pt x="381216" y="174242"/>
                      <a:pt x="385695" y="173346"/>
                    </a:cubicBezTo>
                    <a:lnTo>
                      <a:pt x="407363" y="169013"/>
                    </a:lnTo>
                    <a:cubicBezTo>
                      <a:pt x="411697" y="170457"/>
                      <a:pt x="416797" y="170493"/>
                      <a:pt x="420364" y="173346"/>
                    </a:cubicBezTo>
                    <a:cubicBezTo>
                      <a:pt x="438074" y="187513"/>
                      <a:pt x="420034" y="184416"/>
                      <a:pt x="437699" y="195015"/>
                    </a:cubicBezTo>
                    <a:cubicBezTo>
                      <a:pt x="445902" y="199937"/>
                      <a:pt x="471458" y="202808"/>
                      <a:pt x="476702" y="203682"/>
                    </a:cubicBezTo>
                    <a:cubicBezTo>
                      <a:pt x="513961" y="228520"/>
                      <a:pt x="466820" y="198741"/>
                      <a:pt x="502704" y="216683"/>
                    </a:cubicBezTo>
                    <a:cubicBezTo>
                      <a:pt x="507362" y="219012"/>
                      <a:pt x="510946" y="223235"/>
                      <a:pt x="515705" y="225350"/>
                    </a:cubicBezTo>
                    <a:cubicBezTo>
                      <a:pt x="524053" y="229060"/>
                      <a:pt x="541706" y="234017"/>
                      <a:pt x="541706" y="234017"/>
                    </a:cubicBezTo>
                    <a:cubicBezTo>
                      <a:pt x="547484" y="232573"/>
                      <a:pt x="553314" y="231320"/>
                      <a:pt x="559041" y="229684"/>
                    </a:cubicBezTo>
                    <a:cubicBezTo>
                      <a:pt x="563433" y="228429"/>
                      <a:pt x="567583" y="226341"/>
                      <a:pt x="572042" y="225350"/>
                    </a:cubicBezTo>
                    <a:cubicBezTo>
                      <a:pt x="580620" y="223444"/>
                      <a:pt x="589377" y="222461"/>
                      <a:pt x="598044" y="221017"/>
                    </a:cubicBezTo>
                    <a:cubicBezTo>
                      <a:pt x="603822" y="222461"/>
                      <a:pt x="609904" y="223004"/>
                      <a:pt x="615379" y="225350"/>
                    </a:cubicBezTo>
                    <a:cubicBezTo>
                      <a:pt x="645729" y="238356"/>
                      <a:pt x="613752" y="228708"/>
                      <a:pt x="637047" y="242685"/>
                    </a:cubicBezTo>
                    <a:cubicBezTo>
                      <a:pt x="640964" y="245035"/>
                      <a:pt x="645714" y="245574"/>
                      <a:pt x="650048" y="247018"/>
                    </a:cubicBezTo>
                    <a:cubicBezTo>
                      <a:pt x="658715" y="245574"/>
                      <a:pt x="667472" y="244591"/>
                      <a:pt x="676050" y="242685"/>
                    </a:cubicBezTo>
                    <a:cubicBezTo>
                      <a:pt x="680509" y="241694"/>
                      <a:pt x="684483" y="238351"/>
                      <a:pt x="689051" y="238351"/>
                    </a:cubicBezTo>
                    <a:cubicBezTo>
                      <a:pt x="699265" y="238351"/>
                      <a:pt x="709274" y="241240"/>
                      <a:pt x="719386" y="242685"/>
                    </a:cubicBezTo>
                    <a:cubicBezTo>
                      <a:pt x="723720" y="247019"/>
                      <a:pt x="728987" y="250587"/>
                      <a:pt x="732387" y="255686"/>
                    </a:cubicBezTo>
                    <a:cubicBezTo>
                      <a:pt x="734921" y="259487"/>
                      <a:pt x="734187" y="264886"/>
                      <a:pt x="736721" y="268687"/>
                    </a:cubicBezTo>
                    <a:cubicBezTo>
                      <a:pt x="740468" y="274308"/>
                      <a:pt x="755616" y="287690"/>
                      <a:pt x="762723" y="290355"/>
                    </a:cubicBezTo>
                    <a:cubicBezTo>
                      <a:pt x="769620" y="292941"/>
                      <a:pt x="777168" y="293244"/>
                      <a:pt x="784391" y="294689"/>
                    </a:cubicBezTo>
                    <a:cubicBezTo>
                      <a:pt x="780057" y="299022"/>
                      <a:pt x="774790" y="302590"/>
                      <a:pt x="771390" y="307689"/>
                    </a:cubicBezTo>
                    <a:cubicBezTo>
                      <a:pt x="748317" y="342297"/>
                      <a:pt x="789078" y="297887"/>
                      <a:pt x="758389" y="333691"/>
                    </a:cubicBezTo>
                    <a:cubicBezTo>
                      <a:pt x="753071" y="339896"/>
                      <a:pt x="745587" y="344227"/>
                      <a:pt x="741054" y="351026"/>
                    </a:cubicBezTo>
                    <a:cubicBezTo>
                      <a:pt x="716216" y="388285"/>
                      <a:pt x="745995" y="341144"/>
                      <a:pt x="728053" y="377028"/>
                    </a:cubicBezTo>
                    <a:cubicBezTo>
                      <a:pt x="725724" y="381686"/>
                      <a:pt x="722275" y="385695"/>
                      <a:pt x="719386" y="390029"/>
                    </a:cubicBezTo>
                    <a:cubicBezTo>
                      <a:pt x="722024" y="434880"/>
                      <a:pt x="710499" y="450436"/>
                      <a:pt x="732387" y="476702"/>
                    </a:cubicBezTo>
                    <a:cubicBezTo>
                      <a:pt x="736310" y="481410"/>
                      <a:pt x="740680" y="485780"/>
                      <a:pt x="745388" y="489703"/>
                    </a:cubicBezTo>
                    <a:cubicBezTo>
                      <a:pt x="749389" y="493037"/>
                      <a:pt x="754055" y="495481"/>
                      <a:pt x="758389" y="498370"/>
                    </a:cubicBezTo>
                    <a:cubicBezTo>
                      <a:pt x="761278" y="502704"/>
                      <a:pt x="763373" y="507688"/>
                      <a:pt x="767056" y="511371"/>
                    </a:cubicBezTo>
                    <a:cubicBezTo>
                      <a:pt x="770739" y="515054"/>
                      <a:pt x="775990" y="516784"/>
                      <a:pt x="780057" y="520038"/>
                    </a:cubicBezTo>
                    <a:cubicBezTo>
                      <a:pt x="783248" y="522590"/>
                      <a:pt x="785533" y="526154"/>
                      <a:pt x="788724" y="528706"/>
                    </a:cubicBezTo>
                    <a:cubicBezTo>
                      <a:pt x="792791" y="531960"/>
                      <a:pt x="797658" y="534120"/>
                      <a:pt x="801725" y="537373"/>
                    </a:cubicBezTo>
                    <a:cubicBezTo>
                      <a:pt x="823171" y="554529"/>
                      <a:pt x="796533" y="536514"/>
                      <a:pt x="819060" y="559041"/>
                    </a:cubicBezTo>
                    <a:cubicBezTo>
                      <a:pt x="822743" y="562724"/>
                      <a:pt x="827994" y="564454"/>
                      <a:pt x="832061" y="567708"/>
                    </a:cubicBezTo>
                    <a:cubicBezTo>
                      <a:pt x="835252" y="570260"/>
                      <a:pt x="837839" y="573487"/>
                      <a:pt x="840728" y="576376"/>
                    </a:cubicBezTo>
                    <a:cubicBezTo>
                      <a:pt x="842173" y="570598"/>
                      <a:pt x="841341" y="563692"/>
                      <a:pt x="845062" y="559041"/>
                    </a:cubicBezTo>
                    <a:cubicBezTo>
                      <a:pt x="847916" y="555474"/>
                      <a:pt x="853977" y="556751"/>
                      <a:pt x="858063" y="554708"/>
                    </a:cubicBezTo>
                    <a:cubicBezTo>
                      <a:pt x="862722" y="552379"/>
                      <a:pt x="866730" y="548929"/>
                      <a:pt x="871064" y="546040"/>
                    </a:cubicBezTo>
                    <a:cubicBezTo>
                      <a:pt x="888399" y="547485"/>
                      <a:pt x="905808" y="548216"/>
                      <a:pt x="923068" y="550374"/>
                    </a:cubicBezTo>
                    <a:cubicBezTo>
                      <a:pt x="928978" y="551113"/>
                      <a:pt x="934446" y="554708"/>
                      <a:pt x="940402" y="554708"/>
                    </a:cubicBezTo>
                    <a:cubicBezTo>
                      <a:pt x="959237" y="554708"/>
                      <a:pt x="977961" y="551819"/>
                      <a:pt x="996740" y="550374"/>
                    </a:cubicBezTo>
                    <a:cubicBezTo>
                      <a:pt x="1004976" y="552021"/>
                      <a:pt x="1022528" y="554601"/>
                      <a:pt x="1031409" y="559041"/>
                    </a:cubicBezTo>
                    <a:cubicBezTo>
                      <a:pt x="1065021" y="575846"/>
                      <a:pt x="1024726" y="561146"/>
                      <a:pt x="1057411" y="572042"/>
                    </a:cubicBezTo>
                    <a:cubicBezTo>
                      <a:pt x="1067392" y="570378"/>
                      <a:pt x="1085748" y="568708"/>
                      <a:pt x="1096414" y="563375"/>
                    </a:cubicBezTo>
                    <a:cubicBezTo>
                      <a:pt x="1101073" y="561046"/>
                      <a:pt x="1104241" y="555305"/>
                      <a:pt x="1109415" y="554708"/>
                    </a:cubicBezTo>
                    <a:cubicBezTo>
                      <a:pt x="1142452" y="550896"/>
                      <a:pt x="1175864" y="551819"/>
                      <a:pt x="1209088" y="550374"/>
                    </a:cubicBezTo>
                    <a:cubicBezTo>
                      <a:pt x="1211977" y="547485"/>
                      <a:pt x="1213695" y="542158"/>
                      <a:pt x="1217756" y="541707"/>
                    </a:cubicBezTo>
                    <a:cubicBezTo>
                      <a:pt x="1232697" y="540047"/>
                      <a:pt x="1247308" y="545779"/>
                      <a:pt x="1261092" y="550374"/>
                    </a:cubicBezTo>
                    <a:cubicBezTo>
                      <a:pt x="1268724" y="549611"/>
                      <a:pt x="1307423" y="547853"/>
                      <a:pt x="1321763" y="541707"/>
                    </a:cubicBezTo>
                    <a:cubicBezTo>
                      <a:pt x="1380550" y="516512"/>
                      <a:pt x="1293001" y="546958"/>
                      <a:pt x="1347765" y="528706"/>
                    </a:cubicBezTo>
                    <a:cubicBezTo>
                      <a:pt x="1352099" y="530150"/>
                      <a:pt x="1357049" y="530384"/>
                      <a:pt x="1360766" y="533039"/>
                    </a:cubicBezTo>
                    <a:cubicBezTo>
                      <a:pt x="1374141" y="542592"/>
                      <a:pt x="1378439" y="550881"/>
                      <a:pt x="1386768" y="563375"/>
                    </a:cubicBezTo>
                    <a:cubicBezTo>
                      <a:pt x="1393991" y="561930"/>
                      <a:pt x="1401666" y="561942"/>
                      <a:pt x="1408436" y="559041"/>
                    </a:cubicBezTo>
                    <a:cubicBezTo>
                      <a:pt x="1412192" y="557432"/>
                      <a:pt x="1413913" y="552926"/>
                      <a:pt x="1417104" y="550374"/>
                    </a:cubicBezTo>
                    <a:cubicBezTo>
                      <a:pt x="1421171" y="547121"/>
                      <a:pt x="1426038" y="544961"/>
                      <a:pt x="1430105" y="541707"/>
                    </a:cubicBezTo>
                    <a:cubicBezTo>
                      <a:pt x="1460980" y="517006"/>
                      <a:pt x="1411758" y="551048"/>
                      <a:pt x="1451773" y="524372"/>
                    </a:cubicBezTo>
                    <a:cubicBezTo>
                      <a:pt x="1460295" y="511588"/>
                      <a:pt x="1460928" y="508797"/>
                      <a:pt x="1473441" y="498370"/>
                    </a:cubicBezTo>
                    <a:cubicBezTo>
                      <a:pt x="1477442" y="495036"/>
                      <a:pt x="1482108" y="492592"/>
                      <a:pt x="1486442" y="489703"/>
                    </a:cubicBezTo>
                    <a:cubicBezTo>
                      <a:pt x="1490776" y="491147"/>
                      <a:pt x="1495526" y="491686"/>
                      <a:pt x="1499443" y="494036"/>
                    </a:cubicBezTo>
                    <a:cubicBezTo>
                      <a:pt x="1502947" y="496138"/>
                      <a:pt x="1504455" y="500877"/>
                      <a:pt x="1508110" y="502704"/>
                    </a:cubicBezTo>
                    <a:cubicBezTo>
                      <a:pt x="1545365" y="521332"/>
                      <a:pt x="1525569" y="502828"/>
                      <a:pt x="1538446" y="515705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Forma livre 40"/>
              <p:cNvSpPr/>
              <p:nvPr/>
            </p:nvSpPr>
            <p:spPr>
              <a:xfrm>
                <a:off x="9139666" y="3562260"/>
                <a:ext cx="598044" cy="650000"/>
              </a:xfrm>
              <a:custGeom>
                <a:avLst/>
                <a:gdLst>
                  <a:gd name="connsiteX0" fmla="*/ 0 w 598044"/>
                  <a:gd name="connsiteY0" fmla="*/ 398695 h 650000"/>
                  <a:gd name="connsiteX1" fmla="*/ 30336 w 598044"/>
                  <a:gd name="connsiteY1" fmla="*/ 420364 h 650000"/>
                  <a:gd name="connsiteX2" fmla="*/ 39003 w 598044"/>
                  <a:gd name="connsiteY2" fmla="*/ 433365 h 650000"/>
                  <a:gd name="connsiteX3" fmla="*/ 65005 w 598044"/>
                  <a:gd name="connsiteY3" fmla="*/ 455033 h 650000"/>
                  <a:gd name="connsiteX4" fmla="*/ 73672 w 598044"/>
                  <a:gd name="connsiteY4" fmla="*/ 468034 h 650000"/>
                  <a:gd name="connsiteX5" fmla="*/ 108342 w 598044"/>
                  <a:gd name="connsiteY5" fmla="*/ 498369 h 650000"/>
                  <a:gd name="connsiteX6" fmla="*/ 112675 w 598044"/>
                  <a:gd name="connsiteY6" fmla="*/ 511370 h 650000"/>
                  <a:gd name="connsiteX7" fmla="*/ 138677 w 598044"/>
                  <a:gd name="connsiteY7" fmla="*/ 528705 h 650000"/>
                  <a:gd name="connsiteX8" fmla="*/ 151678 w 598044"/>
                  <a:gd name="connsiteY8" fmla="*/ 537372 h 650000"/>
                  <a:gd name="connsiteX9" fmla="*/ 169013 w 598044"/>
                  <a:gd name="connsiteY9" fmla="*/ 554707 h 650000"/>
                  <a:gd name="connsiteX10" fmla="*/ 195015 w 598044"/>
                  <a:gd name="connsiteY10" fmla="*/ 572041 h 650000"/>
                  <a:gd name="connsiteX11" fmla="*/ 216683 w 598044"/>
                  <a:gd name="connsiteY11" fmla="*/ 589376 h 650000"/>
                  <a:gd name="connsiteX12" fmla="*/ 225350 w 598044"/>
                  <a:gd name="connsiteY12" fmla="*/ 602377 h 650000"/>
                  <a:gd name="connsiteX13" fmla="*/ 238351 w 598044"/>
                  <a:gd name="connsiteY13" fmla="*/ 615378 h 650000"/>
                  <a:gd name="connsiteX14" fmla="*/ 264353 w 598044"/>
                  <a:gd name="connsiteY14" fmla="*/ 632713 h 650000"/>
                  <a:gd name="connsiteX15" fmla="*/ 312023 w 598044"/>
                  <a:gd name="connsiteY15" fmla="*/ 641380 h 650000"/>
                  <a:gd name="connsiteX16" fmla="*/ 429032 w 598044"/>
                  <a:gd name="connsiteY16" fmla="*/ 624045 h 650000"/>
                  <a:gd name="connsiteX17" fmla="*/ 420364 w 598044"/>
                  <a:gd name="connsiteY17" fmla="*/ 615378 h 650000"/>
                  <a:gd name="connsiteX18" fmla="*/ 416031 w 598044"/>
                  <a:gd name="connsiteY18" fmla="*/ 580709 h 650000"/>
                  <a:gd name="connsiteX19" fmla="*/ 411697 w 598044"/>
                  <a:gd name="connsiteY19" fmla="*/ 567708 h 650000"/>
                  <a:gd name="connsiteX20" fmla="*/ 407363 w 598044"/>
                  <a:gd name="connsiteY20" fmla="*/ 511370 h 650000"/>
                  <a:gd name="connsiteX21" fmla="*/ 385695 w 598044"/>
                  <a:gd name="connsiteY21" fmla="*/ 485368 h 650000"/>
                  <a:gd name="connsiteX22" fmla="*/ 359693 w 598044"/>
                  <a:gd name="connsiteY22" fmla="*/ 476701 h 650000"/>
                  <a:gd name="connsiteX23" fmla="*/ 372694 w 598044"/>
                  <a:gd name="connsiteY23" fmla="*/ 455033 h 650000"/>
                  <a:gd name="connsiteX24" fmla="*/ 381361 w 598044"/>
                  <a:gd name="connsiteY24" fmla="*/ 442032 h 650000"/>
                  <a:gd name="connsiteX25" fmla="*/ 390029 w 598044"/>
                  <a:gd name="connsiteY25" fmla="*/ 416030 h 650000"/>
                  <a:gd name="connsiteX26" fmla="*/ 372694 w 598044"/>
                  <a:gd name="connsiteY26" fmla="*/ 398695 h 650000"/>
                  <a:gd name="connsiteX27" fmla="*/ 346692 w 598044"/>
                  <a:gd name="connsiteY27" fmla="*/ 381361 h 650000"/>
                  <a:gd name="connsiteX28" fmla="*/ 329358 w 598044"/>
                  <a:gd name="connsiteY28" fmla="*/ 355359 h 650000"/>
                  <a:gd name="connsiteX29" fmla="*/ 299022 w 598044"/>
                  <a:gd name="connsiteY29" fmla="*/ 329357 h 650000"/>
                  <a:gd name="connsiteX30" fmla="*/ 286021 w 598044"/>
                  <a:gd name="connsiteY30" fmla="*/ 307689 h 650000"/>
                  <a:gd name="connsiteX31" fmla="*/ 281688 w 598044"/>
                  <a:gd name="connsiteY31" fmla="*/ 294688 h 650000"/>
                  <a:gd name="connsiteX32" fmla="*/ 273020 w 598044"/>
                  <a:gd name="connsiteY32" fmla="*/ 281687 h 650000"/>
                  <a:gd name="connsiteX33" fmla="*/ 286021 w 598044"/>
                  <a:gd name="connsiteY33" fmla="*/ 212349 h 650000"/>
                  <a:gd name="connsiteX34" fmla="*/ 299022 w 598044"/>
                  <a:gd name="connsiteY34" fmla="*/ 208015 h 650000"/>
                  <a:gd name="connsiteX35" fmla="*/ 320690 w 598044"/>
                  <a:gd name="connsiteY35" fmla="*/ 190680 h 650000"/>
                  <a:gd name="connsiteX36" fmla="*/ 329358 w 598044"/>
                  <a:gd name="connsiteY36" fmla="*/ 182013 h 650000"/>
                  <a:gd name="connsiteX37" fmla="*/ 342359 w 598044"/>
                  <a:gd name="connsiteY37" fmla="*/ 173346 h 650000"/>
                  <a:gd name="connsiteX38" fmla="*/ 359693 w 598044"/>
                  <a:gd name="connsiteY38" fmla="*/ 151677 h 650000"/>
                  <a:gd name="connsiteX39" fmla="*/ 368361 w 598044"/>
                  <a:gd name="connsiteY39" fmla="*/ 138676 h 650000"/>
                  <a:gd name="connsiteX40" fmla="*/ 394362 w 598044"/>
                  <a:gd name="connsiteY40" fmla="*/ 112675 h 650000"/>
                  <a:gd name="connsiteX41" fmla="*/ 416031 w 598044"/>
                  <a:gd name="connsiteY41" fmla="*/ 82339 h 650000"/>
                  <a:gd name="connsiteX42" fmla="*/ 433365 w 598044"/>
                  <a:gd name="connsiteY42" fmla="*/ 56337 h 650000"/>
                  <a:gd name="connsiteX43" fmla="*/ 442033 w 598044"/>
                  <a:gd name="connsiteY43" fmla="*/ 43336 h 650000"/>
                  <a:gd name="connsiteX44" fmla="*/ 450700 w 598044"/>
                  <a:gd name="connsiteY44" fmla="*/ 30335 h 650000"/>
                  <a:gd name="connsiteX45" fmla="*/ 502704 w 598044"/>
                  <a:gd name="connsiteY45" fmla="*/ 4333 h 650000"/>
                  <a:gd name="connsiteX46" fmla="*/ 515705 w 598044"/>
                  <a:gd name="connsiteY46" fmla="*/ 0 h 650000"/>
                  <a:gd name="connsiteX47" fmla="*/ 572042 w 598044"/>
                  <a:gd name="connsiteY47" fmla="*/ 8667 h 650000"/>
                  <a:gd name="connsiteX48" fmla="*/ 585043 w 598044"/>
                  <a:gd name="connsiteY48" fmla="*/ 13001 h 650000"/>
                  <a:gd name="connsiteX49" fmla="*/ 598044 w 598044"/>
                  <a:gd name="connsiteY49" fmla="*/ 21668 h 65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8044" h="650000">
                    <a:moveTo>
                      <a:pt x="0" y="398695"/>
                    </a:moveTo>
                    <a:cubicBezTo>
                      <a:pt x="13581" y="406844"/>
                      <a:pt x="21336" y="409113"/>
                      <a:pt x="30336" y="420364"/>
                    </a:cubicBezTo>
                    <a:cubicBezTo>
                      <a:pt x="33589" y="424431"/>
                      <a:pt x="35320" y="429682"/>
                      <a:pt x="39003" y="433365"/>
                    </a:cubicBezTo>
                    <a:cubicBezTo>
                      <a:pt x="73092" y="467454"/>
                      <a:pt x="29507" y="412435"/>
                      <a:pt x="65005" y="455033"/>
                    </a:cubicBezTo>
                    <a:cubicBezTo>
                      <a:pt x="68339" y="459034"/>
                      <a:pt x="70242" y="464114"/>
                      <a:pt x="73672" y="468034"/>
                    </a:cubicBezTo>
                    <a:cubicBezTo>
                      <a:pt x="91417" y="488314"/>
                      <a:pt x="90720" y="486622"/>
                      <a:pt x="108342" y="498369"/>
                    </a:cubicBezTo>
                    <a:cubicBezTo>
                      <a:pt x="109786" y="502703"/>
                      <a:pt x="109445" y="508140"/>
                      <a:pt x="112675" y="511370"/>
                    </a:cubicBezTo>
                    <a:cubicBezTo>
                      <a:pt x="120041" y="518736"/>
                      <a:pt x="130010" y="522927"/>
                      <a:pt x="138677" y="528705"/>
                    </a:cubicBezTo>
                    <a:cubicBezTo>
                      <a:pt x="143011" y="531594"/>
                      <a:pt x="147995" y="533689"/>
                      <a:pt x="151678" y="537372"/>
                    </a:cubicBezTo>
                    <a:cubicBezTo>
                      <a:pt x="157456" y="543150"/>
                      <a:pt x="162214" y="550174"/>
                      <a:pt x="169013" y="554707"/>
                    </a:cubicBezTo>
                    <a:lnTo>
                      <a:pt x="195015" y="572041"/>
                    </a:lnTo>
                    <a:cubicBezTo>
                      <a:pt x="219853" y="609300"/>
                      <a:pt x="186780" y="565453"/>
                      <a:pt x="216683" y="589376"/>
                    </a:cubicBezTo>
                    <a:cubicBezTo>
                      <a:pt x="220750" y="592630"/>
                      <a:pt x="222016" y="598376"/>
                      <a:pt x="225350" y="602377"/>
                    </a:cubicBezTo>
                    <a:cubicBezTo>
                      <a:pt x="229273" y="607085"/>
                      <a:pt x="233513" y="611615"/>
                      <a:pt x="238351" y="615378"/>
                    </a:cubicBezTo>
                    <a:cubicBezTo>
                      <a:pt x="246574" y="621773"/>
                      <a:pt x="254078" y="631001"/>
                      <a:pt x="264353" y="632713"/>
                    </a:cubicBezTo>
                    <a:cubicBezTo>
                      <a:pt x="297621" y="638257"/>
                      <a:pt x="281739" y="635323"/>
                      <a:pt x="312023" y="641380"/>
                    </a:cubicBezTo>
                    <a:cubicBezTo>
                      <a:pt x="392887" y="638591"/>
                      <a:pt x="467165" y="671709"/>
                      <a:pt x="429032" y="624045"/>
                    </a:cubicBezTo>
                    <a:cubicBezTo>
                      <a:pt x="426480" y="620854"/>
                      <a:pt x="423253" y="618267"/>
                      <a:pt x="420364" y="615378"/>
                    </a:cubicBezTo>
                    <a:cubicBezTo>
                      <a:pt x="418920" y="603822"/>
                      <a:pt x="418114" y="592167"/>
                      <a:pt x="416031" y="580709"/>
                    </a:cubicBezTo>
                    <a:cubicBezTo>
                      <a:pt x="415214" y="576215"/>
                      <a:pt x="412264" y="572241"/>
                      <a:pt x="411697" y="567708"/>
                    </a:cubicBezTo>
                    <a:cubicBezTo>
                      <a:pt x="409361" y="549019"/>
                      <a:pt x="410834" y="529882"/>
                      <a:pt x="407363" y="511370"/>
                    </a:cubicBezTo>
                    <a:cubicBezTo>
                      <a:pt x="406297" y="505682"/>
                      <a:pt x="389435" y="487446"/>
                      <a:pt x="385695" y="485368"/>
                    </a:cubicBezTo>
                    <a:cubicBezTo>
                      <a:pt x="377709" y="480931"/>
                      <a:pt x="359693" y="476701"/>
                      <a:pt x="359693" y="476701"/>
                    </a:cubicBezTo>
                    <a:cubicBezTo>
                      <a:pt x="376623" y="459773"/>
                      <a:pt x="361444" y="477535"/>
                      <a:pt x="372694" y="455033"/>
                    </a:cubicBezTo>
                    <a:cubicBezTo>
                      <a:pt x="375023" y="450374"/>
                      <a:pt x="379246" y="446791"/>
                      <a:pt x="381361" y="442032"/>
                    </a:cubicBezTo>
                    <a:cubicBezTo>
                      <a:pt x="385072" y="433683"/>
                      <a:pt x="390029" y="416030"/>
                      <a:pt x="390029" y="416030"/>
                    </a:cubicBezTo>
                    <a:cubicBezTo>
                      <a:pt x="382675" y="393968"/>
                      <a:pt x="391604" y="409201"/>
                      <a:pt x="372694" y="398695"/>
                    </a:cubicBezTo>
                    <a:cubicBezTo>
                      <a:pt x="363588" y="393636"/>
                      <a:pt x="346692" y="381361"/>
                      <a:pt x="346692" y="381361"/>
                    </a:cubicBezTo>
                    <a:cubicBezTo>
                      <a:pt x="340914" y="372694"/>
                      <a:pt x="336724" y="362725"/>
                      <a:pt x="329358" y="355359"/>
                    </a:cubicBezTo>
                    <a:cubicBezTo>
                      <a:pt x="308340" y="334341"/>
                      <a:pt x="318822" y="342557"/>
                      <a:pt x="299022" y="329357"/>
                    </a:cubicBezTo>
                    <a:cubicBezTo>
                      <a:pt x="286748" y="292528"/>
                      <a:pt x="303867" y="337432"/>
                      <a:pt x="286021" y="307689"/>
                    </a:cubicBezTo>
                    <a:cubicBezTo>
                      <a:pt x="283671" y="303772"/>
                      <a:pt x="283731" y="298774"/>
                      <a:pt x="281688" y="294688"/>
                    </a:cubicBezTo>
                    <a:cubicBezTo>
                      <a:pt x="279359" y="290029"/>
                      <a:pt x="275909" y="286021"/>
                      <a:pt x="273020" y="281687"/>
                    </a:cubicBezTo>
                    <a:cubicBezTo>
                      <a:pt x="273787" y="271717"/>
                      <a:pt x="268003" y="226763"/>
                      <a:pt x="286021" y="212349"/>
                    </a:cubicBezTo>
                    <a:cubicBezTo>
                      <a:pt x="289588" y="209495"/>
                      <a:pt x="294688" y="209460"/>
                      <a:pt x="299022" y="208015"/>
                    </a:cubicBezTo>
                    <a:cubicBezTo>
                      <a:pt x="316283" y="182123"/>
                      <a:pt x="297433" y="204634"/>
                      <a:pt x="320690" y="190680"/>
                    </a:cubicBezTo>
                    <a:cubicBezTo>
                      <a:pt x="324194" y="188578"/>
                      <a:pt x="326167" y="184565"/>
                      <a:pt x="329358" y="182013"/>
                    </a:cubicBezTo>
                    <a:cubicBezTo>
                      <a:pt x="333425" y="178760"/>
                      <a:pt x="338025" y="176235"/>
                      <a:pt x="342359" y="173346"/>
                    </a:cubicBezTo>
                    <a:cubicBezTo>
                      <a:pt x="369026" y="133345"/>
                      <a:pt x="335001" y="182543"/>
                      <a:pt x="359693" y="151677"/>
                    </a:cubicBezTo>
                    <a:cubicBezTo>
                      <a:pt x="362947" y="147610"/>
                      <a:pt x="364901" y="142569"/>
                      <a:pt x="368361" y="138676"/>
                    </a:cubicBezTo>
                    <a:cubicBezTo>
                      <a:pt x="376504" y="129515"/>
                      <a:pt x="394362" y="112675"/>
                      <a:pt x="394362" y="112675"/>
                    </a:cubicBezTo>
                    <a:cubicBezTo>
                      <a:pt x="405114" y="80423"/>
                      <a:pt x="388609" y="123474"/>
                      <a:pt x="416031" y="82339"/>
                    </a:cubicBezTo>
                    <a:lnTo>
                      <a:pt x="433365" y="56337"/>
                    </a:lnTo>
                    <a:lnTo>
                      <a:pt x="442033" y="43336"/>
                    </a:lnTo>
                    <a:cubicBezTo>
                      <a:pt x="444922" y="39002"/>
                      <a:pt x="446366" y="33224"/>
                      <a:pt x="450700" y="30335"/>
                    </a:cubicBezTo>
                    <a:cubicBezTo>
                      <a:pt x="484301" y="7935"/>
                      <a:pt x="466823" y="16293"/>
                      <a:pt x="502704" y="4333"/>
                    </a:cubicBezTo>
                    <a:lnTo>
                      <a:pt x="515705" y="0"/>
                    </a:lnTo>
                    <a:cubicBezTo>
                      <a:pt x="547140" y="3492"/>
                      <a:pt x="548158" y="1843"/>
                      <a:pt x="572042" y="8667"/>
                    </a:cubicBezTo>
                    <a:cubicBezTo>
                      <a:pt x="576434" y="9922"/>
                      <a:pt x="580957" y="10958"/>
                      <a:pt x="585043" y="13001"/>
                    </a:cubicBezTo>
                    <a:cubicBezTo>
                      <a:pt x="589701" y="15330"/>
                      <a:pt x="598044" y="21668"/>
                      <a:pt x="598044" y="21668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Forma livre 41"/>
              <p:cNvSpPr/>
              <p:nvPr/>
            </p:nvSpPr>
            <p:spPr>
              <a:xfrm>
                <a:off x="8610961" y="3375913"/>
                <a:ext cx="169012" cy="316356"/>
              </a:xfrm>
              <a:custGeom>
                <a:avLst/>
                <a:gdLst>
                  <a:gd name="connsiteX0" fmla="*/ 169012 w 169012"/>
                  <a:gd name="connsiteY0" fmla="*/ 0 h 316356"/>
                  <a:gd name="connsiteX1" fmla="*/ 156012 w 169012"/>
                  <a:gd name="connsiteY1" fmla="*/ 21668 h 316356"/>
                  <a:gd name="connsiteX2" fmla="*/ 138677 w 169012"/>
                  <a:gd name="connsiteY2" fmla="*/ 39003 h 316356"/>
                  <a:gd name="connsiteX3" fmla="*/ 138677 w 169012"/>
                  <a:gd name="connsiteY3" fmla="*/ 73672 h 316356"/>
                  <a:gd name="connsiteX4" fmla="*/ 121342 w 169012"/>
                  <a:gd name="connsiteY4" fmla="*/ 99674 h 316356"/>
                  <a:gd name="connsiteX5" fmla="*/ 99674 w 169012"/>
                  <a:gd name="connsiteY5" fmla="*/ 121342 h 316356"/>
                  <a:gd name="connsiteX6" fmla="*/ 91007 w 169012"/>
                  <a:gd name="connsiteY6" fmla="*/ 147344 h 316356"/>
                  <a:gd name="connsiteX7" fmla="*/ 86673 w 169012"/>
                  <a:gd name="connsiteY7" fmla="*/ 160345 h 316356"/>
                  <a:gd name="connsiteX8" fmla="*/ 78006 w 169012"/>
                  <a:gd name="connsiteY8" fmla="*/ 195014 h 316356"/>
                  <a:gd name="connsiteX9" fmla="*/ 56338 w 169012"/>
                  <a:gd name="connsiteY9" fmla="*/ 212349 h 316356"/>
                  <a:gd name="connsiteX10" fmla="*/ 43337 w 169012"/>
                  <a:gd name="connsiteY10" fmla="*/ 238351 h 316356"/>
                  <a:gd name="connsiteX11" fmla="*/ 26002 w 169012"/>
                  <a:gd name="connsiteY11" fmla="*/ 260019 h 316356"/>
                  <a:gd name="connsiteX12" fmla="*/ 8667 w 169012"/>
                  <a:gd name="connsiteY12" fmla="*/ 294688 h 316356"/>
                  <a:gd name="connsiteX13" fmla="*/ 0 w 169012"/>
                  <a:gd name="connsiteY13" fmla="*/ 316356 h 31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9012" h="316356">
                    <a:moveTo>
                      <a:pt x="169012" y="0"/>
                    </a:moveTo>
                    <a:cubicBezTo>
                      <a:pt x="164679" y="7223"/>
                      <a:pt x="161183" y="15019"/>
                      <a:pt x="156012" y="21668"/>
                    </a:cubicBezTo>
                    <a:cubicBezTo>
                      <a:pt x="150995" y="28118"/>
                      <a:pt x="138677" y="39003"/>
                      <a:pt x="138677" y="39003"/>
                    </a:cubicBezTo>
                    <a:cubicBezTo>
                      <a:pt x="128770" y="68722"/>
                      <a:pt x="138677" y="31836"/>
                      <a:pt x="138677" y="73672"/>
                    </a:cubicBezTo>
                    <a:cubicBezTo>
                      <a:pt x="138677" y="87380"/>
                      <a:pt x="129158" y="90294"/>
                      <a:pt x="121342" y="99674"/>
                    </a:cubicBezTo>
                    <a:cubicBezTo>
                      <a:pt x="103285" y="121342"/>
                      <a:pt x="123509" y="105452"/>
                      <a:pt x="99674" y="121342"/>
                    </a:cubicBezTo>
                    <a:lnTo>
                      <a:pt x="91007" y="147344"/>
                    </a:lnTo>
                    <a:cubicBezTo>
                      <a:pt x="89562" y="151678"/>
                      <a:pt x="87781" y="155913"/>
                      <a:pt x="86673" y="160345"/>
                    </a:cubicBezTo>
                    <a:cubicBezTo>
                      <a:pt x="83784" y="171901"/>
                      <a:pt x="87917" y="188407"/>
                      <a:pt x="78006" y="195014"/>
                    </a:cubicBezTo>
                    <a:cubicBezTo>
                      <a:pt x="61605" y="205947"/>
                      <a:pt x="68688" y="199998"/>
                      <a:pt x="56338" y="212349"/>
                    </a:cubicBezTo>
                    <a:cubicBezTo>
                      <a:pt x="51761" y="226079"/>
                      <a:pt x="52937" y="226352"/>
                      <a:pt x="43337" y="238351"/>
                    </a:cubicBezTo>
                    <a:cubicBezTo>
                      <a:pt x="34330" y="249609"/>
                      <a:pt x="32673" y="245009"/>
                      <a:pt x="26002" y="260019"/>
                    </a:cubicBezTo>
                    <a:cubicBezTo>
                      <a:pt x="10068" y="295871"/>
                      <a:pt x="26468" y="276889"/>
                      <a:pt x="8667" y="294688"/>
                    </a:cubicBezTo>
                    <a:cubicBezTo>
                      <a:pt x="3313" y="310753"/>
                      <a:pt x="6377" y="303603"/>
                      <a:pt x="0" y="316356"/>
                    </a:cubicBezTo>
                  </a:path>
                </a:pathLst>
              </a:cu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5" name="Grupo 44"/>
            <p:cNvGrpSpPr/>
            <p:nvPr/>
          </p:nvGrpSpPr>
          <p:grpSpPr>
            <a:xfrm>
              <a:off x="6881835" y="2842874"/>
              <a:ext cx="3215568" cy="979425"/>
              <a:chOff x="6881835" y="2842874"/>
              <a:chExt cx="3215568" cy="979425"/>
            </a:xfrm>
          </p:grpSpPr>
          <p:sp>
            <p:nvSpPr>
              <p:cNvPr id="43" name="Forma livre 42"/>
              <p:cNvSpPr/>
              <p:nvPr/>
            </p:nvSpPr>
            <p:spPr>
              <a:xfrm>
                <a:off x="6881835" y="3219901"/>
                <a:ext cx="3215568" cy="602398"/>
              </a:xfrm>
              <a:custGeom>
                <a:avLst/>
                <a:gdLst>
                  <a:gd name="connsiteX0" fmla="*/ 0 w 3215568"/>
                  <a:gd name="connsiteY0" fmla="*/ 294689 h 602398"/>
                  <a:gd name="connsiteX1" fmla="*/ 21668 w 3215568"/>
                  <a:gd name="connsiteY1" fmla="*/ 286021 h 602398"/>
                  <a:gd name="connsiteX2" fmla="*/ 39003 w 3215568"/>
                  <a:gd name="connsiteY2" fmla="*/ 264353 h 602398"/>
                  <a:gd name="connsiteX3" fmla="*/ 52004 w 3215568"/>
                  <a:gd name="connsiteY3" fmla="*/ 260019 h 602398"/>
                  <a:gd name="connsiteX4" fmla="*/ 60671 w 3215568"/>
                  <a:gd name="connsiteY4" fmla="*/ 247018 h 602398"/>
                  <a:gd name="connsiteX5" fmla="*/ 86673 w 3215568"/>
                  <a:gd name="connsiteY5" fmla="*/ 225350 h 602398"/>
                  <a:gd name="connsiteX6" fmla="*/ 95340 w 3215568"/>
                  <a:gd name="connsiteY6" fmla="*/ 212349 h 602398"/>
                  <a:gd name="connsiteX7" fmla="*/ 117009 w 3215568"/>
                  <a:gd name="connsiteY7" fmla="*/ 195015 h 602398"/>
                  <a:gd name="connsiteX8" fmla="*/ 130010 w 3215568"/>
                  <a:gd name="connsiteY8" fmla="*/ 203682 h 602398"/>
                  <a:gd name="connsiteX9" fmla="*/ 169012 w 3215568"/>
                  <a:gd name="connsiteY9" fmla="*/ 212349 h 602398"/>
                  <a:gd name="connsiteX10" fmla="*/ 268686 w 3215568"/>
                  <a:gd name="connsiteY10" fmla="*/ 225350 h 602398"/>
                  <a:gd name="connsiteX11" fmla="*/ 312023 w 3215568"/>
                  <a:gd name="connsiteY11" fmla="*/ 229684 h 602398"/>
                  <a:gd name="connsiteX12" fmla="*/ 342358 w 3215568"/>
                  <a:gd name="connsiteY12" fmla="*/ 238351 h 602398"/>
                  <a:gd name="connsiteX13" fmla="*/ 368360 w 3215568"/>
                  <a:gd name="connsiteY13" fmla="*/ 242685 h 602398"/>
                  <a:gd name="connsiteX14" fmla="*/ 455033 w 3215568"/>
                  <a:gd name="connsiteY14" fmla="*/ 238351 h 602398"/>
                  <a:gd name="connsiteX15" fmla="*/ 476701 w 3215568"/>
                  <a:gd name="connsiteY15" fmla="*/ 234017 h 602398"/>
                  <a:gd name="connsiteX16" fmla="*/ 507037 w 3215568"/>
                  <a:gd name="connsiteY16" fmla="*/ 225350 h 602398"/>
                  <a:gd name="connsiteX17" fmla="*/ 524372 w 3215568"/>
                  <a:gd name="connsiteY17" fmla="*/ 221017 h 602398"/>
                  <a:gd name="connsiteX18" fmla="*/ 541706 w 3215568"/>
                  <a:gd name="connsiteY18" fmla="*/ 212349 h 602398"/>
                  <a:gd name="connsiteX19" fmla="*/ 559041 w 3215568"/>
                  <a:gd name="connsiteY19" fmla="*/ 208016 h 602398"/>
                  <a:gd name="connsiteX20" fmla="*/ 589376 w 3215568"/>
                  <a:gd name="connsiteY20" fmla="*/ 199348 h 602398"/>
                  <a:gd name="connsiteX21" fmla="*/ 615378 w 3215568"/>
                  <a:gd name="connsiteY21" fmla="*/ 195015 h 602398"/>
                  <a:gd name="connsiteX22" fmla="*/ 663048 w 3215568"/>
                  <a:gd name="connsiteY22" fmla="*/ 182014 h 602398"/>
                  <a:gd name="connsiteX23" fmla="*/ 689050 w 3215568"/>
                  <a:gd name="connsiteY23" fmla="*/ 173346 h 602398"/>
                  <a:gd name="connsiteX24" fmla="*/ 702051 w 3215568"/>
                  <a:gd name="connsiteY24" fmla="*/ 169013 h 602398"/>
                  <a:gd name="connsiteX25" fmla="*/ 715052 w 3215568"/>
                  <a:gd name="connsiteY25" fmla="*/ 164679 h 602398"/>
                  <a:gd name="connsiteX26" fmla="*/ 897065 w 3215568"/>
                  <a:gd name="connsiteY26" fmla="*/ 156012 h 602398"/>
                  <a:gd name="connsiteX27" fmla="*/ 905733 w 3215568"/>
                  <a:gd name="connsiteY27" fmla="*/ 147344 h 602398"/>
                  <a:gd name="connsiteX28" fmla="*/ 918734 w 3215568"/>
                  <a:gd name="connsiteY28" fmla="*/ 138677 h 602398"/>
                  <a:gd name="connsiteX29" fmla="*/ 931735 w 3215568"/>
                  <a:gd name="connsiteY29" fmla="*/ 112675 h 602398"/>
                  <a:gd name="connsiteX30" fmla="*/ 944736 w 3215568"/>
                  <a:gd name="connsiteY30" fmla="*/ 104008 h 602398"/>
                  <a:gd name="connsiteX31" fmla="*/ 975071 w 3215568"/>
                  <a:gd name="connsiteY31" fmla="*/ 78006 h 602398"/>
                  <a:gd name="connsiteX32" fmla="*/ 1001073 w 3215568"/>
                  <a:gd name="connsiteY32" fmla="*/ 69339 h 602398"/>
                  <a:gd name="connsiteX33" fmla="*/ 1040076 w 3215568"/>
                  <a:gd name="connsiteY33" fmla="*/ 60672 h 602398"/>
                  <a:gd name="connsiteX34" fmla="*/ 1053077 w 3215568"/>
                  <a:gd name="connsiteY34" fmla="*/ 56338 h 602398"/>
                  <a:gd name="connsiteX35" fmla="*/ 1100747 w 3215568"/>
                  <a:gd name="connsiteY35" fmla="*/ 60672 h 602398"/>
                  <a:gd name="connsiteX36" fmla="*/ 1113748 w 3215568"/>
                  <a:gd name="connsiteY36" fmla="*/ 65005 h 602398"/>
                  <a:gd name="connsiteX37" fmla="*/ 1131083 w 3215568"/>
                  <a:gd name="connsiteY37" fmla="*/ 69339 h 602398"/>
                  <a:gd name="connsiteX38" fmla="*/ 1313096 w 3215568"/>
                  <a:gd name="connsiteY38" fmla="*/ 69339 h 602398"/>
                  <a:gd name="connsiteX39" fmla="*/ 1326097 w 3215568"/>
                  <a:gd name="connsiteY39" fmla="*/ 73672 h 602398"/>
                  <a:gd name="connsiteX40" fmla="*/ 1343431 w 3215568"/>
                  <a:gd name="connsiteY40" fmla="*/ 69339 h 602398"/>
                  <a:gd name="connsiteX41" fmla="*/ 1352099 w 3215568"/>
                  <a:gd name="connsiteY41" fmla="*/ 60672 h 602398"/>
                  <a:gd name="connsiteX42" fmla="*/ 1365100 w 3215568"/>
                  <a:gd name="connsiteY42" fmla="*/ 56338 h 602398"/>
                  <a:gd name="connsiteX43" fmla="*/ 1378101 w 3215568"/>
                  <a:gd name="connsiteY43" fmla="*/ 47671 h 602398"/>
                  <a:gd name="connsiteX44" fmla="*/ 1408436 w 3215568"/>
                  <a:gd name="connsiteY44" fmla="*/ 39003 h 602398"/>
                  <a:gd name="connsiteX45" fmla="*/ 1421437 w 3215568"/>
                  <a:gd name="connsiteY45" fmla="*/ 34670 h 602398"/>
                  <a:gd name="connsiteX46" fmla="*/ 1456106 w 3215568"/>
                  <a:gd name="connsiteY46" fmla="*/ 43337 h 602398"/>
                  <a:gd name="connsiteX47" fmla="*/ 1486442 w 3215568"/>
                  <a:gd name="connsiteY47" fmla="*/ 52004 h 602398"/>
                  <a:gd name="connsiteX48" fmla="*/ 1542779 w 3215568"/>
                  <a:gd name="connsiteY48" fmla="*/ 43337 h 602398"/>
                  <a:gd name="connsiteX49" fmla="*/ 1555780 w 3215568"/>
                  <a:gd name="connsiteY49" fmla="*/ 39003 h 602398"/>
                  <a:gd name="connsiteX50" fmla="*/ 1573115 w 3215568"/>
                  <a:gd name="connsiteY50" fmla="*/ 47671 h 602398"/>
                  <a:gd name="connsiteX51" fmla="*/ 1594783 w 3215568"/>
                  <a:gd name="connsiteY51" fmla="*/ 65005 h 602398"/>
                  <a:gd name="connsiteX52" fmla="*/ 1620785 w 3215568"/>
                  <a:gd name="connsiteY52" fmla="*/ 78006 h 602398"/>
                  <a:gd name="connsiteX53" fmla="*/ 1646787 w 3215568"/>
                  <a:gd name="connsiteY53" fmla="*/ 91007 h 602398"/>
                  <a:gd name="connsiteX54" fmla="*/ 1698791 w 3215568"/>
                  <a:gd name="connsiteY54" fmla="*/ 86673 h 602398"/>
                  <a:gd name="connsiteX55" fmla="*/ 1729126 w 3215568"/>
                  <a:gd name="connsiteY55" fmla="*/ 82340 h 602398"/>
                  <a:gd name="connsiteX56" fmla="*/ 1776796 w 3215568"/>
                  <a:gd name="connsiteY56" fmla="*/ 86673 h 602398"/>
                  <a:gd name="connsiteX57" fmla="*/ 1807132 w 3215568"/>
                  <a:gd name="connsiteY57" fmla="*/ 99674 h 602398"/>
                  <a:gd name="connsiteX58" fmla="*/ 1820133 w 3215568"/>
                  <a:gd name="connsiteY58" fmla="*/ 104008 h 602398"/>
                  <a:gd name="connsiteX59" fmla="*/ 1846135 w 3215568"/>
                  <a:gd name="connsiteY59" fmla="*/ 121343 h 602398"/>
                  <a:gd name="connsiteX60" fmla="*/ 1863469 w 3215568"/>
                  <a:gd name="connsiteY60" fmla="*/ 130010 h 602398"/>
                  <a:gd name="connsiteX61" fmla="*/ 1872137 w 3215568"/>
                  <a:gd name="connsiteY61" fmla="*/ 138677 h 602398"/>
                  <a:gd name="connsiteX62" fmla="*/ 1898138 w 3215568"/>
                  <a:gd name="connsiteY62" fmla="*/ 147344 h 602398"/>
                  <a:gd name="connsiteX63" fmla="*/ 1911139 w 3215568"/>
                  <a:gd name="connsiteY63" fmla="*/ 151678 h 602398"/>
                  <a:gd name="connsiteX64" fmla="*/ 2023814 w 3215568"/>
                  <a:gd name="connsiteY64" fmla="*/ 147344 h 602398"/>
                  <a:gd name="connsiteX65" fmla="*/ 2049816 w 3215568"/>
                  <a:gd name="connsiteY65" fmla="*/ 143011 h 602398"/>
                  <a:gd name="connsiteX66" fmla="*/ 2062817 w 3215568"/>
                  <a:gd name="connsiteY66" fmla="*/ 134344 h 602398"/>
                  <a:gd name="connsiteX67" fmla="*/ 2080152 w 3215568"/>
                  <a:gd name="connsiteY67" fmla="*/ 130010 h 602398"/>
                  <a:gd name="connsiteX68" fmla="*/ 2132156 w 3215568"/>
                  <a:gd name="connsiteY68" fmla="*/ 117009 h 602398"/>
                  <a:gd name="connsiteX69" fmla="*/ 2145156 w 3215568"/>
                  <a:gd name="connsiteY69" fmla="*/ 112675 h 602398"/>
                  <a:gd name="connsiteX70" fmla="*/ 2188493 w 3215568"/>
                  <a:gd name="connsiteY70" fmla="*/ 104008 h 602398"/>
                  <a:gd name="connsiteX71" fmla="*/ 2205828 w 3215568"/>
                  <a:gd name="connsiteY71" fmla="*/ 99674 h 602398"/>
                  <a:gd name="connsiteX72" fmla="*/ 2244830 w 3215568"/>
                  <a:gd name="connsiteY72" fmla="*/ 82340 h 602398"/>
                  <a:gd name="connsiteX73" fmla="*/ 2257831 w 3215568"/>
                  <a:gd name="connsiteY73" fmla="*/ 78006 h 602398"/>
                  <a:gd name="connsiteX74" fmla="*/ 2270832 w 3215568"/>
                  <a:gd name="connsiteY74" fmla="*/ 73672 h 602398"/>
                  <a:gd name="connsiteX75" fmla="*/ 2305501 w 3215568"/>
                  <a:gd name="connsiteY75" fmla="*/ 69339 h 602398"/>
                  <a:gd name="connsiteX76" fmla="*/ 2379174 w 3215568"/>
                  <a:gd name="connsiteY76" fmla="*/ 60672 h 602398"/>
                  <a:gd name="connsiteX77" fmla="*/ 2413843 w 3215568"/>
                  <a:gd name="connsiteY77" fmla="*/ 56338 h 602398"/>
                  <a:gd name="connsiteX78" fmla="*/ 2426844 w 3215568"/>
                  <a:gd name="connsiteY78" fmla="*/ 52004 h 602398"/>
                  <a:gd name="connsiteX79" fmla="*/ 2444178 w 3215568"/>
                  <a:gd name="connsiteY79" fmla="*/ 47671 h 602398"/>
                  <a:gd name="connsiteX80" fmla="*/ 2452846 w 3215568"/>
                  <a:gd name="connsiteY80" fmla="*/ 39003 h 602398"/>
                  <a:gd name="connsiteX81" fmla="*/ 2478847 w 3215568"/>
                  <a:gd name="connsiteY81" fmla="*/ 26002 h 602398"/>
                  <a:gd name="connsiteX82" fmla="*/ 2500516 w 3215568"/>
                  <a:gd name="connsiteY82" fmla="*/ 8668 h 602398"/>
                  <a:gd name="connsiteX83" fmla="*/ 2509183 w 3215568"/>
                  <a:gd name="connsiteY83" fmla="*/ 0 h 602398"/>
                  <a:gd name="connsiteX84" fmla="*/ 2526518 w 3215568"/>
                  <a:gd name="connsiteY84" fmla="*/ 4334 h 602398"/>
                  <a:gd name="connsiteX85" fmla="*/ 2548186 w 3215568"/>
                  <a:gd name="connsiteY85" fmla="*/ 21669 h 602398"/>
                  <a:gd name="connsiteX86" fmla="*/ 2578521 w 3215568"/>
                  <a:gd name="connsiteY86" fmla="*/ 30336 h 602398"/>
                  <a:gd name="connsiteX87" fmla="*/ 2591522 w 3215568"/>
                  <a:gd name="connsiteY87" fmla="*/ 34670 h 602398"/>
                  <a:gd name="connsiteX88" fmla="*/ 2613191 w 3215568"/>
                  <a:gd name="connsiteY88" fmla="*/ 39003 h 602398"/>
                  <a:gd name="connsiteX89" fmla="*/ 2639192 w 3215568"/>
                  <a:gd name="connsiteY89" fmla="*/ 52004 h 602398"/>
                  <a:gd name="connsiteX90" fmla="*/ 2652193 w 3215568"/>
                  <a:gd name="connsiteY90" fmla="*/ 56338 h 602398"/>
                  <a:gd name="connsiteX91" fmla="*/ 2652193 w 3215568"/>
                  <a:gd name="connsiteY91" fmla="*/ 108342 h 602398"/>
                  <a:gd name="connsiteX92" fmla="*/ 2656527 w 3215568"/>
                  <a:gd name="connsiteY92" fmla="*/ 121343 h 602398"/>
                  <a:gd name="connsiteX93" fmla="*/ 2669528 w 3215568"/>
                  <a:gd name="connsiteY93" fmla="*/ 130010 h 602398"/>
                  <a:gd name="connsiteX94" fmla="*/ 2678195 w 3215568"/>
                  <a:gd name="connsiteY94" fmla="*/ 143011 h 602398"/>
                  <a:gd name="connsiteX95" fmla="*/ 2717198 w 3215568"/>
                  <a:gd name="connsiteY95" fmla="*/ 164679 h 602398"/>
                  <a:gd name="connsiteX96" fmla="*/ 2725865 w 3215568"/>
                  <a:gd name="connsiteY96" fmla="*/ 177680 h 602398"/>
                  <a:gd name="connsiteX97" fmla="*/ 2738866 w 3215568"/>
                  <a:gd name="connsiteY97" fmla="*/ 186347 h 602398"/>
                  <a:gd name="connsiteX98" fmla="*/ 2743200 w 3215568"/>
                  <a:gd name="connsiteY98" fmla="*/ 199348 h 602398"/>
                  <a:gd name="connsiteX99" fmla="*/ 2751867 w 3215568"/>
                  <a:gd name="connsiteY99" fmla="*/ 208016 h 602398"/>
                  <a:gd name="connsiteX100" fmla="*/ 2760535 w 3215568"/>
                  <a:gd name="connsiteY100" fmla="*/ 242685 h 602398"/>
                  <a:gd name="connsiteX101" fmla="*/ 2769202 w 3215568"/>
                  <a:gd name="connsiteY101" fmla="*/ 268687 h 602398"/>
                  <a:gd name="connsiteX102" fmla="*/ 2773536 w 3215568"/>
                  <a:gd name="connsiteY102" fmla="*/ 286021 h 602398"/>
                  <a:gd name="connsiteX103" fmla="*/ 2782203 w 3215568"/>
                  <a:gd name="connsiteY103" fmla="*/ 312023 h 602398"/>
                  <a:gd name="connsiteX104" fmla="*/ 2808205 w 3215568"/>
                  <a:gd name="connsiteY104" fmla="*/ 338025 h 602398"/>
                  <a:gd name="connsiteX105" fmla="*/ 2825539 w 3215568"/>
                  <a:gd name="connsiteY105" fmla="*/ 355360 h 602398"/>
                  <a:gd name="connsiteX106" fmla="*/ 2842874 w 3215568"/>
                  <a:gd name="connsiteY106" fmla="*/ 381362 h 602398"/>
                  <a:gd name="connsiteX107" fmla="*/ 2855875 w 3215568"/>
                  <a:gd name="connsiteY107" fmla="*/ 390029 h 602398"/>
                  <a:gd name="connsiteX108" fmla="*/ 2881877 w 3215568"/>
                  <a:gd name="connsiteY108" fmla="*/ 416031 h 602398"/>
                  <a:gd name="connsiteX109" fmla="*/ 2894878 w 3215568"/>
                  <a:gd name="connsiteY109" fmla="*/ 424698 h 602398"/>
                  <a:gd name="connsiteX110" fmla="*/ 2903545 w 3215568"/>
                  <a:gd name="connsiteY110" fmla="*/ 437699 h 602398"/>
                  <a:gd name="connsiteX111" fmla="*/ 2907879 w 3215568"/>
                  <a:gd name="connsiteY111" fmla="*/ 450700 h 602398"/>
                  <a:gd name="connsiteX112" fmla="*/ 2925213 w 3215568"/>
                  <a:gd name="connsiteY112" fmla="*/ 476702 h 602398"/>
                  <a:gd name="connsiteX113" fmla="*/ 2933881 w 3215568"/>
                  <a:gd name="connsiteY113" fmla="*/ 489703 h 602398"/>
                  <a:gd name="connsiteX114" fmla="*/ 2942548 w 3215568"/>
                  <a:gd name="connsiteY114" fmla="*/ 502704 h 602398"/>
                  <a:gd name="connsiteX115" fmla="*/ 2955549 w 3215568"/>
                  <a:gd name="connsiteY115" fmla="*/ 507037 h 602398"/>
                  <a:gd name="connsiteX116" fmla="*/ 2981551 w 3215568"/>
                  <a:gd name="connsiteY116" fmla="*/ 524372 h 602398"/>
                  <a:gd name="connsiteX117" fmla="*/ 2994552 w 3215568"/>
                  <a:gd name="connsiteY117" fmla="*/ 528706 h 602398"/>
                  <a:gd name="connsiteX118" fmla="*/ 3007553 w 3215568"/>
                  <a:gd name="connsiteY118" fmla="*/ 537373 h 602398"/>
                  <a:gd name="connsiteX119" fmla="*/ 3033555 w 3215568"/>
                  <a:gd name="connsiteY119" fmla="*/ 546040 h 602398"/>
                  <a:gd name="connsiteX120" fmla="*/ 3050889 w 3215568"/>
                  <a:gd name="connsiteY120" fmla="*/ 554708 h 602398"/>
                  <a:gd name="connsiteX121" fmla="*/ 3076891 w 3215568"/>
                  <a:gd name="connsiteY121" fmla="*/ 563375 h 602398"/>
                  <a:gd name="connsiteX122" fmla="*/ 3089892 w 3215568"/>
                  <a:gd name="connsiteY122" fmla="*/ 567708 h 602398"/>
                  <a:gd name="connsiteX123" fmla="*/ 3102893 w 3215568"/>
                  <a:gd name="connsiteY123" fmla="*/ 576376 h 602398"/>
                  <a:gd name="connsiteX124" fmla="*/ 3128895 w 3215568"/>
                  <a:gd name="connsiteY124" fmla="*/ 585043 h 602398"/>
                  <a:gd name="connsiteX125" fmla="*/ 3159230 w 3215568"/>
                  <a:gd name="connsiteY125" fmla="*/ 593710 h 602398"/>
                  <a:gd name="connsiteX126" fmla="*/ 3185232 w 3215568"/>
                  <a:gd name="connsiteY126" fmla="*/ 598044 h 602398"/>
                  <a:gd name="connsiteX127" fmla="*/ 3215568 w 3215568"/>
                  <a:gd name="connsiteY127" fmla="*/ 602378 h 60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3215568" h="602398">
                    <a:moveTo>
                      <a:pt x="0" y="294689"/>
                    </a:moveTo>
                    <a:cubicBezTo>
                      <a:pt x="7223" y="291800"/>
                      <a:pt x="14914" y="289881"/>
                      <a:pt x="21668" y="286021"/>
                    </a:cubicBezTo>
                    <a:cubicBezTo>
                      <a:pt x="37136" y="277182"/>
                      <a:pt x="24097" y="276278"/>
                      <a:pt x="39003" y="264353"/>
                    </a:cubicBezTo>
                    <a:cubicBezTo>
                      <a:pt x="42570" y="261499"/>
                      <a:pt x="47670" y="261464"/>
                      <a:pt x="52004" y="260019"/>
                    </a:cubicBezTo>
                    <a:cubicBezTo>
                      <a:pt x="54893" y="255685"/>
                      <a:pt x="56988" y="250701"/>
                      <a:pt x="60671" y="247018"/>
                    </a:cubicBezTo>
                    <a:cubicBezTo>
                      <a:pt x="94760" y="212929"/>
                      <a:pt x="51175" y="267948"/>
                      <a:pt x="86673" y="225350"/>
                    </a:cubicBezTo>
                    <a:cubicBezTo>
                      <a:pt x="90007" y="221349"/>
                      <a:pt x="92086" y="216416"/>
                      <a:pt x="95340" y="212349"/>
                    </a:cubicBezTo>
                    <a:cubicBezTo>
                      <a:pt x="102396" y="203529"/>
                      <a:pt x="107358" y="201449"/>
                      <a:pt x="117009" y="195015"/>
                    </a:cubicBezTo>
                    <a:cubicBezTo>
                      <a:pt x="121343" y="197904"/>
                      <a:pt x="125352" y="201353"/>
                      <a:pt x="130010" y="203682"/>
                    </a:cubicBezTo>
                    <a:cubicBezTo>
                      <a:pt x="140681" y="209018"/>
                      <a:pt x="159019" y="210684"/>
                      <a:pt x="169012" y="212349"/>
                    </a:cubicBezTo>
                    <a:cubicBezTo>
                      <a:pt x="209558" y="225865"/>
                      <a:pt x="177466" y="216228"/>
                      <a:pt x="268686" y="225350"/>
                    </a:cubicBezTo>
                    <a:lnTo>
                      <a:pt x="312023" y="229684"/>
                    </a:lnTo>
                    <a:cubicBezTo>
                      <a:pt x="324410" y="233812"/>
                      <a:pt x="328760" y="235631"/>
                      <a:pt x="342358" y="238351"/>
                    </a:cubicBezTo>
                    <a:cubicBezTo>
                      <a:pt x="350974" y="240074"/>
                      <a:pt x="359693" y="241240"/>
                      <a:pt x="368360" y="242685"/>
                    </a:cubicBezTo>
                    <a:cubicBezTo>
                      <a:pt x="397251" y="241240"/>
                      <a:pt x="426198" y="240658"/>
                      <a:pt x="455033" y="238351"/>
                    </a:cubicBezTo>
                    <a:cubicBezTo>
                      <a:pt x="462375" y="237764"/>
                      <a:pt x="469511" y="235615"/>
                      <a:pt x="476701" y="234017"/>
                    </a:cubicBezTo>
                    <a:cubicBezTo>
                      <a:pt x="507212" y="227237"/>
                      <a:pt x="481679" y="232595"/>
                      <a:pt x="507037" y="225350"/>
                    </a:cubicBezTo>
                    <a:cubicBezTo>
                      <a:pt x="512764" y="223714"/>
                      <a:pt x="518594" y="222461"/>
                      <a:pt x="524372" y="221017"/>
                    </a:cubicBezTo>
                    <a:cubicBezTo>
                      <a:pt x="530150" y="218128"/>
                      <a:pt x="535657" y="214617"/>
                      <a:pt x="541706" y="212349"/>
                    </a:cubicBezTo>
                    <a:cubicBezTo>
                      <a:pt x="547283" y="210258"/>
                      <a:pt x="553314" y="209652"/>
                      <a:pt x="559041" y="208016"/>
                    </a:cubicBezTo>
                    <a:cubicBezTo>
                      <a:pt x="578318" y="202509"/>
                      <a:pt x="566795" y="203864"/>
                      <a:pt x="589376" y="199348"/>
                    </a:cubicBezTo>
                    <a:cubicBezTo>
                      <a:pt x="597992" y="197625"/>
                      <a:pt x="606711" y="196459"/>
                      <a:pt x="615378" y="195015"/>
                    </a:cubicBezTo>
                    <a:cubicBezTo>
                      <a:pt x="693955" y="168821"/>
                      <a:pt x="595668" y="200390"/>
                      <a:pt x="663048" y="182014"/>
                    </a:cubicBezTo>
                    <a:cubicBezTo>
                      <a:pt x="671862" y="179610"/>
                      <a:pt x="680383" y="176235"/>
                      <a:pt x="689050" y="173346"/>
                    </a:cubicBezTo>
                    <a:lnTo>
                      <a:pt x="702051" y="169013"/>
                    </a:lnTo>
                    <a:cubicBezTo>
                      <a:pt x="706385" y="167568"/>
                      <a:pt x="710497" y="165029"/>
                      <a:pt x="715052" y="164679"/>
                    </a:cubicBezTo>
                    <a:cubicBezTo>
                      <a:pt x="813183" y="157130"/>
                      <a:pt x="752566" y="160994"/>
                      <a:pt x="897065" y="156012"/>
                    </a:cubicBezTo>
                    <a:cubicBezTo>
                      <a:pt x="899954" y="153123"/>
                      <a:pt x="902542" y="149897"/>
                      <a:pt x="905733" y="147344"/>
                    </a:cubicBezTo>
                    <a:cubicBezTo>
                      <a:pt x="909800" y="144090"/>
                      <a:pt x="915051" y="142360"/>
                      <a:pt x="918734" y="138677"/>
                    </a:cubicBezTo>
                    <a:cubicBezTo>
                      <a:pt x="955266" y="102145"/>
                      <a:pt x="903537" y="147922"/>
                      <a:pt x="931735" y="112675"/>
                    </a:cubicBezTo>
                    <a:cubicBezTo>
                      <a:pt x="934989" y="108608"/>
                      <a:pt x="940735" y="107342"/>
                      <a:pt x="944736" y="104008"/>
                    </a:cubicBezTo>
                    <a:cubicBezTo>
                      <a:pt x="957745" y="93167"/>
                      <a:pt x="958843" y="86120"/>
                      <a:pt x="975071" y="78006"/>
                    </a:cubicBezTo>
                    <a:cubicBezTo>
                      <a:pt x="983243" y="73920"/>
                      <a:pt x="992406" y="72228"/>
                      <a:pt x="1001073" y="69339"/>
                    </a:cubicBezTo>
                    <a:cubicBezTo>
                      <a:pt x="1022413" y="62226"/>
                      <a:pt x="1009562" y="65757"/>
                      <a:pt x="1040076" y="60672"/>
                    </a:cubicBezTo>
                    <a:cubicBezTo>
                      <a:pt x="1044410" y="59227"/>
                      <a:pt x="1048509" y="56338"/>
                      <a:pt x="1053077" y="56338"/>
                    </a:cubicBezTo>
                    <a:cubicBezTo>
                      <a:pt x="1069033" y="56338"/>
                      <a:pt x="1084952" y="58416"/>
                      <a:pt x="1100747" y="60672"/>
                    </a:cubicBezTo>
                    <a:cubicBezTo>
                      <a:pt x="1105269" y="61318"/>
                      <a:pt x="1109356" y="63750"/>
                      <a:pt x="1113748" y="65005"/>
                    </a:cubicBezTo>
                    <a:cubicBezTo>
                      <a:pt x="1119475" y="66641"/>
                      <a:pt x="1125305" y="67894"/>
                      <a:pt x="1131083" y="69339"/>
                    </a:cubicBezTo>
                    <a:cubicBezTo>
                      <a:pt x="1201481" y="67139"/>
                      <a:pt x="1249729" y="59591"/>
                      <a:pt x="1313096" y="69339"/>
                    </a:cubicBezTo>
                    <a:cubicBezTo>
                      <a:pt x="1317611" y="70034"/>
                      <a:pt x="1321763" y="72228"/>
                      <a:pt x="1326097" y="73672"/>
                    </a:cubicBezTo>
                    <a:cubicBezTo>
                      <a:pt x="1331875" y="72228"/>
                      <a:pt x="1338104" y="72002"/>
                      <a:pt x="1343431" y="69339"/>
                    </a:cubicBezTo>
                    <a:cubicBezTo>
                      <a:pt x="1347086" y="67512"/>
                      <a:pt x="1348595" y="62774"/>
                      <a:pt x="1352099" y="60672"/>
                    </a:cubicBezTo>
                    <a:cubicBezTo>
                      <a:pt x="1356016" y="58322"/>
                      <a:pt x="1361014" y="58381"/>
                      <a:pt x="1365100" y="56338"/>
                    </a:cubicBezTo>
                    <a:cubicBezTo>
                      <a:pt x="1369758" y="54009"/>
                      <a:pt x="1373443" y="50000"/>
                      <a:pt x="1378101" y="47671"/>
                    </a:cubicBezTo>
                    <a:cubicBezTo>
                      <a:pt x="1385030" y="44206"/>
                      <a:pt x="1401954" y="40855"/>
                      <a:pt x="1408436" y="39003"/>
                    </a:cubicBezTo>
                    <a:cubicBezTo>
                      <a:pt x="1412828" y="37748"/>
                      <a:pt x="1417103" y="36114"/>
                      <a:pt x="1421437" y="34670"/>
                    </a:cubicBezTo>
                    <a:cubicBezTo>
                      <a:pt x="1432993" y="37559"/>
                      <a:pt x="1444805" y="39570"/>
                      <a:pt x="1456106" y="43337"/>
                    </a:cubicBezTo>
                    <a:cubicBezTo>
                      <a:pt x="1474757" y="49555"/>
                      <a:pt x="1464675" y="46563"/>
                      <a:pt x="1486442" y="52004"/>
                    </a:cubicBezTo>
                    <a:cubicBezTo>
                      <a:pt x="1507498" y="49372"/>
                      <a:pt x="1522923" y="48301"/>
                      <a:pt x="1542779" y="43337"/>
                    </a:cubicBezTo>
                    <a:cubicBezTo>
                      <a:pt x="1547211" y="42229"/>
                      <a:pt x="1551446" y="40448"/>
                      <a:pt x="1555780" y="39003"/>
                    </a:cubicBezTo>
                    <a:cubicBezTo>
                      <a:pt x="1561558" y="41892"/>
                      <a:pt x="1568152" y="43535"/>
                      <a:pt x="1573115" y="47671"/>
                    </a:cubicBezTo>
                    <a:cubicBezTo>
                      <a:pt x="1599249" y="69450"/>
                      <a:pt x="1563744" y="54660"/>
                      <a:pt x="1594783" y="65005"/>
                    </a:cubicBezTo>
                    <a:cubicBezTo>
                      <a:pt x="1632042" y="89843"/>
                      <a:pt x="1584901" y="60064"/>
                      <a:pt x="1620785" y="78006"/>
                    </a:cubicBezTo>
                    <a:cubicBezTo>
                      <a:pt x="1654389" y="94808"/>
                      <a:pt x="1614108" y="80113"/>
                      <a:pt x="1646787" y="91007"/>
                    </a:cubicBezTo>
                    <a:cubicBezTo>
                      <a:pt x="1664122" y="89562"/>
                      <a:pt x="1681492" y="88494"/>
                      <a:pt x="1698791" y="86673"/>
                    </a:cubicBezTo>
                    <a:cubicBezTo>
                      <a:pt x="1708949" y="85604"/>
                      <a:pt x="1718912" y="82340"/>
                      <a:pt x="1729126" y="82340"/>
                    </a:cubicBezTo>
                    <a:cubicBezTo>
                      <a:pt x="1745082" y="82340"/>
                      <a:pt x="1760906" y="85229"/>
                      <a:pt x="1776796" y="86673"/>
                    </a:cubicBezTo>
                    <a:cubicBezTo>
                      <a:pt x="1812873" y="95693"/>
                      <a:pt x="1777205" y="84710"/>
                      <a:pt x="1807132" y="99674"/>
                    </a:cubicBezTo>
                    <a:cubicBezTo>
                      <a:pt x="1811218" y="101717"/>
                      <a:pt x="1816140" y="101789"/>
                      <a:pt x="1820133" y="104008"/>
                    </a:cubicBezTo>
                    <a:cubicBezTo>
                      <a:pt x="1829239" y="109067"/>
                      <a:pt x="1836818" y="116684"/>
                      <a:pt x="1846135" y="121343"/>
                    </a:cubicBezTo>
                    <a:cubicBezTo>
                      <a:pt x="1851913" y="124232"/>
                      <a:pt x="1858094" y="126427"/>
                      <a:pt x="1863469" y="130010"/>
                    </a:cubicBezTo>
                    <a:cubicBezTo>
                      <a:pt x="1866869" y="132276"/>
                      <a:pt x="1868482" y="136850"/>
                      <a:pt x="1872137" y="138677"/>
                    </a:cubicBezTo>
                    <a:cubicBezTo>
                      <a:pt x="1880308" y="142763"/>
                      <a:pt x="1889471" y="144455"/>
                      <a:pt x="1898138" y="147344"/>
                    </a:cubicBezTo>
                    <a:lnTo>
                      <a:pt x="1911139" y="151678"/>
                    </a:lnTo>
                    <a:cubicBezTo>
                      <a:pt x="1948697" y="150233"/>
                      <a:pt x="1986301" y="149688"/>
                      <a:pt x="2023814" y="147344"/>
                    </a:cubicBezTo>
                    <a:cubicBezTo>
                      <a:pt x="2032584" y="146796"/>
                      <a:pt x="2041480" y="145789"/>
                      <a:pt x="2049816" y="143011"/>
                    </a:cubicBezTo>
                    <a:cubicBezTo>
                      <a:pt x="2054757" y="141364"/>
                      <a:pt x="2058030" y="136396"/>
                      <a:pt x="2062817" y="134344"/>
                    </a:cubicBezTo>
                    <a:cubicBezTo>
                      <a:pt x="2068292" y="131998"/>
                      <a:pt x="2074447" y="131721"/>
                      <a:pt x="2080152" y="130010"/>
                    </a:cubicBezTo>
                    <a:cubicBezTo>
                      <a:pt x="2123073" y="117134"/>
                      <a:pt x="2088887" y="124221"/>
                      <a:pt x="2132156" y="117009"/>
                    </a:cubicBezTo>
                    <a:cubicBezTo>
                      <a:pt x="2136489" y="115564"/>
                      <a:pt x="2140705" y="113702"/>
                      <a:pt x="2145156" y="112675"/>
                    </a:cubicBezTo>
                    <a:cubicBezTo>
                      <a:pt x="2159510" y="109362"/>
                      <a:pt x="2174201" y="107581"/>
                      <a:pt x="2188493" y="104008"/>
                    </a:cubicBezTo>
                    <a:lnTo>
                      <a:pt x="2205828" y="99674"/>
                    </a:lnTo>
                    <a:cubicBezTo>
                      <a:pt x="2226431" y="85939"/>
                      <a:pt x="2213887" y="92655"/>
                      <a:pt x="2244830" y="82340"/>
                    </a:cubicBezTo>
                    <a:lnTo>
                      <a:pt x="2257831" y="78006"/>
                    </a:lnTo>
                    <a:cubicBezTo>
                      <a:pt x="2262165" y="76561"/>
                      <a:pt x="2266299" y="74239"/>
                      <a:pt x="2270832" y="73672"/>
                    </a:cubicBezTo>
                    <a:lnTo>
                      <a:pt x="2305501" y="69339"/>
                    </a:lnTo>
                    <a:cubicBezTo>
                      <a:pt x="2338918" y="58199"/>
                      <a:pt x="2308702" y="67078"/>
                      <a:pt x="2379174" y="60672"/>
                    </a:cubicBezTo>
                    <a:cubicBezTo>
                      <a:pt x="2390772" y="59618"/>
                      <a:pt x="2402287" y="57783"/>
                      <a:pt x="2413843" y="56338"/>
                    </a:cubicBezTo>
                    <a:cubicBezTo>
                      <a:pt x="2418177" y="54893"/>
                      <a:pt x="2422452" y="53259"/>
                      <a:pt x="2426844" y="52004"/>
                    </a:cubicBezTo>
                    <a:cubicBezTo>
                      <a:pt x="2432571" y="50368"/>
                      <a:pt x="2438851" y="50335"/>
                      <a:pt x="2444178" y="47671"/>
                    </a:cubicBezTo>
                    <a:cubicBezTo>
                      <a:pt x="2447833" y="45844"/>
                      <a:pt x="2449655" y="41556"/>
                      <a:pt x="2452846" y="39003"/>
                    </a:cubicBezTo>
                    <a:cubicBezTo>
                      <a:pt x="2464846" y="29403"/>
                      <a:pt x="2465117" y="30579"/>
                      <a:pt x="2478847" y="26002"/>
                    </a:cubicBezTo>
                    <a:cubicBezTo>
                      <a:pt x="2499785" y="5066"/>
                      <a:pt x="2473169" y="30546"/>
                      <a:pt x="2500516" y="8668"/>
                    </a:cubicBezTo>
                    <a:cubicBezTo>
                      <a:pt x="2503707" y="6116"/>
                      <a:pt x="2506294" y="2889"/>
                      <a:pt x="2509183" y="0"/>
                    </a:cubicBezTo>
                    <a:cubicBezTo>
                      <a:pt x="2514961" y="1445"/>
                      <a:pt x="2521043" y="1988"/>
                      <a:pt x="2526518" y="4334"/>
                    </a:cubicBezTo>
                    <a:cubicBezTo>
                      <a:pt x="2556883" y="17347"/>
                      <a:pt x="2524882" y="7686"/>
                      <a:pt x="2548186" y="21669"/>
                    </a:cubicBezTo>
                    <a:cubicBezTo>
                      <a:pt x="2552905" y="24500"/>
                      <a:pt x="2574921" y="29307"/>
                      <a:pt x="2578521" y="30336"/>
                    </a:cubicBezTo>
                    <a:cubicBezTo>
                      <a:pt x="2582913" y="31591"/>
                      <a:pt x="2587090" y="33562"/>
                      <a:pt x="2591522" y="34670"/>
                    </a:cubicBezTo>
                    <a:cubicBezTo>
                      <a:pt x="2598668" y="36456"/>
                      <a:pt x="2606045" y="37217"/>
                      <a:pt x="2613191" y="39003"/>
                    </a:cubicBezTo>
                    <a:cubicBezTo>
                      <a:pt x="2634973" y="44448"/>
                      <a:pt x="2618012" y="41414"/>
                      <a:pt x="2639192" y="52004"/>
                    </a:cubicBezTo>
                    <a:cubicBezTo>
                      <a:pt x="2643278" y="54047"/>
                      <a:pt x="2647859" y="54893"/>
                      <a:pt x="2652193" y="56338"/>
                    </a:cubicBezTo>
                    <a:cubicBezTo>
                      <a:pt x="2644287" y="80059"/>
                      <a:pt x="2645743" y="69639"/>
                      <a:pt x="2652193" y="108342"/>
                    </a:cubicBezTo>
                    <a:cubicBezTo>
                      <a:pt x="2652944" y="112848"/>
                      <a:pt x="2653673" y="117776"/>
                      <a:pt x="2656527" y="121343"/>
                    </a:cubicBezTo>
                    <a:cubicBezTo>
                      <a:pt x="2659781" y="125410"/>
                      <a:pt x="2665194" y="127121"/>
                      <a:pt x="2669528" y="130010"/>
                    </a:cubicBezTo>
                    <a:cubicBezTo>
                      <a:pt x="2672417" y="134344"/>
                      <a:pt x="2674275" y="139581"/>
                      <a:pt x="2678195" y="143011"/>
                    </a:cubicBezTo>
                    <a:cubicBezTo>
                      <a:pt x="2696534" y="159057"/>
                      <a:pt x="2699342" y="158727"/>
                      <a:pt x="2717198" y="164679"/>
                    </a:cubicBezTo>
                    <a:cubicBezTo>
                      <a:pt x="2720087" y="169013"/>
                      <a:pt x="2722182" y="173997"/>
                      <a:pt x="2725865" y="177680"/>
                    </a:cubicBezTo>
                    <a:cubicBezTo>
                      <a:pt x="2729548" y="181363"/>
                      <a:pt x="2735612" y="182280"/>
                      <a:pt x="2738866" y="186347"/>
                    </a:cubicBezTo>
                    <a:cubicBezTo>
                      <a:pt x="2741720" y="189914"/>
                      <a:pt x="2740850" y="195431"/>
                      <a:pt x="2743200" y="199348"/>
                    </a:cubicBezTo>
                    <a:cubicBezTo>
                      <a:pt x="2745302" y="202852"/>
                      <a:pt x="2748978" y="205127"/>
                      <a:pt x="2751867" y="208016"/>
                    </a:cubicBezTo>
                    <a:cubicBezTo>
                      <a:pt x="2754756" y="219572"/>
                      <a:pt x="2756768" y="231384"/>
                      <a:pt x="2760535" y="242685"/>
                    </a:cubicBezTo>
                    <a:cubicBezTo>
                      <a:pt x="2763424" y="251352"/>
                      <a:pt x="2766986" y="259824"/>
                      <a:pt x="2769202" y="268687"/>
                    </a:cubicBezTo>
                    <a:cubicBezTo>
                      <a:pt x="2770647" y="274465"/>
                      <a:pt x="2771825" y="280316"/>
                      <a:pt x="2773536" y="286021"/>
                    </a:cubicBezTo>
                    <a:cubicBezTo>
                      <a:pt x="2776161" y="294772"/>
                      <a:pt x="2775743" y="305563"/>
                      <a:pt x="2782203" y="312023"/>
                    </a:cubicBezTo>
                    <a:lnTo>
                      <a:pt x="2808205" y="338025"/>
                    </a:lnTo>
                    <a:cubicBezTo>
                      <a:pt x="2819759" y="372692"/>
                      <a:pt x="2802428" y="332249"/>
                      <a:pt x="2825539" y="355360"/>
                    </a:cubicBezTo>
                    <a:cubicBezTo>
                      <a:pt x="2832905" y="362726"/>
                      <a:pt x="2834207" y="375584"/>
                      <a:pt x="2842874" y="381362"/>
                    </a:cubicBezTo>
                    <a:cubicBezTo>
                      <a:pt x="2847208" y="384251"/>
                      <a:pt x="2851982" y="386569"/>
                      <a:pt x="2855875" y="390029"/>
                    </a:cubicBezTo>
                    <a:cubicBezTo>
                      <a:pt x="2865036" y="398172"/>
                      <a:pt x="2871678" y="409232"/>
                      <a:pt x="2881877" y="416031"/>
                    </a:cubicBezTo>
                    <a:lnTo>
                      <a:pt x="2894878" y="424698"/>
                    </a:lnTo>
                    <a:cubicBezTo>
                      <a:pt x="2897767" y="429032"/>
                      <a:pt x="2901216" y="433041"/>
                      <a:pt x="2903545" y="437699"/>
                    </a:cubicBezTo>
                    <a:cubicBezTo>
                      <a:pt x="2905588" y="441785"/>
                      <a:pt x="2905661" y="446707"/>
                      <a:pt x="2907879" y="450700"/>
                    </a:cubicBezTo>
                    <a:cubicBezTo>
                      <a:pt x="2912938" y="459806"/>
                      <a:pt x="2919435" y="468035"/>
                      <a:pt x="2925213" y="476702"/>
                    </a:cubicBezTo>
                    <a:lnTo>
                      <a:pt x="2933881" y="489703"/>
                    </a:lnTo>
                    <a:cubicBezTo>
                      <a:pt x="2936770" y="494037"/>
                      <a:pt x="2937607" y="501057"/>
                      <a:pt x="2942548" y="502704"/>
                    </a:cubicBezTo>
                    <a:lnTo>
                      <a:pt x="2955549" y="507037"/>
                    </a:lnTo>
                    <a:cubicBezTo>
                      <a:pt x="2964216" y="512815"/>
                      <a:pt x="2971669" y="521078"/>
                      <a:pt x="2981551" y="524372"/>
                    </a:cubicBezTo>
                    <a:cubicBezTo>
                      <a:pt x="2985885" y="525817"/>
                      <a:pt x="2990466" y="526663"/>
                      <a:pt x="2994552" y="528706"/>
                    </a:cubicBezTo>
                    <a:cubicBezTo>
                      <a:pt x="2999210" y="531035"/>
                      <a:pt x="3002794" y="535258"/>
                      <a:pt x="3007553" y="537373"/>
                    </a:cubicBezTo>
                    <a:cubicBezTo>
                      <a:pt x="3015902" y="541083"/>
                      <a:pt x="3025384" y="541954"/>
                      <a:pt x="3033555" y="546040"/>
                    </a:cubicBezTo>
                    <a:cubicBezTo>
                      <a:pt x="3039333" y="548929"/>
                      <a:pt x="3044891" y="552309"/>
                      <a:pt x="3050889" y="554708"/>
                    </a:cubicBezTo>
                    <a:cubicBezTo>
                      <a:pt x="3059372" y="558101"/>
                      <a:pt x="3068224" y="560486"/>
                      <a:pt x="3076891" y="563375"/>
                    </a:cubicBezTo>
                    <a:lnTo>
                      <a:pt x="3089892" y="567708"/>
                    </a:lnTo>
                    <a:cubicBezTo>
                      <a:pt x="3094226" y="570597"/>
                      <a:pt x="3098133" y="574261"/>
                      <a:pt x="3102893" y="576376"/>
                    </a:cubicBezTo>
                    <a:cubicBezTo>
                      <a:pt x="3111242" y="580087"/>
                      <a:pt x="3120228" y="582154"/>
                      <a:pt x="3128895" y="585043"/>
                    </a:cubicBezTo>
                    <a:cubicBezTo>
                      <a:pt x="3141293" y="589176"/>
                      <a:pt x="3145617" y="590988"/>
                      <a:pt x="3159230" y="593710"/>
                    </a:cubicBezTo>
                    <a:cubicBezTo>
                      <a:pt x="3167846" y="595433"/>
                      <a:pt x="3176587" y="596472"/>
                      <a:pt x="3185232" y="598044"/>
                    </a:cubicBezTo>
                    <a:cubicBezTo>
                      <a:pt x="3212184" y="602945"/>
                      <a:pt x="3198574" y="602378"/>
                      <a:pt x="3215568" y="602378"/>
                    </a:cubicBezTo>
                  </a:path>
                </a:pathLst>
              </a:custGeom>
              <a:noFill/>
              <a:ln w="57150">
                <a:solidFill>
                  <a:srgbClr val="87D7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Forma livre 43"/>
              <p:cNvSpPr/>
              <p:nvPr/>
            </p:nvSpPr>
            <p:spPr>
              <a:xfrm>
                <a:off x="9209005" y="2842874"/>
                <a:ext cx="199348" cy="394362"/>
              </a:xfrm>
              <a:custGeom>
                <a:avLst/>
                <a:gdLst>
                  <a:gd name="connsiteX0" fmla="*/ 0 w 199348"/>
                  <a:gd name="connsiteY0" fmla="*/ 0 h 394362"/>
                  <a:gd name="connsiteX1" fmla="*/ 13001 w 199348"/>
                  <a:gd name="connsiteY1" fmla="*/ 21668 h 394362"/>
                  <a:gd name="connsiteX2" fmla="*/ 26002 w 199348"/>
                  <a:gd name="connsiteY2" fmla="*/ 43336 h 394362"/>
                  <a:gd name="connsiteX3" fmla="*/ 43336 w 199348"/>
                  <a:gd name="connsiteY3" fmla="*/ 60671 h 394362"/>
                  <a:gd name="connsiteX4" fmla="*/ 47670 w 199348"/>
                  <a:gd name="connsiteY4" fmla="*/ 73672 h 394362"/>
                  <a:gd name="connsiteX5" fmla="*/ 60671 w 199348"/>
                  <a:gd name="connsiteY5" fmla="*/ 82339 h 394362"/>
                  <a:gd name="connsiteX6" fmla="*/ 82339 w 199348"/>
                  <a:gd name="connsiteY6" fmla="*/ 104008 h 394362"/>
                  <a:gd name="connsiteX7" fmla="*/ 99674 w 199348"/>
                  <a:gd name="connsiteY7" fmla="*/ 138677 h 394362"/>
                  <a:gd name="connsiteX8" fmla="*/ 121342 w 199348"/>
                  <a:gd name="connsiteY8" fmla="*/ 177680 h 394362"/>
                  <a:gd name="connsiteX9" fmla="*/ 134343 w 199348"/>
                  <a:gd name="connsiteY9" fmla="*/ 186347 h 394362"/>
                  <a:gd name="connsiteX10" fmla="*/ 151677 w 199348"/>
                  <a:gd name="connsiteY10" fmla="*/ 225350 h 394362"/>
                  <a:gd name="connsiteX11" fmla="*/ 156011 w 199348"/>
                  <a:gd name="connsiteY11" fmla="*/ 242684 h 394362"/>
                  <a:gd name="connsiteX12" fmla="*/ 164678 w 199348"/>
                  <a:gd name="connsiteY12" fmla="*/ 281687 h 394362"/>
                  <a:gd name="connsiteX13" fmla="*/ 173346 w 199348"/>
                  <a:gd name="connsiteY13" fmla="*/ 312023 h 394362"/>
                  <a:gd name="connsiteX14" fmla="*/ 177679 w 199348"/>
                  <a:gd name="connsiteY14" fmla="*/ 342358 h 394362"/>
                  <a:gd name="connsiteX15" fmla="*/ 195014 w 199348"/>
                  <a:gd name="connsiteY15" fmla="*/ 381361 h 394362"/>
                  <a:gd name="connsiteX16" fmla="*/ 199348 w 199348"/>
                  <a:gd name="connsiteY16" fmla="*/ 394362 h 39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9348" h="394362">
                    <a:moveTo>
                      <a:pt x="0" y="0"/>
                    </a:moveTo>
                    <a:cubicBezTo>
                      <a:pt x="4334" y="7223"/>
                      <a:pt x="9234" y="14134"/>
                      <a:pt x="13001" y="21668"/>
                    </a:cubicBezTo>
                    <a:cubicBezTo>
                      <a:pt x="24252" y="44171"/>
                      <a:pt x="9071" y="26407"/>
                      <a:pt x="26002" y="43336"/>
                    </a:cubicBezTo>
                    <a:cubicBezTo>
                      <a:pt x="37556" y="78003"/>
                      <a:pt x="20225" y="37560"/>
                      <a:pt x="43336" y="60671"/>
                    </a:cubicBezTo>
                    <a:cubicBezTo>
                      <a:pt x="46566" y="63901"/>
                      <a:pt x="44816" y="70105"/>
                      <a:pt x="47670" y="73672"/>
                    </a:cubicBezTo>
                    <a:cubicBezTo>
                      <a:pt x="50924" y="77739"/>
                      <a:pt x="56751" y="78909"/>
                      <a:pt x="60671" y="82339"/>
                    </a:cubicBezTo>
                    <a:cubicBezTo>
                      <a:pt x="68358" y="89065"/>
                      <a:pt x="82339" y="104008"/>
                      <a:pt x="82339" y="104008"/>
                    </a:cubicBezTo>
                    <a:cubicBezTo>
                      <a:pt x="92298" y="133885"/>
                      <a:pt x="84546" y="123549"/>
                      <a:pt x="99674" y="138677"/>
                    </a:cubicBezTo>
                    <a:cubicBezTo>
                      <a:pt x="108047" y="163798"/>
                      <a:pt x="103378" y="162710"/>
                      <a:pt x="121342" y="177680"/>
                    </a:cubicBezTo>
                    <a:cubicBezTo>
                      <a:pt x="125343" y="181014"/>
                      <a:pt x="130009" y="183458"/>
                      <a:pt x="134343" y="186347"/>
                    </a:cubicBezTo>
                    <a:cubicBezTo>
                      <a:pt x="144657" y="217290"/>
                      <a:pt x="137942" y="204747"/>
                      <a:pt x="151677" y="225350"/>
                    </a:cubicBezTo>
                    <a:cubicBezTo>
                      <a:pt x="153122" y="231128"/>
                      <a:pt x="154719" y="236870"/>
                      <a:pt x="156011" y="242684"/>
                    </a:cubicBezTo>
                    <a:cubicBezTo>
                      <a:pt x="160477" y="262780"/>
                      <a:pt x="159396" y="263201"/>
                      <a:pt x="164678" y="281687"/>
                    </a:cubicBezTo>
                    <a:cubicBezTo>
                      <a:pt x="169320" y="297934"/>
                      <a:pt x="169959" y="293392"/>
                      <a:pt x="173346" y="312023"/>
                    </a:cubicBezTo>
                    <a:cubicBezTo>
                      <a:pt x="175173" y="322073"/>
                      <a:pt x="175382" y="332405"/>
                      <a:pt x="177679" y="342358"/>
                    </a:cubicBezTo>
                    <a:cubicBezTo>
                      <a:pt x="187261" y="383880"/>
                      <a:pt x="181697" y="354727"/>
                      <a:pt x="195014" y="381361"/>
                    </a:cubicBezTo>
                    <a:cubicBezTo>
                      <a:pt x="197057" y="385447"/>
                      <a:pt x="199348" y="394362"/>
                      <a:pt x="199348" y="394362"/>
                    </a:cubicBezTo>
                  </a:path>
                </a:pathLst>
              </a:custGeom>
              <a:noFill/>
              <a:ln w="57150">
                <a:solidFill>
                  <a:srgbClr val="87D7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7" name="CaixaDeTexto 46"/>
            <p:cNvSpPr txBox="1"/>
            <p:nvPr/>
          </p:nvSpPr>
          <p:spPr>
            <a:xfrm>
              <a:off x="652893" y="1367204"/>
              <a:ext cx="15438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Panorama</a:t>
              </a: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2305501" y="2540700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SP-425</a:t>
              </a: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4304741" y="2617250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SP-294</a:t>
              </a: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3174373" y="3453488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SP-284</a:t>
              </a:r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4925714" y="3334068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SP-331</a:t>
              </a: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7119354" y="2691748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SP-261</a:t>
              </a: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7853143" y="3018872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SP-225</a:t>
              </a: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8698310" y="3357301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SP-197</a:t>
              </a: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8316987" y="3952995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SP-304</a:t>
              </a:r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9602653" y="4030868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SP-308</a:t>
              </a: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9342482" y="2841057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SP-310</a:t>
              </a: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9387042" y="3695730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SP-191</a:t>
              </a:r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479866" y="3004607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Presidente Prudente</a:t>
              </a:r>
            </a:p>
          </p:txBody>
        </p:sp>
        <p:sp>
          <p:nvSpPr>
            <p:cNvPr id="61" name="CaixaDeTexto 60"/>
            <p:cNvSpPr txBox="1"/>
            <p:nvPr/>
          </p:nvSpPr>
          <p:spPr>
            <a:xfrm>
              <a:off x="3026912" y="1926053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latin typeface="+mn-lt"/>
                </a:rPr>
                <a:t>Parapuã</a:t>
              </a:r>
              <a:endParaRPr lang="pt-BR" sz="16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2747705" y="2843346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Martinópolis</a:t>
              </a: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5802058" y="3753869"/>
              <a:ext cx="1285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  <a:latin typeface="+mn-lt"/>
                </a:rPr>
                <a:t>SP-293</a:t>
              </a: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4070207" y="3810015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Assis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4858165" y="2759418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Marília</a:t>
              </a: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6676939" y="3458419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Bauru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7331840" y="3028657"/>
              <a:ext cx="506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Jaú</a:t>
              </a: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8479865" y="2960555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Brotas</a:t>
              </a: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8877497" y="2487651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São Carlos</a:t>
              </a: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9532009" y="3101031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Rio Claro</a:t>
              </a: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10093175" y="3679618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Limeira</a:t>
              </a: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9138809" y="4211996"/>
              <a:ext cx="2021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Piracicaba</a:t>
              </a:r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8544273" y="3548640"/>
              <a:ext cx="10906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+mn-lt"/>
                </a:rPr>
                <a:t>Torrinha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235"/>
            <a:ext cx="12204000" cy="49833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2758324" y="5000180"/>
            <a:ext cx="2041532" cy="1165124"/>
            <a:chOff x="555645" y="4927011"/>
            <a:chExt cx="2041532" cy="1165124"/>
          </a:xfrm>
        </p:grpSpPr>
        <p:sp>
          <p:nvSpPr>
            <p:cNvPr id="22" name="CaixaDeTexto 21"/>
            <p:cNvSpPr txBox="1"/>
            <p:nvPr/>
          </p:nvSpPr>
          <p:spPr>
            <a:xfrm>
              <a:off x="555645" y="4927011"/>
              <a:ext cx="9580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pt-BR" sz="2000" dirty="0">
                  <a:solidFill>
                    <a:schemeClr val="bg1"/>
                  </a:solidFill>
                  <a:latin typeface="+mn-lt"/>
                  <a:sym typeface="Calibri" pitchFamily="34" charset="0"/>
                </a:rPr>
                <a:t>Around</a:t>
              </a:r>
              <a:endParaRPr lang="pt-BR" sz="2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555645" y="5205998"/>
              <a:ext cx="1723549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pt-BR" sz="3600" b="1" dirty="0">
                  <a:solidFill>
                    <a:srgbClr val="FFC000"/>
                  </a:solidFill>
                  <a:latin typeface="+mn-lt"/>
                  <a:sym typeface="Calibri" pitchFamily="34" charset="0"/>
                </a:rPr>
                <a:t>9 billion</a:t>
              </a:r>
              <a:endParaRPr lang="pt-BR" sz="3600" b="1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892030" y="5661248"/>
              <a:ext cx="17051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pt-BR" sz="2000" dirty="0">
                  <a:solidFill>
                    <a:schemeClr val="bg1"/>
                  </a:solidFill>
                  <a:latin typeface="+mn-lt"/>
                  <a:sym typeface="Calibri" pitchFamily="34" charset="0"/>
                </a:rPr>
                <a:t>in investments</a:t>
              </a:r>
              <a:endParaRPr lang="pt-BR" sz="20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93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303039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PROJECTS IN PROGRESS</a:t>
            </a:r>
          </a:p>
        </p:txBody>
      </p:sp>
      <p:sp>
        <p:nvSpPr>
          <p:cNvPr id="38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692696"/>
            <a:ext cx="946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CONCESSÃO PIRACICABA-PANORAMA  </a:t>
            </a:r>
            <a:r>
              <a:rPr lang="pt-BR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INNOVATIONS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269352" y="1844824"/>
            <a:ext cx="11665296" cy="492329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1219"/>
            <a:ext cx="12204000" cy="49833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055418" y="1556792"/>
            <a:ext cx="9535017" cy="533265"/>
            <a:chOff x="1055418" y="1556792"/>
            <a:chExt cx="9535017" cy="533265"/>
          </a:xfrm>
        </p:grpSpPr>
        <p:pic>
          <p:nvPicPr>
            <p:cNvPr id="76" name="Picture 5" descr="A close up of a sign&#10;&#10;Description generated with very high confidence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18" y="1558144"/>
              <a:ext cx="648094" cy="53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CaixaDeTexto 78"/>
            <p:cNvSpPr txBox="1"/>
            <p:nvPr/>
          </p:nvSpPr>
          <p:spPr>
            <a:xfrm>
              <a:off x="1813993" y="1556792"/>
              <a:ext cx="877644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Implementation of flexible tariffs, with pricing based on frequency, effective on the onset of</a:t>
              </a:r>
            </a:p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contract formalization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017142" y="2204864"/>
            <a:ext cx="9649018" cy="534762"/>
            <a:chOff x="1017142" y="2204864"/>
            <a:chExt cx="9649018" cy="534762"/>
          </a:xfrm>
        </p:grpSpPr>
        <p:pic>
          <p:nvPicPr>
            <p:cNvPr id="77" name="Picture 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142" y="2250766"/>
              <a:ext cx="581651" cy="407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CaixaDeTexto 79"/>
            <p:cNvSpPr txBox="1"/>
            <p:nvPr/>
          </p:nvSpPr>
          <p:spPr>
            <a:xfrm>
              <a:off x="1813993" y="2204864"/>
              <a:ext cx="8852167" cy="53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Implementation of point to point system for tolls. Users pay only for the effectively travelled distance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1044105" y="2807435"/>
            <a:ext cx="8554840" cy="615153"/>
            <a:chOff x="1044105" y="2807435"/>
            <a:chExt cx="8554840" cy="61515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105" y="2807435"/>
              <a:ext cx="608833" cy="608833"/>
            </a:xfrm>
            <a:prstGeom prst="rect">
              <a:avLst/>
            </a:prstGeom>
          </p:spPr>
        </p:pic>
        <p:sp>
          <p:nvSpPr>
            <p:cNvPr id="81" name="CaixaDeTexto 80"/>
            <p:cNvSpPr txBox="1"/>
            <p:nvPr/>
          </p:nvSpPr>
          <p:spPr>
            <a:xfrm>
              <a:off x="1813993" y="2894238"/>
              <a:ext cx="778495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Enhancement of road safety measures through the incorporation of international</a:t>
              </a:r>
            </a:p>
            <a:p>
              <a:pPr>
                <a:lnSpc>
                  <a:spcPts val="1700"/>
                </a:lnSpc>
                <a:buClr>
                  <a:srgbClr val="00B0F0"/>
                </a:buClr>
                <a:buSzPct val="120000"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best-practices (</a:t>
              </a:r>
              <a:r>
                <a:rPr lang="en-US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iRAP</a:t>
              </a:r>
              <a:r>
                <a:rPr lang="en-US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</p:grpSp>
      <p:sp>
        <p:nvSpPr>
          <p:cNvPr id="82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4583832" y="3573016"/>
            <a:ext cx="3001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E7E3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SCHEDULE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714080" y="4181018"/>
            <a:ext cx="10638504" cy="2041122"/>
            <a:chOff x="498056" y="4181018"/>
            <a:chExt cx="10638504" cy="2041122"/>
          </a:xfrm>
        </p:grpSpPr>
        <p:sp>
          <p:nvSpPr>
            <p:cNvPr id="84" name="Retângulo 83"/>
            <p:cNvSpPr/>
            <p:nvPr/>
          </p:nvSpPr>
          <p:spPr>
            <a:xfrm>
              <a:off x="498056" y="5373216"/>
              <a:ext cx="2069552" cy="4083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pt-BR" sz="2800" b="1" dirty="0" err="1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Feb</a:t>
              </a:r>
              <a:r>
                <a:rPr lang="pt-BR" sz="2800" b="1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/2019</a:t>
              </a:r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498056" y="5651751"/>
              <a:ext cx="2069552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ts val="1800"/>
                </a:lnSpc>
              </a:pP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Start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of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Pubic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Consultation</a:t>
              </a:r>
              <a:endParaRPr lang="pt-BR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pic>
          <p:nvPicPr>
            <p:cNvPr id="86" name="Imagem 8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60" y="4437112"/>
              <a:ext cx="10058400" cy="935254"/>
            </a:xfrm>
            <a:prstGeom prst="rect">
              <a:avLst/>
            </a:prstGeom>
          </p:spPr>
        </p:pic>
        <p:sp>
          <p:nvSpPr>
            <p:cNvPr id="88" name="Retângulo 87"/>
            <p:cNvSpPr/>
            <p:nvPr/>
          </p:nvSpPr>
          <p:spPr>
            <a:xfrm>
              <a:off x="4079776" y="5373216"/>
              <a:ext cx="1798356" cy="4083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pt-BR" sz="2800" b="1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May/2019</a:t>
              </a:r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4079776" y="5651751"/>
              <a:ext cx="1800200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ts val="1800"/>
                </a:lnSpc>
              </a:pP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Publication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of</a:t>
              </a:r>
              <a:endParaRPr lang="pt-BR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  <a:p>
              <a:pPr lvl="0">
                <a:lnSpc>
                  <a:spcPts val="1800"/>
                </a:lnSpc>
              </a:pP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Bidding</a:t>
              </a: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Notice</a:t>
              </a:r>
              <a:endParaRPr lang="pt-BR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6310180" y="5373216"/>
              <a:ext cx="1962896" cy="3872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pt-BR" sz="2800" b="1" dirty="0" err="1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Aug</a:t>
              </a:r>
              <a:r>
                <a:rPr lang="pt-BR" sz="2800" b="1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/2019</a:t>
              </a:r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6310180" y="5651751"/>
              <a:ext cx="1800200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ts val="1800"/>
                </a:lnSpc>
              </a:pP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Delivery </a:t>
              </a:r>
              <a:r>
                <a:rPr lang="pt-BR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of</a:t>
              </a:r>
              <a:endParaRPr lang="pt-BR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  <a:p>
              <a:pPr lvl="0">
                <a:lnSpc>
                  <a:spcPts val="1800"/>
                </a:lnSpc>
              </a:pPr>
              <a:r>
                <a:rPr lang="pt-BR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Envelopes</a:t>
              </a:r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8542428" y="5373216"/>
              <a:ext cx="2407656" cy="4083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pt-BR" sz="2800" b="1" dirty="0" err="1">
                  <a:solidFill>
                    <a:srgbClr val="FE7E3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Oct</a:t>
              </a:r>
              <a:r>
                <a:rPr lang="pt-BR" sz="2800" b="1" dirty="0">
                  <a:solidFill>
                    <a:srgbClr val="FE7E3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/2019</a:t>
              </a:r>
            </a:p>
          </p:txBody>
        </p:sp>
        <p:sp>
          <p:nvSpPr>
            <p:cNvPr id="96" name="CaixaDeTexto 10">
              <a:extLst>
                <a:ext uri="{FF2B5EF4-FFF2-40B4-BE49-F238E27FC236}">
                  <a16:creationId xmlns:a16="http://schemas.microsoft.com/office/drawing/2014/main" id="{8C17B83F-E500-8647-9409-93B763680A7B}"/>
                </a:ext>
              </a:extLst>
            </p:cNvPr>
            <p:cNvSpPr txBox="1"/>
            <p:nvPr/>
          </p:nvSpPr>
          <p:spPr>
            <a:xfrm>
              <a:off x="3598440" y="4221088"/>
              <a:ext cx="1705472" cy="608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0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Audiências</a:t>
              </a:r>
            </a:p>
            <a:p>
              <a:pPr>
                <a:lnSpc>
                  <a:spcPts val="2000"/>
                </a:lnSpc>
              </a:pPr>
              <a:r>
                <a:rPr lang="pt-BR" sz="20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Públicas</a:t>
              </a:r>
            </a:p>
          </p:txBody>
        </p:sp>
        <p:sp>
          <p:nvSpPr>
            <p:cNvPr id="97" name="CaixaDeTexto 10">
              <a:extLst>
                <a:ext uri="{FF2B5EF4-FFF2-40B4-BE49-F238E27FC236}">
                  <a16:creationId xmlns:a16="http://schemas.microsoft.com/office/drawing/2014/main" id="{8C17B83F-E500-8647-9409-93B763680A7B}"/>
                </a:ext>
              </a:extLst>
            </p:cNvPr>
            <p:cNvSpPr txBox="1"/>
            <p:nvPr/>
          </p:nvSpPr>
          <p:spPr>
            <a:xfrm>
              <a:off x="5879976" y="4181018"/>
              <a:ext cx="15404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Roadshow</a:t>
              </a:r>
              <a:endParaRPr lang="pt-BR" sz="2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CaixaDeTexto 10">
              <a:extLst>
                <a:ext uri="{FF2B5EF4-FFF2-40B4-BE49-F238E27FC236}">
                  <a16:creationId xmlns:a16="http://schemas.microsoft.com/office/drawing/2014/main" id="{8C17B83F-E500-8647-9409-93B763680A7B}"/>
                </a:ext>
              </a:extLst>
            </p:cNvPr>
            <p:cNvSpPr txBox="1"/>
            <p:nvPr/>
          </p:nvSpPr>
          <p:spPr>
            <a:xfrm>
              <a:off x="8586692" y="4221088"/>
              <a:ext cx="154047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000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Contract</a:t>
              </a:r>
              <a:endParaRPr lang="pt-BR" sz="2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pt-BR" sz="2000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</a:rPr>
                <a:t>Signing</a:t>
              </a:r>
              <a:endParaRPr lang="pt-BR" sz="2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CaixaDeTexto 10">
              <a:extLst>
                <a:ext uri="{FF2B5EF4-FFF2-40B4-BE49-F238E27FC236}">
                  <a16:creationId xmlns:a16="http://schemas.microsoft.com/office/drawing/2014/main" id="{8C17B83F-E500-8647-9409-93B763680A7B}"/>
                </a:ext>
              </a:extLst>
            </p:cNvPr>
            <p:cNvSpPr txBox="1"/>
            <p:nvPr/>
          </p:nvSpPr>
          <p:spPr>
            <a:xfrm>
              <a:off x="2374304" y="4221088"/>
              <a:ext cx="1224136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pt-BR" sz="2000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11 </a:t>
              </a:r>
              <a:r>
                <a:rPr lang="pt-BR" sz="2000" dirty="0" err="1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and</a:t>
              </a:r>
              <a:endParaRPr lang="pt-BR" sz="2000" dirty="0">
                <a:solidFill>
                  <a:srgbClr val="FE7E30"/>
                </a:solidFill>
                <a:latin typeface="+mn-lt"/>
                <a:ea typeface="Verdana" panose="020B0604030504040204" pitchFamily="34" charset="0"/>
              </a:endParaRPr>
            </a:p>
            <a:p>
              <a:pPr algn="r">
                <a:lnSpc>
                  <a:spcPts val="2000"/>
                </a:lnSpc>
              </a:pPr>
              <a:r>
                <a:rPr lang="pt-BR" sz="2000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12/03</a:t>
              </a:r>
            </a:p>
          </p:txBody>
        </p:sp>
        <p:sp>
          <p:nvSpPr>
            <p:cNvPr id="100" name="CaixaDeTexto 10">
              <a:extLst>
                <a:ext uri="{FF2B5EF4-FFF2-40B4-BE49-F238E27FC236}">
                  <a16:creationId xmlns:a16="http://schemas.microsoft.com/office/drawing/2014/main" id="{8C17B83F-E500-8647-9409-93B763680A7B}"/>
                </a:ext>
              </a:extLst>
            </p:cNvPr>
            <p:cNvSpPr txBox="1"/>
            <p:nvPr/>
          </p:nvSpPr>
          <p:spPr>
            <a:xfrm>
              <a:off x="9624392" y="4221088"/>
              <a:ext cx="1130146" cy="352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000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30/10</a:t>
              </a:r>
            </a:p>
          </p:txBody>
        </p:sp>
        <p:sp>
          <p:nvSpPr>
            <p:cNvPr id="101" name="CaixaDeTexto 10">
              <a:extLst>
                <a:ext uri="{FF2B5EF4-FFF2-40B4-BE49-F238E27FC236}">
                  <a16:creationId xmlns:a16="http://schemas.microsoft.com/office/drawing/2014/main" id="{8C17B83F-E500-8647-9409-93B763680A7B}"/>
                </a:ext>
              </a:extLst>
            </p:cNvPr>
            <p:cNvSpPr txBox="1"/>
            <p:nvPr/>
          </p:nvSpPr>
          <p:spPr>
            <a:xfrm>
              <a:off x="5879976" y="4516756"/>
              <a:ext cx="1908628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000" dirty="0" err="1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to</a:t>
              </a:r>
              <a:r>
                <a:rPr lang="pt-BR" sz="2000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pt-BR" sz="2000" dirty="0" err="1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be</a:t>
              </a:r>
              <a:r>
                <a:rPr lang="pt-BR" sz="2000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pt-BR" sz="2000" dirty="0" err="1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decided</a:t>
              </a:r>
              <a:endParaRPr lang="pt-BR" sz="2000" dirty="0">
                <a:solidFill>
                  <a:srgbClr val="FE7E3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CaixaDeTexto 10">
              <a:extLst>
                <a:ext uri="{FF2B5EF4-FFF2-40B4-BE49-F238E27FC236}">
                  <a16:creationId xmlns:a16="http://schemas.microsoft.com/office/drawing/2014/main" id="{8C17B83F-E500-8647-9409-93B763680A7B}"/>
                </a:ext>
              </a:extLst>
            </p:cNvPr>
            <p:cNvSpPr txBox="1"/>
            <p:nvPr/>
          </p:nvSpPr>
          <p:spPr>
            <a:xfrm>
              <a:off x="1847528" y="5869736"/>
              <a:ext cx="1156212" cy="352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000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18/02</a:t>
              </a:r>
            </a:p>
          </p:txBody>
        </p:sp>
        <p:sp>
          <p:nvSpPr>
            <p:cNvPr id="103" name="CaixaDeTexto 10">
              <a:extLst>
                <a:ext uri="{FF2B5EF4-FFF2-40B4-BE49-F238E27FC236}">
                  <a16:creationId xmlns:a16="http://schemas.microsoft.com/office/drawing/2014/main" id="{8C17B83F-E500-8647-9409-93B763680A7B}"/>
                </a:ext>
              </a:extLst>
            </p:cNvPr>
            <p:cNvSpPr txBox="1"/>
            <p:nvPr/>
          </p:nvSpPr>
          <p:spPr>
            <a:xfrm>
              <a:off x="3391897" y="5658251"/>
              <a:ext cx="1705472" cy="352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000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30/04</a:t>
              </a:r>
            </a:p>
          </p:txBody>
        </p:sp>
        <p:sp>
          <p:nvSpPr>
            <p:cNvPr id="104" name="CaixaDeTexto 10">
              <a:extLst>
                <a:ext uri="{FF2B5EF4-FFF2-40B4-BE49-F238E27FC236}">
                  <a16:creationId xmlns:a16="http://schemas.microsoft.com/office/drawing/2014/main" id="{8C17B83F-E500-8647-9409-93B763680A7B}"/>
                </a:ext>
              </a:extLst>
            </p:cNvPr>
            <p:cNvSpPr txBox="1"/>
            <p:nvPr/>
          </p:nvSpPr>
          <p:spPr>
            <a:xfrm>
              <a:off x="7403267" y="5869736"/>
              <a:ext cx="1705472" cy="352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000" dirty="0">
                  <a:solidFill>
                    <a:srgbClr val="FE7E3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rPr>
                <a:t>30/08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692696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87D71E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PRIORITIES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7936395" y="1412776"/>
            <a:ext cx="3848237" cy="5373216"/>
            <a:chOff x="7936395" y="1412776"/>
            <a:chExt cx="3848237" cy="5373216"/>
          </a:xfrm>
        </p:grpSpPr>
        <p:sp>
          <p:nvSpPr>
            <p:cNvPr id="36" name="Retângulo 35"/>
            <p:cNvSpPr/>
            <p:nvPr/>
          </p:nvSpPr>
          <p:spPr>
            <a:xfrm>
              <a:off x="7936689" y="3257772"/>
              <a:ext cx="3703926" cy="352822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8096464" y="2554252"/>
              <a:ext cx="3688168" cy="60529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Passenger’s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Metropolitan</a:t>
              </a: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&amp; Intermunicipal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Transport</a:t>
              </a:r>
              <a:endParaRPr lang="pt-BR" sz="20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Retângulo 41"/>
            <p:cNvSpPr/>
            <p:nvPr/>
          </p:nvSpPr>
          <p:spPr>
            <a:xfrm flipV="1">
              <a:off x="7936689" y="1412776"/>
              <a:ext cx="3703926" cy="1175424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7DC3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8080704" y="1684263"/>
              <a:ext cx="298384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R$ 7,5 </a:t>
              </a:r>
              <a:r>
                <a:rPr lang="pt-BR" sz="3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billion</a:t>
              </a:r>
              <a:endParaRPr lang="pt-BR" sz="3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8080703" y="1988840"/>
              <a:ext cx="3415895" cy="4044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rgbClr val="7DC332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 INVESTMENTS</a:t>
              </a:r>
            </a:p>
          </p:txBody>
        </p:sp>
        <p:sp>
          <p:nvSpPr>
            <p:cNvPr id="70" name="Retângulo 69"/>
            <p:cNvSpPr/>
            <p:nvPr/>
          </p:nvSpPr>
          <p:spPr>
            <a:xfrm flipV="1">
              <a:off x="7936395" y="1412876"/>
              <a:ext cx="3714489" cy="548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8096464" y="3212976"/>
              <a:ext cx="3544150" cy="286232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Upgrading fleet to increase commodity: air-conditioning, </a:t>
              </a:r>
            </a:p>
            <a:p>
              <a:pPr>
                <a:lnSpc>
                  <a:spcPts val="1800"/>
                </a:lnSpc>
              </a:pPr>
              <a:r>
                <a:rPr lang="en-US" sz="2000" i="1" dirty="0" err="1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wi-fi</a:t>
              </a:r>
              <a:endParaRPr lang="en-US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More time slots in  transport schedule</a:t>
              </a: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pt-BR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Informatization</a:t>
              </a:r>
              <a:r>
                <a:rPr lang="pt-BR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of</a:t>
              </a:r>
              <a:r>
                <a:rPr lang="pt-BR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management</a:t>
              </a: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Increased </a:t>
              </a:r>
              <a:r>
                <a:rPr lang="en-US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capiliarity</a:t>
              </a: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of public transport to previously unattended areas</a:t>
              </a:r>
            </a:p>
          </p:txBody>
        </p:sp>
        <p:sp>
          <p:nvSpPr>
            <p:cNvPr id="31" name="Elipse 30"/>
            <p:cNvSpPr/>
            <p:nvPr/>
          </p:nvSpPr>
          <p:spPr>
            <a:xfrm>
              <a:off x="8760296" y="6074979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2" name="Elipse 31"/>
            <p:cNvSpPr/>
            <p:nvPr/>
          </p:nvSpPr>
          <p:spPr>
            <a:xfrm>
              <a:off x="8976320" y="60749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5" name="Elipse 34"/>
            <p:cNvSpPr/>
            <p:nvPr/>
          </p:nvSpPr>
          <p:spPr>
            <a:xfrm>
              <a:off x="9192344" y="6074979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40" name="Elipse 39"/>
            <p:cNvSpPr/>
            <p:nvPr/>
          </p:nvSpPr>
          <p:spPr>
            <a:xfrm>
              <a:off x="9408368" y="6074979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47" name="Elipse 46"/>
            <p:cNvSpPr/>
            <p:nvPr/>
          </p:nvSpPr>
          <p:spPr>
            <a:xfrm>
              <a:off x="9624392" y="6074979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48" name="Elipse 47"/>
            <p:cNvSpPr/>
            <p:nvPr/>
          </p:nvSpPr>
          <p:spPr>
            <a:xfrm>
              <a:off x="9840416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49" name="Elipse 48"/>
            <p:cNvSpPr/>
            <p:nvPr/>
          </p:nvSpPr>
          <p:spPr>
            <a:xfrm>
              <a:off x="10056440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0" name="Elipse 49"/>
            <p:cNvSpPr/>
            <p:nvPr/>
          </p:nvSpPr>
          <p:spPr>
            <a:xfrm>
              <a:off x="10272464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1" name="Elipse 50"/>
            <p:cNvSpPr/>
            <p:nvPr/>
          </p:nvSpPr>
          <p:spPr>
            <a:xfrm>
              <a:off x="10488488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3" name="Elipse 52"/>
            <p:cNvSpPr/>
            <p:nvPr/>
          </p:nvSpPr>
          <p:spPr>
            <a:xfrm>
              <a:off x="10704512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151784" y="1412776"/>
            <a:ext cx="3610668" cy="5373216"/>
            <a:chOff x="4151784" y="1412776"/>
            <a:chExt cx="3610668" cy="5373216"/>
          </a:xfrm>
        </p:grpSpPr>
        <p:sp>
          <p:nvSpPr>
            <p:cNvPr id="33" name="Retângulo 32"/>
            <p:cNvSpPr/>
            <p:nvPr/>
          </p:nvSpPr>
          <p:spPr>
            <a:xfrm>
              <a:off x="4162052" y="3257772"/>
              <a:ext cx="3600400" cy="352822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4340730" y="2554252"/>
              <a:ext cx="3421721" cy="86177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CPTM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Lines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>
                <a:lnSpc>
                  <a:spcPts val="2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8 -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Esmerald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>
                <a:lnSpc>
                  <a:spcPts val="2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9 - Diamond</a:t>
              </a:r>
            </a:p>
          </p:txBody>
        </p:sp>
        <p:sp>
          <p:nvSpPr>
            <p:cNvPr id="41" name="Retângulo 40"/>
            <p:cNvSpPr/>
            <p:nvPr/>
          </p:nvSpPr>
          <p:spPr>
            <a:xfrm flipV="1">
              <a:off x="4162052" y="1412776"/>
              <a:ext cx="3600400" cy="1175424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7DC3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4336289" y="1684263"/>
              <a:ext cx="298384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R$ 3,7 </a:t>
              </a:r>
              <a:r>
                <a:rPr lang="pt-BR" sz="3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billion</a:t>
              </a:r>
              <a:endParaRPr lang="pt-BR" sz="3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4336289" y="1988840"/>
              <a:ext cx="3322634" cy="4044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rgbClr val="7DC332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 INVESTMENTS</a:t>
              </a:r>
            </a:p>
          </p:txBody>
        </p:sp>
        <p:sp>
          <p:nvSpPr>
            <p:cNvPr id="67" name="Retângulo 66"/>
            <p:cNvSpPr/>
            <p:nvPr/>
          </p:nvSpPr>
          <p:spPr>
            <a:xfrm flipV="1">
              <a:off x="4151784" y="1412877"/>
              <a:ext cx="3610668" cy="548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4340730" y="3538083"/>
              <a:ext cx="3421721" cy="240065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Daily demand: 1,05 </a:t>
              </a:r>
              <a:r>
                <a:rPr lang="en-US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milion</a:t>
              </a: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passengers</a:t>
              </a: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Modernization of train fleet, offering greater comfort</a:t>
              </a: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Valuation of real estate in encompassing regions</a:t>
              </a: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Less time spent on transport</a:t>
              </a:r>
            </a:p>
          </p:txBody>
        </p:sp>
        <p:sp>
          <p:nvSpPr>
            <p:cNvPr id="54" name="Elipse 53"/>
            <p:cNvSpPr/>
            <p:nvPr/>
          </p:nvSpPr>
          <p:spPr>
            <a:xfrm>
              <a:off x="4990143" y="6074979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5" name="Elipse 54"/>
            <p:cNvSpPr/>
            <p:nvPr/>
          </p:nvSpPr>
          <p:spPr>
            <a:xfrm>
              <a:off x="5206167" y="60749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6" name="Elipse 55"/>
            <p:cNvSpPr/>
            <p:nvPr/>
          </p:nvSpPr>
          <p:spPr>
            <a:xfrm>
              <a:off x="5422191" y="6074979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7" name="Elipse 56"/>
            <p:cNvSpPr/>
            <p:nvPr/>
          </p:nvSpPr>
          <p:spPr>
            <a:xfrm>
              <a:off x="5638215" y="6074979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8" name="Elipse 57"/>
            <p:cNvSpPr/>
            <p:nvPr/>
          </p:nvSpPr>
          <p:spPr>
            <a:xfrm>
              <a:off x="5854239" y="6074979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0" name="Elipse 59"/>
            <p:cNvSpPr/>
            <p:nvPr/>
          </p:nvSpPr>
          <p:spPr>
            <a:xfrm>
              <a:off x="6070263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1" name="Elipse 60"/>
            <p:cNvSpPr/>
            <p:nvPr/>
          </p:nvSpPr>
          <p:spPr>
            <a:xfrm>
              <a:off x="6286287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2" name="Elipse 61"/>
            <p:cNvSpPr/>
            <p:nvPr/>
          </p:nvSpPr>
          <p:spPr>
            <a:xfrm>
              <a:off x="6502311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3" name="Elipse 62"/>
            <p:cNvSpPr/>
            <p:nvPr/>
          </p:nvSpPr>
          <p:spPr>
            <a:xfrm>
              <a:off x="6718335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4" name="Elipse 63"/>
            <p:cNvSpPr/>
            <p:nvPr/>
          </p:nvSpPr>
          <p:spPr>
            <a:xfrm>
              <a:off x="6934359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407368" y="1412776"/>
            <a:ext cx="3600400" cy="5373216"/>
            <a:chOff x="407368" y="1412776"/>
            <a:chExt cx="3600400" cy="5373216"/>
          </a:xfrm>
        </p:grpSpPr>
        <p:sp>
          <p:nvSpPr>
            <p:cNvPr id="11" name="Retângulo 10"/>
            <p:cNvSpPr/>
            <p:nvPr/>
          </p:nvSpPr>
          <p:spPr>
            <a:xfrm>
              <a:off x="407368" y="3257772"/>
              <a:ext cx="3600400" cy="352822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591873" y="2554252"/>
              <a:ext cx="3359646" cy="60529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Intercity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Transport</a:t>
              </a: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TIC</a:t>
              </a:r>
            </a:p>
          </p:txBody>
        </p:sp>
        <p:sp>
          <p:nvSpPr>
            <p:cNvPr id="43" name="Retângulo 42"/>
            <p:cNvSpPr/>
            <p:nvPr/>
          </p:nvSpPr>
          <p:spPr>
            <a:xfrm flipV="1">
              <a:off x="407368" y="1412776"/>
              <a:ext cx="3600400" cy="1175424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7DC3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591873" y="1684263"/>
              <a:ext cx="298384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R$ 5,6 </a:t>
              </a:r>
              <a:r>
                <a:rPr lang="pt-BR" sz="3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billion</a:t>
              </a:r>
              <a:endParaRPr lang="pt-BR" sz="3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Retângulo 43"/>
            <p:cNvSpPr/>
            <p:nvPr/>
          </p:nvSpPr>
          <p:spPr>
            <a:xfrm>
              <a:off x="591872" y="1988840"/>
              <a:ext cx="3415895" cy="4044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rgbClr val="7DC332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IN INVESTMENTS</a:t>
              </a:r>
            </a:p>
          </p:txBody>
        </p:sp>
        <p:sp>
          <p:nvSpPr>
            <p:cNvPr id="45" name="Retângulo 44"/>
            <p:cNvSpPr/>
            <p:nvPr/>
          </p:nvSpPr>
          <p:spPr>
            <a:xfrm flipV="1">
              <a:off x="407368" y="1412878"/>
              <a:ext cx="3600400" cy="548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591873" y="3249935"/>
              <a:ext cx="3359646" cy="240065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pt-BR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135km (São Paulo - Jundiaí - Campinas/Americana)</a:t>
              </a: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More transport options for the population</a:t>
              </a: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pt-BR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Interconnection</a:t>
              </a:r>
              <a:r>
                <a:rPr lang="pt-BR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between</a:t>
              </a:r>
              <a:r>
                <a:rPr lang="pt-BR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municipalities</a:t>
              </a: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pt-BR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Quicker</a:t>
              </a:r>
              <a:r>
                <a:rPr lang="pt-BR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safer</a:t>
              </a:r>
              <a:r>
                <a:rPr lang="pt-BR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travels</a:t>
              </a: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Elipse 64"/>
            <p:cNvSpPr/>
            <p:nvPr/>
          </p:nvSpPr>
          <p:spPr>
            <a:xfrm>
              <a:off x="1162266" y="6074979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1" name="Elipse 70"/>
            <p:cNvSpPr/>
            <p:nvPr/>
          </p:nvSpPr>
          <p:spPr>
            <a:xfrm>
              <a:off x="1378290" y="60749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2" name="Elipse 71"/>
            <p:cNvSpPr/>
            <p:nvPr/>
          </p:nvSpPr>
          <p:spPr>
            <a:xfrm>
              <a:off x="1594314" y="6074979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3" name="Elipse 72"/>
            <p:cNvSpPr/>
            <p:nvPr/>
          </p:nvSpPr>
          <p:spPr>
            <a:xfrm>
              <a:off x="1810338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4" name="Elipse 73"/>
            <p:cNvSpPr/>
            <p:nvPr/>
          </p:nvSpPr>
          <p:spPr>
            <a:xfrm>
              <a:off x="2026362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5" name="Elipse 74"/>
            <p:cNvSpPr/>
            <p:nvPr/>
          </p:nvSpPr>
          <p:spPr>
            <a:xfrm>
              <a:off x="2242386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6" name="Elipse 75"/>
            <p:cNvSpPr/>
            <p:nvPr/>
          </p:nvSpPr>
          <p:spPr>
            <a:xfrm>
              <a:off x="2458410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7" name="Elipse 76"/>
            <p:cNvSpPr/>
            <p:nvPr/>
          </p:nvSpPr>
          <p:spPr>
            <a:xfrm>
              <a:off x="2674434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8" name="Elipse 77"/>
            <p:cNvSpPr/>
            <p:nvPr/>
          </p:nvSpPr>
          <p:spPr>
            <a:xfrm>
              <a:off x="2890458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9" name="Elipse 78"/>
            <p:cNvSpPr/>
            <p:nvPr/>
          </p:nvSpPr>
          <p:spPr>
            <a:xfrm>
              <a:off x="3106482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456040" y="720338"/>
            <a:ext cx="3960440" cy="404406"/>
            <a:chOff x="6456040" y="720338"/>
            <a:chExt cx="3960440" cy="404406"/>
          </a:xfrm>
        </p:grpSpPr>
        <p:sp>
          <p:nvSpPr>
            <p:cNvPr id="80" name="Elipse 79"/>
            <p:cNvSpPr/>
            <p:nvPr/>
          </p:nvSpPr>
          <p:spPr>
            <a:xfrm>
              <a:off x="8328248" y="86637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1" name="Elipse 80"/>
            <p:cNvSpPr/>
            <p:nvPr/>
          </p:nvSpPr>
          <p:spPr>
            <a:xfrm>
              <a:off x="8544272" y="86637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2" name="Elipse 81"/>
            <p:cNvSpPr/>
            <p:nvPr/>
          </p:nvSpPr>
          <p:spPr>
            <a:xfrm>
              <a:off x="8760296" y="866374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3" name="Elipse 82"/>
            <p:cNvSpPr/>
            <p:nvPr/>
          </p:nvSpPr>
          <p:spPr>
            <a:xfrm>
              <a:off x="8976320" y="866374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4" name="Elipse 83"/>
            <p:cNvSpPr/>
            <p:nvPr/>
          </p:nvSpPr>
          <p:spPr>
            <a:xfrm>
              <a:off x="9192344" y="866374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5" name="Elipse 84"/>
            <p:cNvSpPr/>
            <p:nvPr/>
          </p:nvSpPr>
          <p:spPr>
            <a:xfrm>
              <a:off x="9408368" y="866374"/>
              <a:ext cx="144016" cy="144016"/>
            </a:xfrm>
            <a:prstGeom prst="ellipse">
              <a:avLst/>
            </a:prstGeom>
            <a:solidFill>
              <a:srgbClr val="D2F52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6" name="Elipse 85"/>
            <p:cNvSpPr/>
            <p:nvPr/>
          </p:nvSpPr>
          <p:spPr>
            <a:xfrm>
              <a:off x="9624392" y="866374"/>
              <a:ext cx="144016" cy="144016"/>
            </a:xfrm>
            <a:prstGeom prst="ellipse">
              <a:avLst/>
            </a:prstGeom>
            <a:solidFill>
              <a:srgbClr val="BEDC4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7" name="Elipse 86"/>
            <p:cNvSpPr/>
            <p:nvPr/>
          </p:nvSpPr>
          <p:spPr>
            <a:xfrm>
              <a:off x="9840416" y="866374"/>
              <a:ext cx="144016" cy="144016"/>
            </a:xfrm>
            <a:prstGeom prst="ellipse">
              <a:avLst/>
            </a:prstGeom>
            <a:solidFill>
              <a:srgbClr val="87D7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8" name="Elipse 87"/>
            <p:cNvSpPr/>
            <p:nvPr/>
          </p:nvSpPr>
          <p:spPr>
            <a:xfrm>
              <a:off x="10056440" y="866374"/>
              <a:ext cx="144016" cy="144016"/>
            </a:xfrm>
            <a:prstGeom prst="ellipse">
              <a:avLst/>
            </a:prstGeom>
            <a:solidFill>
              <a:srgbClr val="7DC3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9" name="Elipse 88"/>
            <p:cNvSpPr/>
            <p:nvPr/>
          </p:nvSpPr>
          <p:spPr>
            <a:xfrm>
              <a:off x="10272464" y="866374"/>
              <a:ext cx="144016" cy="144016"/>
            </a:xfrm>
            <a:prstGeom prst="ellipse">
              <a:avLst/>
            </a:prstGeom>
            <a:solidFill>
              <a:srgbClr val="33CC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6456040" y="720338"/>
              <a:ext cx="3528392" cy="4044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000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Maturity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Level</a:t>
              </a:r>
              <a:endParaRPr lang="pt-BR" sz="20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2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303039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PROJECTS IN PROGRESS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235"/>
            <a:ext cx="12204000" cy="49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8040215" y="1412776"/>
            <a:ext cx="3610669" cy="5373216"/>
            <a:chOff x="8040215" y="1412776"/>
            <a:chExt cx="3610669" cy="5373216"/>
          </a:xfrm>
        </p:grpSpPr>
        <p:sp>
          <p:nvSpPr>
            <p:cNvPr id="36" name="Retângulo 35"/>
            <p:cNvSpPr/>
            <p:nvPr/>
          </p:nvSpPr>
          <p:spPr>
            <a:xfrm>
              <a:off x="8040215" y="3257772"/>
              <a:ext cx="3600400" cy="352822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8240480" y="2554252"/>
              <a:ext cx="3400134" cy="60529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Zoológico e Jardim Botânico</a:t>
              </a:r>
            </a:p>
          </p:txBody>
        </p:sp>
        <p:sp>
          <p:nvSpPr>
            <p:cNvPr id="42" name="Retângulo 41"/>
            <p:cNvSpPr/>
            <p:nvPr/>
          </p:nvSpPr>
          <p:spPr>
            <a:xfrm flipV="1">
              <a:off x="8040215" y="1412776"/>
              <a:ext cx="3600400" cy="1175424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7DC3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8224720" y="1684263"/>
              <a:ext cx="298384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R$ 6,5 </a:t>
              </a:r>
              <a:r>
                <a:rPr lang="pt-BR" sz="3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million</a:t>
              </a:r>
              <a:endParaRPr lang="pt-BR" sz="3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8224719" y="1988840"/>
              <a:ext cx="3415895" cy="4044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rgbClr val="7DC332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 INVESTMENTS</a:t>
              </a:r>
            </a:p>
          </p:txBody>
        </p:sp>
        <p:sp>
          <p:nvSpPr>
            <p:cNvPr id="70" name="Retângulo 69"/>
            <p:cNvSpPr/>
            <p:nvPr/>
          </p:nvSpPr>
          <p:spPr>
            <a:xfrm flipV="1">
              <a:off x="8040216" y="1412877"/>
              <a:ext cx="3610668" cy="548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8240480" y="3306182"/>
              <a:ext cx="3400134" cy="263149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New attractions for the population, with the consequent increase in the number of visitors</a:t>
              </a: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Better conditions for the care of fauna and flora</a:t>
              </a:r>
            </a:p>
            <a:p>
              <a:pPr>
                <a:lnSpc>
                  <a:spcPts val="1800"/>
                </a:lnSpc>
              </a:pPr>
              <a:endParaRPr lang="pt-BR" sz="2000" i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Development of educational activities directed at young people</a:t>
              </a:r>
            </a:p>
          </p:txBody>
        </p:sp>
        <p:sp>
          <p:nvSpPr>
            <p:cNvPr id="24" name="Elipse 23"/>
            <p:cNvSpPr/>
            <p:nvPr/>
          </p:nvSpPr>
          <p:spPr>
            <a:xfrm>
              <a:off x="8904312" y="6074979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9120336" y="60749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8" name="Elipse 27"/>
            <p:cNvSpPr/>
            <p:nvPr/>
          </p:nvSpPr>
          <p:spPr>
            <a:xfrm>
              <a:off x="9336360" y="6074979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9" name="Elipse 28"/>
            <p:cNvSpPr/>
            <p:nvPr/>
          </p:nvSpPr>
          <p:spPr>
            <a:xfrm>
              <a:off x="9552384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0" name="Elipse 29"/>
            <p:cNvSpPr/>
            <p:nvPr/>
          </p:nvSpPr>
          <p:spPr>
            <a:xfrm>
              <a:off x="9768408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9984432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2" name="Elipse 31"/>
            <p:cNvSpPr/>
            <p:nvPr/>
          </p:nvSpPr>
          <p:spPr>
            <a:xfrm>
              <a:off x="10200456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4" name="Elipse 33"/>
            <p:cNvSpPr/>
            <p:nvPr/>
          </p:nvSpPr>
          <p:spPr>
            <a:xfrm>
              <a:off x="10416480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5" name="Elipse 34"/>
            <p:cNvSpPr/>
            <p:nvPr/>
          </p:nvSpPr>
          <p:spPr>
            <a:xfrm>
              <a:off x="10632504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40" name="Elipse 39"/>
            <p:cNvSpPr/>
            <p:nvPr/>
          </p:nvSpPr>
          <p:spPr>
            <a:xfrm>
              <a:off x="10848528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285532" y="1412776"/>
            <a:ext cx="3610668" cy="5373216"/>
            <a:chOff x="4285532" y="1412776"/>
            <a:chExt cx="3610668" cy="5373216"/>
          </a:xfrm>
        </p:grpSpPr>
        <p:sp>
          <p:nvSpPr>
            <p:cNvPr id="33" name="Retângulo 32"/>
            <p:cNvSpPr/>
            <p:nvPr/>
          </p:nvSpPr>
          <p:spPr>
            <a:xfrm>
              <a:off x="4295800" y="3257772"/>
              <a:ext cx="3600400" cy="352822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4474478" y="2554252"/>
              <a:ext cx="3421721" cy="265713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Prisional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Complex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>
                <a:lnSpc>
                  <a:spcPts val="2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PPP</a:t>
              </a:r>
            </a:p>
            <a:p>
              <a:pPr>
                <a:lnSpc>
                  <a:spcPts val="2000"/>
                </a:lnSpc>
              </a:pPr>
              <a:endParaRPr lang="pt-BR" sz="2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Increased supply of prison cells to meet current demand</a:t>
              </a:r>
            </a:p>
            <a:p>
              <a:pPr>
                <a:lnSpc>
                  <a:spcPts val="2000"/>
                </a:lnSpc>
              </a:pPr>
              <a:endParaRPr lang="pt-BR" sz="20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Improved</a:t>
              </a:r>
              <a:r>
                <a:rPr lang="pt-BR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conditions</a:t>
              </a:r>
              <a:r>
                <a:rPr lang="pt-BR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for </a:t>
              </a: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convicts</a:t>
              </a:r>
              <a:endParaRPr lang="pt-BR" sz="20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endParaRPr lang="pt-BR" sz="20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Modern</a:t>
              </a:r>
              <a:r>
                <a:rPr lang="pt-BR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infrastructure</a:t>
              </a:r>
              <a:endParaRPr lang="pt-BR" sz="20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Retângulo 40"/>
            <p:cNvSpPr/>
            <p:nvPr/>
          </p:nvSpPr>
          <p:spPr>
            <a:xfrm flipV="1">
              <a:off x="4295800" y="1412776"/>
              <a:ext cx="3600400" cy="1175424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7DC3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4470037" y="1684263"/>
              <a:ext cx="298384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IN ANALYSIS</a:t>
              </a:r>
            </a:p>
          </p:txBody>
        </p:sp>
        <p:sp>
          <p:nvSpPr>
            <p:cNvPr id="67" name="Retângulo 66"/>
            <p:cNvSpPr/>
            <p:nvPr/>
          </p:nvSpPr>
          <p:spPr>
            <a:xfrm flipV="1">
              <a:off x="4285532" y="1412877"/>
              <a:ext cx="3610668" cy="548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Elipse 46"/>
            <p:cNvSpPr/>
            <p:nvPr/>
          </p:nvSpPr>
          <p:spPr>
            <a:xfrm>
              <a:off x="5123891" y="6074979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48" name="Elipse 47"/>
            <p:cNvSpPr/>
            <p:nvPr/>
          </p:nvSpPr>
          <p:spPr>
            <a:xfrm>
              <a:off x="5339915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49" name="Elipse 48"/>
            <p:cNvSpPr/>
            <p:nvPr/>
          </p:nvSpPr>
          <p:spPr>
            <a:xfrm>
              <a:off x="5555939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0" name="Elipse 49"/>
            <p:cNvSpPr/>
            <p:nvPr/>
          </p:nvSpPr>
          <p:spPr>
            <a:xfrm>
              <a:off x="5771963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1" name="Elipse 50"/>
            <p:cNvSpPr/>
            <p:nvPr/>
          </p:nvSpPr>
          <p:spPr>
            <a:xfrm>
              <a:off x="5987987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3" name="Elipse 52"/>
            <p:cNvSpPr/>
            <p:nvPr/>
          </p:nvSpPr>
          <p:spPr>
            <a:xfrm>
              <a:off x="6204011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4" name="Elipse 53"/>
            <p:cNvSpPr/>
            <p:nvPr/>
          </p:nvSpPr>
          <p:spPr>
            <a:xfrm>
              <a:off x="6420035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5" name="Elipse 54"/>
            <p:cNvSpPr/>
            <p:nvPr/>
          </p:nvSpPr>
          <p:spPr>
            <a:xfrm>
              <a:off x="6636059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6" name="Elipse 55"/>
            <p:cNvSpPr/>
            <p:nvPr/>
          </p:nvSpPr>
          <p:spPr>
            <a:xfrm>
              <a:off x="6852083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7" name="Elipse 56"/>
            <p:cNvSpPr/>
            <p:nvPr/>
          </p:nvSpPr>
          <p:spPr>
            <a:xfrm>
              <a:off x="7068107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551385" y="1412776"/>
            <a:ext cx="3600400" cy="5373216"/>
            <a:chOff x="551385" y="1412776"/>
            <a:chExt cx="3600400" cy="5373216"/>
          </a:xfrm>
        </p:grpSpPr>
        <p:sp>
          <p:nvSpPr>
            <p:cNvPr id="11" name="Retângulo 10"/>
            <p:cNvSpPr/>
            <p:nvPr/>
          </p:nvSpPr>
          <p:spPr>
            <a:xfrm>
              <a:off x="551385" y="3257772"/>
              <a:ext cx="3600400" cy="352822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735890" y="2554252"/>
              <a:ext cx="3359646" cy="291361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Marginais Pinheiros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Tietê</a:t>
              </a:r>
            </a:p>
            <a:p>
              <a:pPr>
                <a:lnSpc>
                  <a:spcPts val="2000"/>
                </a:lnSpc>
              </a:pPr>
              <a:endParaRPr lang="pt-BR" sz="2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Improvement</a:t>
              </a:r>
              <a:r>
                <a:rPr lang="pt-BR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of</a:t>
              </a:r>
              <a:r>
                <a:rPr lang="pt-BR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traffic</a:t>
              </a:r>
              <a:r>
                <a:rPr lang="pt-BR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conditions</a:t>
              </a:r>
              <a:endParaRPr lang="pt-BR" sz="20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endParaRPr lang="pt-BR" sz="20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Increased</a:t>
              </a:r>
              <a:r>
                <a:rPr lang="pt-BR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security</a:t>
              </a:r>
              <a:r>
                <a:rPr lang="pt-BR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for </a:t>
              </a:r>
              <a:r>
                <a:rPr lang="pt-BR" sz="2000" i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users</a:t>
              </a:r>
              <a:endParaRPr lang="pt-BR" sz="20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endParaRPr lang="pt-BR" sz="20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en-US" sz="20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Greater fluidity and decreased displacement times</a:t>
              </a:r>
            </a:p>
            <a:p>
              <a:pPr>
                <a:lnSpc>
                  <a:spcPts val="2000"/>
                </a:lnSpc>
              </a:pPr>
              <a:endParaRPr lang="en-US" sz="200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Retângulo 42"/>
            <p:cNvSpPr/>
            <p:nvPr/>
          </p:nvSpPr>
          <p:spPr>
            <a:xfrm flipV="1">
              <a:off x="551385" y="1412776"/>
              <a:ext cx="3600400" cy="1175424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7DC33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735890" y="1684263"/>
              <a:ext cx="298384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R$ 3,5 </a:t>
              </a:r>
              <a:r>
                <a:rPr lang="pt-BR" sz="3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billion</a:t>
              </a:r>
              <a:endParaRPr lang="pt-BR" sz="3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Retângulo 43"/>
            <p:cNvSpPr/>
            <p:nvPr/>
          </p:nvSpPr>
          <p:spPr>
            <a:xfrm>
              <a:off x="735889" y="1988840"/>
              <a:ext cx="3415895" cy="4044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rgbClr val="7DC332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 INVESTMENTS</a:t>
              </a:r>
            </a:p>
          </p:txBody>
        </p:sp>
        <p:sp>
          <p:nvSpPr>
            <p:cNvPr id="45" name="Retângulo 44"/>
            <p:cNvSpPr/>
            <p:nvPr/>
          </p:nvSpPr>
          <p:spPr>
            <a:xfrm flipV="1">
              <a:off x="551385" y="1412878"/>
              <a:ext cx="3600400" cy="548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Elipse 57"/>
            <p:cNvSpPr/>
            <p:nvPr/>
          </p:nvSpPr>
          <p:spPr>
            <a:xfrm>
              <a:off x="1306283" y="6074979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0" name="Elipse 59"/>
            <p:cNvSpPr/>
            <p:nvPr/>
          </p:nvSpPr>
          <p:spPr>
            <a:xfrm>
              <a:off x="1522307" y="60749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1" name="Elipse 60"/>
            <p:cNvSpPr/>
            <p:nvPr/>
          </p:nvSpPr>
          <p:spPr>
            <a:xfrm>
              <a:off x="1738331" y="6074979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2" name="Elipse 61"/>
            <p:cNvSpPr/>
            <p:nvPr/>
          </p:nvSpPr>
          <p:spPr>
            <a:xfrm>
              <a:off x="1954355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3" name="Elipse 62"/>
            <p:cNvSpPr/>
            <p:nvPr/>
          </p:nvSpPr>
          <p:spPr>
            <a:xfrm>
              <a:off x="2170379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4" name="Elipse 63"/>
            <p:cNvSpPr/>
            <p:nvPr/>
          </p:nvSpPr>
          <p:spPr>
            <a:xfrm>
              <a:off x="2386403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5" name="Elipse 64"/>
            <p:cNvSpPr/>
            <p:nvPr/>
          </p:nvSpPr>
          <p:spPr>
            <a:xfrm>
              <a:off x="2602427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6" name="Elipse 65"/>
            <p:cNvSpPr/>
            <p:nvPr/>
          </p:nvSpPr>
          <p:spPr>
            <a:xfrm>
              <a:off x="2818451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1" name="Elipse 70"/>
            <p:cNvSpPr/>
            <p:nvPr/>
          </p:nvSpPr>
          <p:spPr>
            <a:xfrm>
              <a:off x="3034475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2" name="Elipse 71"/>
            <p:cNvSpPr/>
            <p:nvPr/>
          </p:nvSpPr>
          <p:spPr>
            <a:xfrm>
              <a:off x="3250499" y="6074979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456040" y="720338"/>
            <a:ext cx="3960440" cy="404406"/>
            <a:chOff x="6456040" y="720338"/>
            <a:chExt cx="3960440" cy="404406"/>
          </a:xfrm>
        </p:grpSpPr>
        <p:sp>
          <p:nvSpPr>
            <p:cNvPr id="73" name="Elipse 72"/>
            <p:cNvSpPr/>
            <p:nvPr/>
          </p:nvSpPr>
          <p:spPr>
            <a:xfrm>
              <a:off x="8328248" y="86637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4" name="Elipse 73"/>
            <p:cNvSpPr/>
            <p:nvPr/>
          </p:nvSpPr>
          <p:spPr>
            <a:xfrm>
              <a:off x="8544272" y="86637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5" name="Elipse 74"/>
            <p:cNvSpPr/>
            <p:nvPr/>
          </p:nvSpPr>
          <p:spPr>
            <a:xfrm>
              <a:off x="8760296" y="866374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6" name="Elipse 75"/>
            <p:cNvSpPr/>
            <p:nvPr/>
          </p:nvSpPr>
          <p:spPr>
            <a:xfrm>
              <a:off x="8976320" y="866374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7" name="Elipse 76"/>
            <p:cNvSpPr/>
            <p:nvPr/>
          </p:nvSpPr>
          <p:spPr>
            <a:xfrm>
              <a:off x="9192344" y="866374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8" name="Elipse 77"/>
            <p:cNvSpPr/>
            <p:nvPr/>
          </p:nvSpPr>
          <p:spPr>
            <a:xfrm>
              <a:off x="9408368" y="866374"/>
              <a:ext cx="144016" cy="144016"/>
            </a:xfrm>
            <a:prstGeom prst="ellipse">
              <a:avLst/>
            </a:prstGeom>
            <a:solidFill>
              <a:srgbClr val="D2F52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79" name="Elipse 78"/>
            <p:cNvSpPr/>
            <p:nvPr/>
          </p:nvSpPr>
          <p:spPr>
            <a:xfrm>
              <a:off x="9624392" y="866374"/>
              <a:ext cx="144016" cy="144016"/>
            </a:xfrm>
            <a:prstGeom prst="ellipse">
              <a:avLst/>
            </a:prstGeom>
            <a:solidFill>
              <a:srgbClr val="BEDC4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0" name="Elipse 79"/>
            <p:cNvSpPr/>
            <p:nvPr/>
          </p:nvSpPr>
          <p:spPr>
            <a:xfrm>
              <a:off x="9840416" y="866374"/>
              <a:ext cx="144016" cy="144016"/>
            </a:xfrm>
            <a:prstGeom prst="ellipse">
              <a:avLst/>
            </a:prstGeom>
            <a:solidFill>
              <a:srgbClr val="87D7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1" name="Elipse 80"/>
            <p:cNvSpPr/>
            <p:nvPr/>
          </p:nvSpPr>
          <p:spPr>
            <a:xfrm>
              <a:off x="10056440" y="866374"/>
              <a:ext cx="144016" cy="144016"/>
            </a:xfrm>
            <a:prstGeom prst="ellipse">
              <a:avLst/>
            </a:prstGeom>
            <a:solidFill>
              <a:srgbClr val="7DC3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2" name="Elipse 81"/>
            <p:cNvSpPr/>
            <p:nvPr/>
          </p:nvSpPr>
          <p:spPr>
            <a:xfrm>
              <a:off x="10272464" y="866374"/>
              <a:ext cx="144016" cy="144016"/>
            </a:xfrm>
            <a:prstGeom prst="ellipse">
              <a:avLst/>
            </a:prstGeom>
            <a:solidFill>
              <a:srgbClr val="33CC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83" name="Retângulo 82"/>
            <p:cNvSpPr/>
            <p:nvPr/>
          </p:nvSpPr>
          <p:spPr>
            <a:xfrm>
              <a:off x="6456040" y="720338"/>
              <a:ext cx="3528392" cy="4044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000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Maturity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Level</a:t>
              </a:r>
              <a:endParaRPr lang="pt-BR" sz="20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84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692696"/>
            <a:ext cx="496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87D71E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PRIORITIES</a:t>
            </a:r>
          </a:p>
        </p:txBody>
      </p:sp>
      <p:sp>
        <p:nvSpPr>
          <p:cNvPr id="85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303039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PROJECTS IN PROGRESS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235"/>
            <a:ext cx="12204000" cy="49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ângulo 130"/>
          <p:cNvSpPr/>
          <p:nvPr/>
        </p:nvSpPr>
        <p:spPr>
          <a:xfrm>
            <a:off x="551384" y="1412877"/>
            <a:ext cx="11099499" cy="53731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235"/>
            <a:ext cx="12204000" cy="49833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8400256" y="4005064"/>
            <a:ext cx="3528392" cy="562243"/>
            <a:chOff x="8400256" y="4005064"/>
            <a:chExt cx="3528392" cy="562243"/>
          </a:xfrm>
        </p:grpSpPr>
        <p:sp>
          <p:nvSpPr>
            <p:cNvPr id="50" name="Elipse 49"/>
            <p:cNvSpPr/>
            <p:nvPr/>
          </p:nvSpPr>
          <p:spPr>
            <a:xfrm>
              <a:off x="8510490" y="4423291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1" name="Elipse 50"/>
            <p:cNvSpPr/>
            <p:nvPr/>
          </p:nvSpPr>
          <p:spPr>
            <a:xfrm>
              <a:off x="8726514" y="442329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3" name="Elipse 52"/>
            <p:cNvSpPr/>
            <p:nvPr/>
          </p:nvSpPr>
          <p:spPr>
            <a:xfrm>
              <a:off x="8942538" y="4423291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4" name="Elipse 53"/>
            <p:cNvSpPr/>
            <p:nvPr/>
          </p:nvSpPr>
          <p:spPr>
            <a:xfrm>
              <a:off x="9158562" y="4423291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5" name="Elipse 54"/>
            <p:cNvSpPr/>
            <p:nvPr/>
          </p:nvSpPr>
          <p:spPr>
            <a:xfrm>
              <a:off x="9374586" y="4423291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6" name="Elipse 55"/>
            <p:cNvSpPr/>
            <p:nvPr/>
          </p:nvSpPr>
          <p:spPr>
            <a:xfrm>
              <a:off x="9590610" y="4423291"/>
              <a:ext cx="144016" cy="144016"/>
            </a:xfrm>
            <a:prstGeom prst="ellipse">
              <a:avLst/>
            </a:prstGeom>
            <a:solidFill>
              <a:srgbClr val="D2F52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7" name="Elipse 56"/>
            <p:cNvSpPr/>
            <p:nvPr/>
          </p:nvSpPr>
          <p:spPr>
            <a:xfrm>
              <a:off x="9806634" y="4423291"/>
              <a:ext cx="144016" cy="144016"/>
            </a:xfrm>
            <a:prstGeom prst="ellipse">
              <a:avLst/>
            </a:prstGeom>
            <a:solidFill>
              <a:srgbClr val="BEDC4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8" name="Elipse 57"/>
            <p:cNvSpPr/>
            <p:nvPr/>
          </p:nvSpPr>
          <p:spPr>
            <a:xfrm>
              <a:off x="10022658" y="4423291"/>
              <a:ext cx="144016" cy="144016"/>
            </a:xfrm>
            <a:prstGeom prst="ellipse">
              <a:avLst/>
            </a:prstGeom>
            <a:solidFill>
              <a:srgbClr val="87D7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9" name="Elipse 58"/>
            <p:cNvSpPr/>
            <p:nvPr/>
          </p:nvSpPr>
          <p:spPr>
            <a:xfrm>
              <a:off x="10238682" y="4423291"/>
              <a:ext cx="144016" cy="144016"/>
            </a:xfrm>
            <a:prstGeom prst="ellipse">
              <a:avLst/>
            </a:prstGeom>
            <a:solidFill>
              <a:srgbClr val="7DC3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60" name="Elipse 59"/>
            <p:cNvSpPr/>
            <p:nvPr/>
          </p:nvSpPr>
          <p:spPr>
            <a:xfrm>
              <a:off x="10454706" y="4423291"/>
              <a:ext cx="144016" cy="144016"/>
            </a:xfrm>
            <a:prstGeom prst="ellipse">
              <a:avLst/>
            </a:prstGeom>
            <a:solidFill>
              <a:srgbClr val="33CC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32" name="Retângulo 131"/>
            <p:cNvSpPr/>
            <p:nvPr/>
          </p:nvSpPr>
          <p:spPr>
            <a:xfrm>
              <a:off x="8400256" y="4005064"/>
              <a:ext cx="3528392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000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Maturity</a:t>
              </a:r>
              <a:r>
                <a:rPr lang="pt-BR" sz="2000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Level</a:t>
              </a:r>
              <a:endParaRPr lang="pt-BR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8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692696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87D71E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MATURITY LEVEL</a:t>
            </a:r>
          </a:p>
        </p:txBody>
      </p:sp>
      <p:sp>
        <p:nvSpPr>
          <p:cNvPr id="109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303039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PROJECTS IN PROGRESS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750378" y="1587470"/>
            <a:ext cx="7920881" cy="4338059"/>
            <a:chOff x="750378" y="1587470"/>
            <a:chExt cx="7920881" cy="4338059"/>
          </a:xfrm>
        </p:grpSpPr>
        <p:sp>
          <p:nvSpPr>
            <p:cNvPr id="22" name="Retângulo 21"/>
            <p:cNvSpPr/>
            <p:nvPr/>
          </p:nvSpPr>
          <p:spPr>
            <a:xfrm>
              <a:off x="750379" y="1832101"/>
              <a:ext cx="7920880" cy="409342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20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airports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under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technical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analysis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Services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inherent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to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ecotourism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under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technical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analysis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Sanitation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recovery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under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technical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analysis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Medical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exam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servisse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bt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imaging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356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million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Rational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use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of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energy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water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under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technical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analysis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Pharmaceutical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manufacturing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267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million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Construction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management | 342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million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750378" y="1587470"/>
              <a:ext cx="7721886" cy="4093428"/>
              <a:chOff x="750378" y="1587470"/>
              <a:chExt cx="7721886" cy="4093428"/>
            </a:xfrm>
          </p:grpSpPr>
          <p:sp>
            <p:nvSpPr>
              <p:cNvPr id="2" name="Elipse 1"/>
              <p:cNvSpPr/>
              <p:nvPr/>
            </p:nvSpPr>
            <p:spPr>
              <a:xfrm>
                <a:off x="3215680" y="1700808"/>
                <a:ext cx="144016" cy="14401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Elipse 23"/>
              <p:cNvSpPr/>
              <p:nvPr/>
            </p:nvSpPr>
            <p:spPr>
              <a:xfrm>
                <a:off x="3431704" y="1700808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3647728" y="1700808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3863752" y="1700808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4079776" y="1700808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4295800" y="1700808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4511824" y="1700808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Elipse 31"/>
              <p:cNvSpPr/>
              <p:nvPr/>
            </p:nvSpPr>
            <p:spPr>
              <a:xfrm>
                <a:off x="4727848" y="1700808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4943872" y="1700808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Elipse 34"/>
              <p:cNvSpPr/>
              <p:nvPr/>
            </p:nvSpPr>
            <p:spPr>
              <a:xfrm>
                <a:off x="5159896" y="1700808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Elipse 61"/>
              <p:cNvSpPr/>
              <p:nvPr/>
            </p:nvSpPr>
            <p:spPr>
              <a:xfrm>
                <a:off x="3071664" y="2310210"/>
                <a:ext cx="144016" cy="14401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63" name="Elipse 62"/>
              <p:cNvSpPr/>
              <p:nvPr/>
            </p:nvSpPr>
            <p:spPr>
              <a:xfrm>
                <a:off x="3287688" y="2310210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3503712" y="2310210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65" name="Elipse 64"/>
              <p:cNvSpPr/>
              <p:nvPr/>
            </p:nvSpPr>
            <p:spPr>
              <a:xfrm>
                <a:off x="3719736" y="2310210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Elipse 65"/>
              <p:cNvSpPr/>
              <p:nvPr/>
            </p:nvSpPr>
            <p:spPr>
              <a:xfrm>
                <a:off x="3935760" y="2310210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Elipse 70"/>
              <p:cNvSpPr/>
              <p:nvPr/>
            </p:nvSpPr>
            <p:spPr>
              <a:xfrm>
                <a:off x="4151784" y="2310210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Elipse 71"/>
              <p:cNvSpPr/>
              <p:nvPr/>
            </p:nvSpPr>
            <p:spPr>
              <a:xfrm>
                <a:off x="4367808" y="2310210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4583832" y="2310210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74" name="Elipse 73"/>
              <p:cNvSpPr/>
              <p:nvPr/>
            </p:nvSpPr>
            <p:spPr>
              <a:xfrm>
                <a:off x="4799856" y="2310210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75" name="Elipse 74"/>
              <p:cNvSpPr/>
              <p:nvPr/>
            </p:nvSpPr>
            <p:spPr>
              <a:xfrm>
                <a:off x="5015880" y="2310210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77" name="Elipse 76"/>
              <p:cNvSpPr/>
              <p:nvPr/>
            </p:nvSpPr>
            <p:spPr>
              <a:xfrm>
                <a:off x="6168008" y="2924572"/>
                <a:ext cx="144016" cy="14401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6384032" y="29245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6600056" y="29245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Elipse 79"/>
              <p:cNvSpPr/>
              <p:nvPr/>
            </p:nvSpPr>
            <p:spPr>
              <a:xfrm>
                <a:off x="6816080" y="29245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81" name="Elipse 80"/>
              <p:cNvSpPr/>
              <p:nvPr/>
            </p:nvSpPr>
            <p:spPr>
              <a:xfrm>
                <a:off x="7032104" y="29245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7248128" y="29245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Elipse 82"/>
              <p:cNvSpPr/>
              <p:nvPr/>
            </p:nvSpPr>
            <p:spPr>
              <a:xfrm>
                <a:off x="7464152" y="29245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Elipse 83"/>
              <p:cNvSpPr/>
              <p:nvPr/>
            </p:nvSpPr>
            <p:spPr>
              <a:xfrm>
                <a:off x="7680176" y="29245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7896200" y="29245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8112224" y="29245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88" name="Elipse 87"/>
              <p:cNvSpPr/>
              <p:nvPr/>
            </p:nvSpPr>
            <p:spPr>
              <a:xfrm>
                <a:off x="3359696" y="3524647"/>
                <a:ext cx="144016" cy="14401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Elipse 88"/>
              <p:cNvSpPr/>
              <p:nvPr/>
            </p:nvSpPr>
            <p:spPr>
              <a:xfrm>
                <a:off x="3575720" y="3524647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3791744" y="3524647"/>
                <a:ext cx="144016" cy="144016"/>
              </a:xfrm>
              <a:prstGeom prst="ellipse">
                <a:avLst/>
              </a:prstGeom>
              <a:solidFill>
                <a:srgbClr val="FA963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91" name="Elipse 90"/>
              <p:cNvSpPr/>
              <p:nvPr/>
            </p:nvSpPr>
            <p:spPr>
              <a:xfrm>
                <a:off x="4007768" y="3524647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92" name="Elipse 91"/>
              <p:cNvSpPr/>
              <p:nvPr/>
            </p:nvSpPr>
            <p:spPr>
              <a:xfrm>
                <a:off x="4223792" y="3524647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93" name="Elipse 92"/>
              <p:cNvSpPr/>
              <p:nvPr/>
            </p:nvSpPr>
            <p:spPr>
              <a:xfrm>
                <a:off x="4439816" y="3524647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4655840" y="3524647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Elipse 94"/>
              <p:cNvSpPr/>
              <p:nvPr/>
            </p:nvSpPr>
            <p:spPr>
              <a:xfrm>
                <a:off x="4871864" y="3524647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Elipse 95"/>
              <p:cNvSpPr/>
              <p:nvPr/>
            </p:nvSpPr>
            <p:spPr>
              <a:xfrm>
                <a:off x="5087888" y="3524647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Elipse 96"/>
              <p:cNvSpPr/>
              <p:nvPr/>
            </p:nvSpPr>
            <p:spPr>
              <a:xfrm>
                <a:off x="5303912" y="3524647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99" name="Elipse 98"/>
              <p:cNvSpPr/>
              <p:nvPr/>
            </p:nvSpPr>
            <p:spPr>
              <a:xfrm>
                <a:off x="3359696" y="4143772"/>
                <a:ext cx="144016" cy="14401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00" name="Elipse 99"/>
              <p:cNvSpPr/>
              <p:nvPr/>
            </p:nvSpPr>
            <p:spPr>
              <a:xfrm>
                <a:off x="3575720" y="414377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01" name="Elipse 100"/>
              <p:cNvSpPr/>
              <p:nvPr/>
            </p:nvSpPr>
            <p:spPr>
              <a:xfrm>
                <a:off x="3791744" y="4143772"/>
                <a:ext cx="144016" cy="144016"/>
              </a:xfrm>
              <a:prstGeom prst="ellipse">
                <a:avLst/>
              </a:prstGeom>
              <a:solidFill>
                <a:srgbClr val="FA963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02" name="Elipse 101"/>
              <p:cNvSpPr/>
              <p:nvPr/>
            </p:nvSpPr>
            <p:spPr>
              <a:xfrm>
                <a:off x="4007768" y="41437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03" name="Elipse 102"/>
              <p:cNvSpPr/>
              <p:nvPr/>
            </p:nvSpPr>
            <p:spPr>
              <a:xfrm>
                <a:off x="4223792" y="41437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04" name="Elipse 103"/>
              <p:cNvSpPr/>
              <p:nvPr/>
            </p:nvSpPr>
            <p:spPr>
              <a:xfrm>
                <a:off x="4439816" y="41437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05" name="Elipse 104"/>
              <p:cNvSpPr/>
              <p:nvPr/>
            </p:nvSpPr>
            <p:spPr>
              <a:xfrm>
                <a:off x="4655840" y="41437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06" name="Elipse 105"/>
              <p:cNvSpPr/>
              <p:nvPr/>
            </p:nvSpPr>
            <p:spPr>
              <a:xfrm>
                <a:off x="4871864" y="41437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07" name="Elipse 106"/>
              <p:cNvSpPr/>
              <p:nvPr/>
            </p:nvSpPr>
            <p:spPr>
              <a:xfrm>
                <a:off x="5087888" y="41437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08" name="Elipse 107"/>
              <p:cNvSpPr/>
              <p:nvPr/>
            </p:nvSpPr>
            <p:spPr>
              <a:xfrm>
                <a:off x="5303912" y="41437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0" name="Elipse 109"/>
              <p:cNvSpPr/>
              <p:nvPr/>
            </p:nvSpPr>
            <p:spPr>
              <a:xfrm>
                <a:off x="3935760" y="4753372"/>
                <a:ext cx="144016" cy="14401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1" name="Elipse 110"/>
              <p:cNvSpPr/>
              <p:nvPr/>
            </p:nvSpPr>
            <p:spPr>
              <a:xfrm>
                <a:off x="4151784" y="475337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2" name="Elipse 111"/>
              <p:cNvSpPr/>
              <p:nvPr/>
            </p:nvSpPr>
            <p:spPr>
              <a:xfrm>
                <a:off x="4367808" y="4753372"/>
                <a:ext cx="144016" cy="144016"/>
              </a:xfrm>
              <a:prstGeom prst="ellipse">
                <a:avLst/>
              </a:prstGeom>
              <a:solidFill>
                <a:srgbClr val="FA963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3" name="Elipse 112"/>
              <p:cNvSpPr/>
              <p:nvPr/>
            </p:nvSpPr>
            <p:spPr>
              <a:xfrm>
                <a:off x="4583832" y="4753372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4" name="Elipse 113"/>
              <p:cNvSpPr/>
              <p:nvPr/>
            </p:nvSpPr>
            <p:spPr>
              <a:xfrm>
                <a:off x="4799856" y="4753372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5" name="Elipse 114"/>
              <p:cNvSpPr/>
              <p:nvPr/>
            </p:nvSpPr>
            <p:spPr>
              <a:xfrm>
                <a:off x="5015880" y="4753372"/>
                <a:ext cx="144016" cy="144016"/>
              </a:xfrm>
              <a:prstGeom prst="ellipse">
                <a:avLst/>
              </a:prstGeom>
              <a:solidFill>
                <a:srgbClr val="D2F52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6" name="Elipse 115"/>
              <p:cNvSpPr/>
              <p:nvPr/>
            </p:nvSpPr>
            <p:spPr>
              <a:xfrm>
                <a:off x="5231904" y="4753372"/>
                <a:ext cx="144016" cy="144016"/>
              </a:xfrm>
              <a:prstGeom prst="ellipse">
                <a:avLst/>
              </a:prstGeom>
              <a:solidFill>
                <a:srgbClr val="BEDC4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7" name="Elipse 116"/>
              <p:cNvSpPr/>
              <p:nvPr/>
            </p:nvSpPr>
            <p:spPr>
              <a:xfrm>
                <a:off x="5447928" y="47533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8" name="Elipse 117"/>
              <p:cNvSpPr/>
              <p:nvPr/>
            </p:nvSpPr>
            <p:spPr>
              <a:xfrm>
                <a:off x="5663952" y="47533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19" name="Elipse 118"/>
              <p:cNvSpPr/>
              <p:nvPr/>
            </p:nvSpPr>
            <p:spPr>
              <a:xfrm>
                <a:off x="5879976" y="47533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21" name="Elipse 120"/>
              <p:cNvSpPr/>
              <p:nvPr/>
            </p:nvSpPr>
            <p:spPr>
              <a:xfrm>
                <a:off x="3863752" y="5362972"/>
                <a:ext cx="144016" cy="14401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22" name="Elipse 121"/>
              <p:cNvSpPr/>
              <p:nvPr/>
            </p:nvSpPr>
            <p:spPr>
              <a:xfrm>
                <a:off x="4079776" y="536297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23" name="Elipse 122"/>
              <p:cNvSpPr/>
              <p:nvPr/>
            </p:nvSpPr>
            <p:spPr>
              <a:xfrm>
                <a:off x="4295800" y="5362972"/>
                <a:ext cx="144016" cy="144016"/>
              </a:xfrm>
              <a:prstGeom prst="ellipse">
                <a:avLst/>
              </a:prstGeom>
              <a:solidFill>
                <a:srgbClr val="FA963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24" name="Elipse 123"/>
              <p:cNvSpPr/>
              <p:nvPr/>
            </p:nvSpPr>
            <p:spPr>
              <a:xfrm>
                <a:off x="4511824" y="5362972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25" name="Elipse 124"/>
              <p:cNvSpPr/>
              <p:nvPr/>
            </p:nvSpPr>
            <p:spPr>
              <a:xfrm>
                <a:off x="4727848" y="5362972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26" name="Elipse 125"/>
              <p:cNvSpPr/>
              <p:nvPr/>
            </p:nvSpPr>
            <p:spPr>
              <a:xfrm>
                <a:off x="4943872" y="53629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27" name="Elipse 126"/>
              <p:cNvSpPr/>
              <p:nvPr/>
            </p:nvSpPr>
            <p:spPr>
              <a:xfrm>
                <a:off x="5159896" y="53629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28" name="Elipse 127"/>
              <p:cNvSpPr/>
              <p:nvPr/>
            </p:nvSpPr>
            <p:spPr>
              <a:xfrm>
                <a:off x="5375920" y="53629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29" name="Elipse 128"/>
              <p:cNvSpPr/>
              <p:nvPr/>
            </p:nvSpPr>
            <p:spPr>
              <a:xfrm>
                <a:off x="5591944" y="53629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130" name="Elipse 129"/>
              <p:cNvSpPr/>
              <p:nvPr/>
            </p:nvSpPr>
            <p:spPr>
              <a:xfrm>
                <a:off x="5807968" y="5362972"/>
                <a:ext cx="144016" cy="1440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Retângulo 38"/>
              <p:cNvSpPr/>
              <p:nvPr/>
            </p:nvSpPr>
            <p:spPr>
              <a:xfrm>
                <a:off x="750378" y="1587470"/>
                <a:ext cx="7721886" cy="409342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Regional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Airports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>
                  <a:lnSpc>
                    <a:spcPts val="2400"/>
                  </a:lnSpc>
                </a:pP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Paths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Sea</a:t>
                </a: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Deppolution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of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Rivers Pinheiros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Tietê</a:t>
                </a:r>
              </a:p>
              <a:p>
                <a:pPr>
                  <a:lnSpc>
                    <a:spcPts val="2400"/>
                  </a:lnSpc>
                </a:pP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Diagnostic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Imaging</a:t>
                </a: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Sustainable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School</a:t>
                </a: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Blood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Products</a:t>
                </a: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Factory</a:t>
                </a: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endPara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lnSpc>
                    <a:spcPts val="2400"/>
                  </a:lnSpc>
                </a:pPr>
                <a:r>
                  <a:rPr lang="pt-BR" sz="2400" b="1" dirty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Ibirapuera </a:t>
                </a:r>
                <a:r>
                  <a:rPr lang="pt-BR" sz="2400" b="1" dirty="0" err="1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Gymnasium</a:t>
                </a:r>
                <a:endParaRPr lang="pt-BR" sz="2000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82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empty train tracks near green grass during 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2" r="30373"/>
          <a:stretch>
            <a:fillRect/>
          </a:stretch>
        </p:blipFill>
        <p:spPr bwMode="auto">
          <a:xfrm>
            <a:off x="6024563" y="-17463"/>
            <a:ext cx="3513137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high-angle photo of road with vehi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r="30827" b="3519"/>
          <a:stretch>
            <a:fillRect/>
          </a:stretch>
        </p:blipFill>
        <p:spPr bwMode="auto">
          <a:xfrm>
            <a:off x="1588" y="0"/>
            <a:ext cx="3024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gray metal building frame near tower crane during day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6" r="7896" b="10715"/>
          <a:stretch>
            <a:fillRect/>
          </a:stretch>
        </p:blipFill>
        <p:spPr bwMode="auto">
          <a:xfrm>
            <a:off x="3000375" y="0"/>
            <a:ext cx="3036888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three airplane parked on road during golden ho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2" r="5315" b="18532"/>
          <a:stretch>
            <a:fillRect/>
          </a:stretch>
        </p:blipFill>
        <p:spPr bwMode="auto">
          <a:xfrm>
            <a:off x="9167813" y="0"/>
            <a:ext cx="3024187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ector reto 16"/>
          <p:cNvCxnSpPr/>
          <p:nvPr/>
        </p:nvCxnSpPr>
        <p:spPr>
          <a:xfrm>
            <a:off x="3143250" y="2536825"/>
            <a:ext cx="6408738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0" y="0"/>
            <a:ext cx="6037263" cy="357346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0">
            <a:extLst/>
          </p:cNvPr>
          <p:cNvSpPr txBox="1"/>
          <p:nvPr/>
        </p:nvSpPr>
        <p:spPr>
          <a:xfrm>
            <a:off x="371641" y="688098"/>
            <a:ext cx="4860264" cy="1228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PUBLIC-PRIVATE PARTNERSHIPS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9167813" y="3532188"/>
            <a:ext cx="3024187" cy="3325812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6022975" y="3573463"/>
            <a:ext cx="3130550" cy="3284537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0" y="3573463"/>
            <a:ext cx="3000375" cy="3284537"/>
          </a:xfrm>
          <a:prstGeom prst="rect">
            <a:avLst/>
          </a:prstGeom>
          <a:solidFill>
            <a:srgbClr val="936D9D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4348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525"/>
            <a:ext cx="121920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9413" y="200025"/>
            <a:ext cx="1419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0">
            <a:extLst/>
          </p:cNvPr>
          <p:cNvSpPr txBox="1"/>
          <p:nvPr/>
        </p:nvSpPr>
        <p:spPr>
          <a:xfrm>
            <a:off x="371641" y="1916832"/>
            <a:ext cx="4860264" cy="918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PROGRAM OF THE STATE OF 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ângulo 130"/>
          <p:cNvSpPr/>
          <p:nvPr/>
        </p:nvSpPr>
        <p:spPr>
          <a:xfrm>
            <a:off x="551384" y="1412877"/>
            <a:ext cx="11099499" cy="53731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235"/>
            <a:ext cx="12204000" cy="49833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8400256" y="4005064"/>
            <a:ext cx="3528392" cy="562243"/>
            <a:chOff x="8400256" y="4005064"/>
            <a:chExt cx="3528392" cy="562243"/>
          </a:xfrm>
        </p:grpSpPr>
        <p:sp>
          <p:nvSpPr>
            <p:cNvPr id="100" name="Elipse 99"/>
            <p:cNvSpPr/>
            <p:nvPr/>
          </p:nvSpPr>
          <p:spPr>
            <a:xfrm>
              <a:off x="8510490" y="4423291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01" name="Elipse 100"/>
            <p:cNvSpPr/>
            <p:nvPr/>
          </p:nvSpPr>
          <p:spPr>
            <a:xfrm>
              <a:off x="8726514" y="442329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02" name="Elipse 101"/>
            <p:cNvSpPr/>
            <p:nvPr/>
          </p:nvSpPr>
          <p:spPr>
            <a:xfrm>
              <a:off x="8942538" y="4423291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03" name="Elipse 102"/>
            <p:cNvSpPr/>
            <p:nvPr/>
          </p:nvSpPr>
          <p:spPr>
            <a:xfrm>
              <a:off x="9158562" y="4423291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04" name="Elipse 103"/>
            <p:cNvSpPr/>
            <p:nvPr/>
          </p:nvSpPr>
          <p:spPr>
            <a:xfrm>
              <a:off x="9374586" y="4423291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05" name="Elipse 104"/>
            <p:cNvSpPr/>
            <p:nvPr/>
          </p:nvSpPr>
          <p:spPr>
            <a:xfrm>
              <a:off x="9590610" y="4423291"/>
              <a:ext cx="144016" cy="144016"/>
            </a:xfrm>
            <a:prstGeom prst="ellipse">
              <a:avLst/>
            </a:prstGeom>
            <a:solidFill>
              <a:srgbClr val="D2F52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06" name="Elipse 105"/>
            <p:cNvSpPr/>
            <p:nvPr/>
          </p:nvSpPr>
          <p:spPr>
            <a:xfrm>
              <a:off x="9806634" y="4423291"/>
              <a:ext cx="144016" cy="144016"/>
            </a:xfrm>
            <a:prstGeom prst="ellipse">
              <a:avLst/>
            </a:prstGeom>
            <a:solidFill>
              <a:srgbClr val="BEDC4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07" name="Elipse 106"/>
            <p:cNvSpPr/>
            <p:nvPr/>
          </p:nvSpPr>
          <p:spPr>
            <a:xfrm>
              <a:off x="10022658" y="4423291"/>
              <a:ext cx="144016" cy="144016"/>
            </a:xfrm>
            <a:prstGeom prst="ellipse">
              <a:avLst/>
            </a:prstGeom>
            <a:solidFill>
              <a:srgbClr val="87D7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08" name="Elipse 107"/>
            <p:cNvSpPr/>
            <p:nvPr/>
          </p:nvSpPr>
          <p:spPr>
            <a:xfrm>
              <a:off x="10238682" y="4423291"/>
              <a:ext cx="144016" cy="144016"/>
            </a:xfrm>
            <a:prstGeom prst="ellipse">
              <a:avLst/>
            </a:prstGeom>
            <a:solidFill>
              <a:srgbClr val="7DC3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10" name="Elipse 109"/>
            <p:cNvSpPr/>
            <p:nvPr/>
          </p:nvSpPr>
          <p:spPr>
            <a:xfrm>
              <a:off x="10454706" y="4423291"/>
              <a:ext cx="144016" cy="144016"/>
            </a:xfrm>
            <a:prstGeom prst="ellipse">
              <a:avLst/>
            </a:prstGeom>
            <a:solidFill>
              <a:srgbClr val="33CC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11" name="Retângulo 110"/>
            <p:cNvSpPr/>
            <p:nvPr/>
          </p:nvSpPr>
          <p:spPr>
            <a:xfrm>
              <a:off x="8400256" y="4005064"/>
              <a:ext cx="3528392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000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Maturity</a:t>
              </a:r>
              <a:r>
                <a:rPr lang="pt-BR" sz="2000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000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Level</a:t>
              </a:r>
              <a:endParaRPr lang="pt-BR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2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692696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87D71E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MATURITY LEVEL</a:t>
            </a:r>
          </a:p>
        </p:txBody>
      </p:sp>
      <p:sp>
        <p:nvSpPr>
          <p:cNvPr id="113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303039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PROJECTS IN PROGRESS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750378" y="1412776"/>
            <a:ext cx="7721886" cy="4953612"/>
            <a:chOff x="750378" y="1412776"/>
            <a:chExt cx="7721886" cy="4953612"/>
          </a:xfrm>
        </p:grpSpPr>
        <p:sp>
          <p:nvSpPr>
            <p:cNvPr id="22" name="Retângulo 21"/>
            <p:cNvSpPr/>
            <p:nvPr/>
          </p:nvSpPr>
          <p:spPr>
            <a:xfrm>
              <a:off x="750378" y="1657407"/>
              <a:ext cx="7721886" cy="470898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Operation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maintenance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5,4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billion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3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parks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under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technical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analysis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Operation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highway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enlargement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under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technical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analysis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Operation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maintenance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1,3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billion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Park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operation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maintenance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under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technical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analysis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Modernization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enhancements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600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million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Resting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areas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73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million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Waterway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transportation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of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vehicles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passengers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| 400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million</a:t>
              </a:r>
              <a:r>
                <a:rPr lang="pt-BR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pt-BR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investments</a:t>
              </a:r>
              <a:endParaRPr lang="pt-BR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8" name="Elipse 97"/>
            <p:cNvSpPr/>
            <p:nvPr/>
          </p:nvSpPr>
          <p:spPr>
            <a:xfrm>
              <a:off x="5087888" y="153558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09" name="Elipse 108"/>
            <p:cNvSpPr/>
            <p:nvPr/>
          </p:nvSpPr>
          <p:spPr>
            <a:xfrm>
              <a:off x="5303912" y="153558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20" name="Elipse 119"/>
            <p:cNvSpPr/>
            <p:nvPr/>
          </p:nvSpPr>
          <p:spPr>
            <a:xfrm>
              <a:off x="5519936" y="1535584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34" name="Elipse 133"/>
            <p:cNvSpPr/>
            <p:nvPr/>
          </p:nvSpPr>
          <p:spPr>
            <a:xfrm>
              <a:off x="5735960" y="1535584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35" name="Elipse 134"/>
            <p:cNvSpPr/>
            <p:nvPr/>
          </p:nvSpPr>
          <p:spPr>
            <a:xfrm>
              <a:off x="5951984" y="1535584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36" name="Elipse 135"/>
            <p:cNvSpPr/>
            <p:nvPr/>
          </p:nvSpPr>
          <p:spPr>
            <a:xfrm>
              <a:off x="6168008" y="1535584"/>
              <a:ext cx="144016" cy="144016"/>
            </a:xfrm>
            <a:prstGeom prst="ellipse">
              <a:avLst/>
            </a:prstGeom>
            <a:solidFill>
              <a:srgbClr val="D2F52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37" name="Elipse 136"/>
            <p:cNvSpPr/>
            <p:nvPr/>
          </p:nvSpPr>
          <p:spPr>
            <a:xfrm>
              <a:off x="6384032" y="1535584"/>
              <a:ext cx="144016" cy="144016"/>
            </a:xfrm>
            <a:prstGeom prst="ellipse">
              <a:avLst/>
            </a:prstGeom>
            <a:solidFill>
              <a:srgbClr val="BEDC4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38" name="Elipse 137"/>
            <p:cNvSpPr/>
            <p:nvPr/>
          </p:nvSpPr>
          <p:spPr>
            <a:xfrm>
              <a:off x="6600056" y="1535584"/>
              <a:ext cx="144016" cy="144016"/>
            </a:xfrm>
            <a:prstGeom prst="ellipse">
              <a:avLst/>
            </a:prstGeom>
            <a:solidFill>
              <a:srgbClr val="7DC3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39" name="Elipse 138"/>
            <p:cNvSpPr/>
            <p:nvPr/>
          </p:nvSpPr>
          <p:spPr>
            <a:xfrm>
              <a:off x="6816080" y="1535584"/>
              <a:ext cx="144016" cy="144016"/>
            </a:xfrm>
            <a:prstGeom prst="ellipse">
              <a:avLst/>
            </a:prstGeom>
            <a:solidFill>
              <a:srgbClr val="7DC3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0" name="Elipse 139"/>
            <p:cNvSpPr/>
            <p:nvPr/>
          </p:nvSpPr>
          <p:spPr>
            <a:xfrm>
              <a:off x="7032104" y="1535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2" name="Elipse 141"/>
            <p:cNvSpPr/>
            <p:nvPr/>
          </p:nvSpPr>
          <p:spPr>
            <a:xfrm>
              <a:off x="3863752" y="215153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3" name="Elipse 142"/>
            <p:cNvSpPr/>
            <p:nvPr/>
          </p:nvSpPr>
          <p:spPr>
            <a:xfrm>
              <a:off x="4079776" y="21515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4" name="Elipse 143"/>
            <p:cNvSpPr/>
            <p:nvPr/>
          </p:nvSpPr>
          <p:spPr>
            <a:xfrm>
              <a:off x="4295800" y="21515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5" name="Elipse 144"/>
            <p:cNvSpPr/>
            <p:nvPr/>
          </p:nvSpPr>
          <p:spPr>
            <a:xfrm>
              <a:off x="4511824" y="21515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6" name="Elipse 145"/>
            <p:cNvSpPr/>
            <p:nvPr/>
          </p:nvSpPr>
          <p:spPr>
            <a:xfrm>
              <a:off x="4727848" y="21515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7" name="Elipse 146"/>
            <p:cNvSpPr/>
            <p:nvPr/>
          </p:nvSpPr>
          <p:spPr>
            <a:xfrm>
              <a:off x="4943872" y="21515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8" name="Elipse 147"/>
            <p:cNvSpPr/>
            <p:nvPr/>
          </p:nvSpPr>
          <p:spPr>
            <a:xfrm>
              <a:off x="5159896" y="21515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9" name="Elipse 148"/>
            <p:cNvSpPr/>
            <p:nvPr/>
          </p:nvSpPr>
          <p:spPr>
            <a:xfrm>
              <a:off x="5375920" y="21515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50" name="Elipse 149"/>
            <p:cNvSpPr/>
            <p:nvPr/>
          </p:nvSpPr>
          <p:spPr>
            <a:xfrm>
              <a:off x="5591944" y="21515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51" name="Elipse 150"/>
            <p:cNvSpPr/>
            <p:nvPr/>
          </p:nvSpPr>
          <p:spPr>
            <a:xfrm>
              <a:off x="5807968" y="21515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53" name="Elipse 152"/>
            <p:cNvSpPr/>
            <p:nvPr/>
          </p:nvSpPr>
          <p:spPr>
            <a:xfrm>
              <a:off x="4655840" y="276113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54" name="Elipse 153"/>
            <p:cNvSpPr/>
            <p:nvPr/>
          </p:nvSpPr>
          <p:spPr>
            <a:xfrm>
              <a:off x="4871864" y="27611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55" name="Elipse 154"/>
            <p:cNvSpPr/>
            <p:nvPr/>
          </p:nvSpPr>
          <p:spPr>
            <a:xfrm>
              <a:off x="5087888" y="27611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56" name="Elipse 155"/>
            <p:cNvSpPr/>
            <p:nvPr/>
          </p:nvSpPr>
          <p:spPr>
            <a:xfrm>
              <a:off x="5303912" y="27611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57" name="Elipse 156"/>
            <p:cNvSpPr/>
            <p:nvPr/>
          </p:nvSpPr>
          <p:spPr>
            <a:xfrm>
              <a:off x="5519936" y="27611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58" name="Elipse 157"/>
            <p:cNvSpPr/>
            <p:nvPr/>
          </p:nvSpPr>
          <p:spPr>
            <a:xfrm>
              <a:off x="5735960" y="27611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59" name="Elipse 158"/>
            <p:cNvSpPr/>
            <p:nvPr/>
          </p:nvSpPr>
          <p:spPr>
            <a:xfrm>
              <a:off x="5951984" y="27611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60" name="Elipse 159"/>
            <p:cNvSpPr/>
            <p:nvPr/>
          </p:nvSpPr>
          <p:spPr>
            <a:xfrm>
              <a:off x="6168008" y="27611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61" name="Elipse 160"/>
            <p:cNvSpPr/>
            <p:nvPr/>
          </p:nvSpPr>
          <p:spPr>
            <a:xfrm>
              <a:off x="6384032" y="27611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62" name="Elipse 161"/>
            <p:cNvSpPr/>
            <p:nvPr/>
          </p:nvSpPr>
          <p:spPr>
            <a:xfrm>
              <a:off x="6600056" y="27611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64" name="Elipse 163"/>
            <p:cNvSpPr/>
            <p:nvPr/>
          </p:nvSpPr>
          <p:spPr>
            <a:xfrm>
              <a:off x="5303912" y="337073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65" name="Elipse 164"/>
            <p:cNvSpPr/>
            <p:nvPr/>
          </p:nvSpPr>
          <p:spPr>
            <a:xfrm>
              <a:off x="5519936" y="337073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66" name="Elipse 165"/>
            <p:cNvSpPr/>
            <p:nvPr/>
          </p:nvSpPr>
          <p:spPr>
            <a:xfrm>
              <a:off x="5735960" y="3370734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67" name="Elipse 166"/>
            <p:cNvSpPr/>
            <p:nvPr/>
          </p:nvSpPr>
          <p:spPr>
            <a:xfrm>
              <a:off x="5951984" y="3370734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68" name="Elipse 167"/>
            <p:cNvSpPr/>
            <p:nvPr/>
          </p:nvSpPr>
          <p:spPr>
            <a:xfrm>
              <a:off x="6168008" y="3370734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69" name="Elipse 168"/>
            <p:cNvSpPr/>
            <p:nvPr/>
          </p:nvSpPr>
          <p:spPr>
            <a:xfrm>
              <a:off x="6384032" y="33707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70" name="Elipse 169"/>
            <p:cNvSpPr/>
            <p:nvPr/>
          </p:nvSpPr>
          <p:spPr>
            <a:xfrm>
              <a:off x="6600056" y="33707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71" name="Elipse 170"/>
            <p:cNvSpPr/>
            <p:nvPr/>
          </p:nvSpPr>
          <p:spPr>
            <a:xfrm>
              <a:off x="6816080" y="33707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72" name="Elipse 171"/>
            <p:cNvSpPr/>
            <p:nvPr/>
          </p:nvSpPr>
          <p:spPr>
            <a:xfrm>
              <a:off x="7032104" y="33707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73" name="Elipse 172"/>
            <p:cNvSpPr/>
            <p:nvPr/>
          </p:nvSpPr>
          <p:spPr>
            <a:xfrm>
              <a:off x="7248128" y="33707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75" name="Elipse 174"/>
            <p:cNvSpPr/>
            <p:nvPr/>
          </p:nvSpPr>
          <p:spPr>
            <a:xfrm>
              <a:off x="3215680" y="396763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76" name="Elipse 175"/>
            <p:cNvSpPr/>
            <p:nvPr/>
          </p:nvSpPr>
          <p:spPr>
            <a:xfrm>
              <a:off x="3431704" y="39676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77" name="Elipse 176"/>
            <p:cNvSpPr/>
            <p:nvPr/>
          </p:nvSpPr>
          <p:spPr>
            <a:xfrm>
              <a:off x="3647728" y="39676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78" name="Elipse 177"/>
            <p:cNvSpPr/>
            <p:nvPr/>
          </p:nvSpPr>
          <p:spPr>
            <a:xfrm>
              <a:off x="3863752" y="39676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79" name="Elipse 178"/>
            <p:cNvSpPr/>
            <p:nvPr/>
          </p:nvSpPr>
          <p:spPr>
            <a:xfrm>
              <a:off x="4079776" y="39676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80" name="Elipse 179"/>
            <p:cNvSpPr/>
            <p:nvPr/>
          </p:nvSpPr>
          <p:spPr>
            <a:xfrm>
              <a:off x="4295800" y="39676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81" name="Elipse 180"/>
            <p:cNvSpPr/>
            <p:nvPr/>
          </p:nvSpPr>
          <p:spPr>
            <a:xfrm>
              <a:off x="4511824" y="39676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82" name="Elipse 181"/>
            <p:cNvSpPr/>
            <p:nvPr/>
          </p:nvSpPr>
          <p:spPr>
            <a:xfrm>
              <a:off x="4727848" y="39676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83" name="Elipse 182"/>
            <p:cNvSpPr/>
            <p:nvPr/>
          </p:nvSpPr>
          <p:spPr>
            <a:xfrm>
              <a:off x="4943872" y="39676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84" name="Elipse 183"/>
            <p:cNvSpPr/>
            <p:nvPr/>
          </p:nvSpPr>
          <p:spPr>
            <a:xfrm>
              <a:off x="5159896" y="39676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86" name="Elipse 185"/>
            <p:cNvSpPr/>
            <p:nvPr/>
          </p:nvSpPr>
          <p:spPr>
            <a:xfrm>
              <a:off x="5039370" y="458358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87" name="Elipse 186"/>
            <p:cNvSpPr/>
            <p:nvPr/>
          </p:nvSpPr>
          <p:spPr>
            <a:xfrm>
              <a:off x="5255394" y="4583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88" name="Elipse 187"/>
            <p:cNvSpPr/>
            <p:nvPr/>
          </p:nvSpPr>
          <p:spPr>
            <a:xfrm>
              <a:off x="5471418" y="4583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89" name="Elipse 188"/>
            <p:cNvSpPr/>
            <p:nvPr/>
          </p:nvSpPr>
          <p:spPr>
            <a:xfrm>
              <a:off x="5687442" y="4583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90" name="Elipse 189"/>
            <p:cNvSpPr/>
            <p:nvPr/>
          </p:nvSpPr>
          <p:spPr>
            <a:xfrm>
              <a:off x="5903466" y="4583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91" name="Elipse 190"/>
            <p:cNvSpPr/>
            <p:nvPr/>
          </p:nvSpPr>
          <p:spPr>
            <a:xfrm>
              <a:off x="6119490" y="4583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92" name="Elipse 191"/>
            <p:cNvSpPr/>
            <p:nvPr/>
          </p:nvSpPr>
          <p:spPr>
            <a:xfrm>
              <a:off x="6335514" y="4583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93" name="Elipse 192"/>
            <p:cNvSpPr/>
            <p:nvPr/>
          </p:nvSpPr>
          <p:spPr>
            <a:xfrm>
              <a:off x="6551538" y="4583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94" name="Elipse 193"/>
            <p:cNvSpPr/>
            <p:nvPr/>
          </p:nvSpPr>
          <p:spPr>
            <a:xfrm>
              <a:off x="6767562" y="4583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95" name="Elipse 194"/>
            <p:cNvSpPr/>
            <p:nvPr/>
          </p:nvSpPr>
          <p:spPr>
            <a:xfrm>
              <a:off x="6983586" y="45835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97" name="Elipse 196"/>
            <p:cNvSpPr/>
            <p:nvPr/>
          </p:nvSpPr>
          <p:spPr>
            <a:xfrm>
              <a:off x="4367808" y="519318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98" name="Elipse 197"/>
            <p:cNvSpPr/>
            <p:nvPr/>
          </p:nvSpPr>
          <p:spPr>
            <a:xfrm>
              <a:off x="4583832" y="519318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99" name="Elipse 198"/>
            <p:cNvSpPr/>
            <p:nvPr/>
          </p:nvSpPr>
          <p:spPr>
            <a:xfrm>
              <a:off x="4799856" y="5193184"/>
              <a:ext cx="144016" cy="144016"/>
            </a:xfrm>
            <a:prstGeom prst="ellipse">
              <a:avLst/>
            </a:prstGeom>
            <a:solidFill>
              <a:srgbClr val="FA963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00" name="Elipse 199"/>
            <p:cNvSpPr/>
            <p:nvPr/>
          </p:nvSpPr>
          <p:spPr>
            <a:xfrm>
              <a:off x="5015880" y="5193184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01" name="Elipse 200"/>
            <p:cNvSpPr/>
            <p:nvPr/>
          </p:nvSpPr>
          <p:spPr>
            <a:xfrm>
              <a:off x="5231904" y="5193184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02" name="Elipse 201"/>
            <p:cNvSpPr/>
            <p:nvPr/>
          </p:nvSpPr>
          <p:spPr>
            <a:xfrm>
              <a:off x="5447928" y="5193184"/>
              <a:ext cx="144016" cy="144016"/>
            </a:xfrm>
            <a:prstGeom prst="ellipse">
              <a:avLst/>
            </a:prstGeom>
            <a:solidFill>
              <a:srgbClr val="D2F52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03" name="Elipse 202"/>
            <p:cNvSpPr/>
            <p:nvPr/>
          </p:nvSpPr>
          <p:spPr>
            <a:xfrm>
              <a:off x="5663952" y="5193184"/>
              <a:ext cx="144016" cy="144016"/>
            </a:xfrm>
            <a:prstGeom prst="ellipse">
              <a:avLst/>
            </a:prstGeom>
            <a:solidFill>
              <a:srgbClr val="BEDC4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04" name="Elipse 203"/>
            <p:cNvSpPr/>
            <p:nvPr/>
          </p:nvSpPr>
          <p:spPr>
            <a:xfrm>
              <a:off x="5879976" y="51931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05" name="Elipse 204"/>
            <p:cNvSpPr/>
            <p:nvPr/>
          </p:nvSpPr>
          <p:spPr>
            <a:xfrm>
              <a:off x="6096000" y="51931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06" name="Elipse 205"/>
            <p:cNvSpPr/>
            <p:nvPr/>
          </p:nvSpPr>
          <p:spPr>
            <a:xfrm>
              <a:off x="6312024" y="519318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08" name="Elipse 207"/>
            <p:cNvSpPr/>
            <p:nvPr/>
          </p:nvSpPr>
          <p:spPr>
            <a:xfrm>
              <a:off x="4367808" y="5796434"/>
              <a:ext cx="144016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09" name="Elipse 208"/>
            <p:cNvSpPr/>
            <p:nvPr/>
          </p:nvSpPr>
          <p:spPr>
            <a:xfrm>
              <a:off x="4583832" y="579643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10" name="Elipse 209"/>
            <p:cNvSpPr/>
            <p:nvPr/>
          </p:nvSpPr>
          <p:spPr>
            <a:xfrm>
              <a:off x="4799856" y="57964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11" name="Elipse 210"/>
            <p:cNvSpPr/>
            <p:nvPr/>
          </p:nvSpPr>
          <p:spPr>
            <a:xfrm>
              <a:off x="5015880" y="57964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12" name="Elipse 211"/>
            <p:cNvSpPr/>
            <p:nvPr/>
          </p:nvSpPr>
          <p:spPr>
            <a:xfrm>
              <a:off x="5231904" y="57964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13" name="Elipse 212"/>
            <p:cNvSpPr/>
            <p:nvPr/>
          </p:nvSpPr>
          <p:spPr>
            <a:xfrm>
              <a:off x="5447928" y="57964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14" name="Elipse 213"/>
            <p:cNvSpPr/>
            <p:nvPr/>
          </p:nvSpPr>
          <p:spPr>
            <a:xfrm>
              <a:off x="5663952" y="57964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15" name="Elipse 214"/>
            <p:cNvSpPr/>
            <p:nvPr/>
          </p:nvSpPr>
          <p:spPr>
            <a:xfrm>
              <a:off x="5879976" y="57964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16" name="Elipse 215"/>
            <p:cNvSpPr/>
            <p:nvPr/>
          </p:nvSpPr>
          <p:spPr>
            <a:xfrm>
              <a:off x="6096000" y="57964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17" name="Elipse 216"/>
            <p:cNvSpPr/>
            <p:nvPr/>
          </p:nvSpPr>
          <p:spPr>
            <a:xfrm>
              <a:off x="6312024" y="5796434"/>
              <a:ext cx="144016" cy="14401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750378" y="1412776"/>
              <a:ext cx="7721886" cy="470898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Metrô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Line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15 – Silver/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Monorail</a:t>
              </a: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Paranapiacaba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Mosaic</a:t>
              </a: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New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Concessions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-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Highways</a:t>
              </a: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New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Wharehouse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for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Food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Supply</a:t>
              </a: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Água Branca Park</a:t>
              </a:r>
            </a:p>
            <a:p>
              <a:pPr>
                <a:lnSpc>
                  <a:spcPts val="2400"/>
                </a:lnSpc>
              </a:pP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Port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of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São Sebastião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and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Santos</a:t>
              </a:r>
            </a:p>
            <a:p>
              <a:pPr>
                <a:lnSpc>
                  <a:spcPts val="2400"/>
                </a:lnSpc>
              </a:pP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Rodoanel Service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Facilities</a:t>
              </a: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endPara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lnSpc>
                  <a:spcPts val="24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System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of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Coastal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sz="24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Traverse</a:t>
              </a:r>
              <a:endParaRPr lang="pt-BR" sz="20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5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ângulo 130"/>
          <p:cNvSpPr/>
          <p:nvPr/>
        </p:nvSpPr>
        <p:spPr>
          <a:xfrm>
            <a:off x="551384" y="1412877"/>
            <a:ext cx="11099499" cy="53731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1808957" y="2492896"/>
            <a:ext cx="8607523" cy="28666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endParaRPr lang="pt-BR" sz="2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pt-BR" sz="2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Tarcila Reis Jordão </a:t>
            </a:r>
            <a:r>
              <a:rPr lang="pt-BR" sz="2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Subsecretariat of Partnerships- 2193-8920</a:t>
            </a:r>
          </a:p>
          <a:p>
            <a:pPr algn="ctr">
              <a:lnSpc>
                <a:spcPts val="2400"/>
              </a:lnSpc>
            </a:pPr>
            <a:r>
              <a:rPr lang="pt-BR" sz="2400" dirty="0">
                <a:solidFill>
                  <a:srgbClr val="87D71E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trjordao@sp.gov.br</a:t>
            </a:r>
          </a:p>
          <a:p>
            <a:pPr algn="ctr">
              <a:lnSpc>
                <a:spcPts val="2400"/>
              </a:lnSpc>
            </a:pPr>
            <a:endParaRPr lang="pt-BR" sz="2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Paula </a:t>
            </a:r>
            <a:r>
              <a:rPr lang="pt-BR" sz="2400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Pannunzio</a:t>
            </a:r>
            <a:r>
              <a: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2193-8528</a:t>
            </a:r>
          </a:p>
          <a:p>
            <a:pPr algn="ctr">
              <a:lnSpc>
                <a:spcPts val="2400"/>
              </a:lnSpc>
            </a:pPr>
            <a:r>
              <a:rPr lang="pt-BR" sz="2400" dirty="0">
                <a:solidFill>
                  <a:srgbClr val="87D71E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ppannunzio@sp.gov.br</a:t>
            </a:r>
          </a:p>
          <a:p>
            <a:pPr algn="ctr">
              <a:lnSpc>
                <a:spcPts val="2400"/>
              </a:lnSpc>
            </a:pPr>
            <a:endParaRPr lang="pt-BR" sz="2000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r>
              <a:rPr lang="pt-BR" sz="2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For more </a:t>
            </a:r>
            <a:r>
              <a:rPr lang="pt-BR" sz="2400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information</a:t>
            </a:r>
            <a:r>
              <a:rPr lang="pt-BR" sz="2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access</a:t>
            </a:r>
            <a:r>
              <a:rPr lang="pt-BR" sz="2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b="1" dirty="0">
                <a:solidFill>
                  <a:srgbClr val="87D71E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www.parcerias.sp.gov.br</a:t>
            </a:r>
          </a:p>
        </p:txBody>
      </p:sp>
      <p:sp>
        <p:nvSpPr>
          <p:cNvPr id="70" name="Retângulo 69"/>
          <p:cNvSpPr/>
          <p:nvPr/>
        </p:nvSpPr>
        <p:spPr>
          <a:xfrm flipV="1">
            <a:off x="8040216" y="1412877"/>
            <a:ext cx="3610668" cy="54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235"/>
            <a:ext cx="12204000" cy="498330"/>
          </a:xfrm>
          <a:prstGeom prst="rect">
            <a:avLst/>
          </a:prstGeom>
        </p:spPr>
      </p:pic>
      <p:sp>
        <p:nvSpPr>
          <p:cNvPr id="26" name="CaixaDeTexto 10">
            <a:extLst>
              <a:ext uri="{FF2B5EF4-FFF2-40B4-BE49-F238E27FC236}">
                <a16:creationId xmlns:a16="http://schemas.microsoft.com/office/drawing/2014/main" id="{8C17B83F-E500-8647-9409-93B763680A7B}"/>
              </a:ext>
            </a:extLst>
          </p:cNvPr>
          <p:cNvSpPr txBox="1"/>
          <p:nvPr/>
        </p:nvSpPr>
        <p:spPr>
          <a:xfrm>
            <a:off x="158572" y="303039"/>
            <a:ext cx="72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738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ângulo 130"/>
          <p:cNvSpPr/>
          <p:nvPr/>
        </p:nvSpPr>
        <p:spPr>
          <a:xfrm>
            <a:off x="551384" y="1412877"/>
            <a:ext cx="11099499" cy="53731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2168997" y="3212976"/>
            <a:ext cx="7854006" cy="48564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4800" i="1" dirty="0" err="1">
                <a:solidFill>
                  <a:srgbClr val="87D71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Thank</a:t>
            </a:r>
            <a:r>
              <a:rPr lang="pt-BR" sz="4800" i="1" dirty="0">
                <a:solidFill>
                  <a:srgbClr val="87D71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4800" i="1" dirty="0" err="1">
                <a:solidFill>
                  <a:srgbClr val="87D71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  <a:r>
              <a:rPr lang="pt-BR" sz="4800" i="1" dirty="0">
                <a:solidFill>
                  <a:srgbClr val="87D71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70" name="Retângulo 69"/>
          <p:cNvSpPr/>
          <p:nvPr/>
        </p:nvSpPr>
        <p:spPr>
          <a:xfrm flipV="1">
            <a:off x="8040216" y="1412877"/>
            <a:ext cx="3610668" cy="54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235"/>
            <a:ext cx="12204000" cy="49833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8723DA0E-7F57-4C9B-9446-23464DA69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0"/>
          <a:stretch/>
        </p:blipFill>
        <p:spPr>
          <a:xfrm>
            <a:off x="4547828" y="4653880"/>
            <a:ext cx="3096344" cy="11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4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empty train tracks near green grass during 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2" r="30373"/>
          <a:stretch>
            <a:fillRect/>
          </a:stretch>
        </p:blipFill>
        <p:spPr bwMode="auto">
          <a:xfrm>
            <a:off x="6024563" y="-17463"/>
            <a:ext cx="3513137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high-angle photo of road with vehi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r="30827" b="3519"/>
          <a:stretch>
            <a:fillRect/>
          </a:stretch>
        </p:blipFill>
        <p:spPr bwMode="auto">
          <a:xfrm>
            <a:off x="1588" y="0"/>
            <a:ext cx="3024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gray metal building frame near tower crane during day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6" r="7896" b="10715"/>
          <a:stretch>
            <a:fillRect/>
          </a:stretch>
        </p:blipFill>
        <p:spPr bwMode="auto">
          <a:xfrm>
            <a:off x="3000375" y="0"/>
            <a:ext cx="3048000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three airplane parked on road during golden ho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2" r="5315" b="18532"/>
          <a:stretch>
            <a:fillRect/>
          </a:stretch>
        </p:blipFill>
        <p:spPr bwMode="auto">
          <a:xfrm>
            <a:off x="9167813" y="0"/>
            <a:ext cx="3024187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ector reto 16"/>
          <p:cNvCxnSpPr/>
          <p:nvPr/>
        </p:nvCxnSpPr>
        <p:spPr>
          <a:xfrm>
            <a:off x="3143250" y="2536825"/>
            <a:ext cx="6408738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6022975" y="3284538"/>
            <a:ext cx="6169025" cy="35909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-25400" y="3284538"/>
            <a:ext cx="3025775" cy="328612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2998788" y="0"/>
            <a:ext cx="3049587" cy="3284538"/>
          </a:xfrm>
          <a:prstGeom prst="rect">
            <a:avLst/>
          </a:prstGeom>
          <a:solidFill>
            <a:srgbClr val="936D9D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6394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525"/>
            <a:ext cx="121920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10">
            <a:extLst/>
          </p:cNvPr>
          <p:cNvSpPr txBox="1"/>
          <p:nvPr/>
        </p:nvSpPr>
        <p:spPr>
          <a:xfrm>
            <a:off x="6888088" y="4149080"/>
            <a:ext cx="488786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THE STATE</a:t>
            </a:r>
          </a:p>
          <a:p>
            <a:pPr algn="r" eaLnBrk="1" fontAlgn="auto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OF SÃO PAULO</a:t>
            </a:r>
          </a:p>
          <a:p>
            <a:pPr algn="r" eaLnBrk="1" fontAlgn="auto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IN NUMBERS</a:t>
            </a:r>
          </a:p>
        </p:txBody>
      </p:sp>
      <p:pic>
        <p:nvPicPr>
          <p:cNvPr id="16396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9413" y="200025"/>
            <a:ext cx="1419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10"/>
          <p:cNvSpPr txBox="1">
            <a:spLocks noChangeArrowheads="1"/>
          </p:cNvSpPr>
          <p:nvPr/>
        </p:nvSpPr>
        <p:spPr bwMode="auto">
          <a:xfrm>
            <a:off x="158750" y="303213"/>
            <a:ext cx="550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chemeClr val="bg1"/>
                </a:solidFill>
                <a:latin typeface="Calibri" panose="020F0502020204030204" pitchFamily="34" charset="0"/>
              </a:rPr>
              <a:t>THE STATE OF SÃO PAULO IN NUMBERS</a:t>
            </a: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631950" y="1484313"/>
            <a:ext cx="1016952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4000"/>
              </a:lnSpc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LARGEST MEDICAL NETWORK IN THE COUNTRY</a:t>
            </a:r>
          </a:p>
          <a:p>
            <a:pPr algn="r" eaLnBrk="1" hangingPunct="1">
              <a:lnSpc>
                <a:spcPts val="4000"/>
              </a:lnSpc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LARGEST PORT IN LATIN AMERICA </a:t>
            </a:r>
          </a:p>
          <a:p>
            <a:pPr algn="r" eaLnBrk="1" hangingPunct="1">
              <a:lnSpc>
                <a:spcPts val="4000"/>
              </a:lnSpc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LARGEST AIRPORT IN LATIN AMERICA</a:t>
            </a:r>
          </a:p>
          <a:p>
            <a:pPr algn="r" eaLnBrk="1" hangingPunct="1">
              <a:lnSpc>
                <a:spcPts val="4000"/>
              </a:lnSpc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80% OF THE EVENTS HELD IN BRAZIL</a:t>
            </a:r>
          </a:p>
          <a:p>
            <a:pPr algn="r" eaLnBrk="1" hangingPunct="1">
              <a:lnSpc>
                <a:spcPts val="4000"/>
              </a:lnSpc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LARGEST NATIONAL PRODUCER OF RUBBER</a:t>
            </a:r>
          </a:p>
          <a:p>
            <a:pPr algn="r" eaLnBrk="1" hangingPunct="1">
              <a:lnSpc>
                <a:spcPts val="4000"/>
              </a:lnSpc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LARGEST WORLDWIDE PRODUCER OF ORANGE AND ETHANOL</a:t>
            </a:r>
          </a:p>
          <a:p>
            <a:pPr algn="r" eaLnBrk="1" hangingPunct="1">
              <a:lnSpc>
                <a:spcPts val="4000"/>
              </a:lnSpc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LARGEST AND FINEST METRO-RAILWAY NETWORK IN BRAZIL</a:t>
            </a:r>
          </a:p>
          <a:p>
            <a:pPr algn="r" eaLnBrk="1" hangingPunct="1">
              <a:lnSpc>
                <a:spcPts val="4000"/>
              </a:lnSpc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LARGEST CENTER FOR LEISURE AND ENTERTAINMENT IN LATIN AMERICA</a:t>
            </a:r>
          </a:p>
          <a:p>
            <a:pPr algn="r" eaLnBrk="1" hangingPunct="1">
              <a:lnSpc>
                <a:spcPts val="4000"/>
              </a:lnSpc>
            </a:pPr>
            <a:r>
              <a:rPr lang="pt-BR" altLang="pt-B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LARGEST AND FINEST HIGHWAY INFRASTRUCTURE NETWORK IN BRAZIL</a:t>
            </a:r>
          </a:p>
        </p:txBody>
      </p:sp>
      <p:grpSp>
        <p:nvGrpSpPr>
          <p:cNvPr id="18436" name="Grupo 2"/>
          <p:cNvGrpSpPr>
            <a:grpSpLocks/>
          </p:cNvGrpSpPr>
          <p:nvPr/>
        </p:nvGrpSpPr>
        <p:grpSpPr bwMode="auto">
          <a:xfrm>
            <a:off x="479425" y="1052513"/>
            <a:ext cx="5116513" cy="2546350"/>
            <a:chOff x="158572" y="2276873"/>
            <a:chExt cx="5787650" cy="2880319"/>
          </a:xfrm>
        </p:grpSpPr>
        <p:pic>
          <p:nvPicPr>
            <p:cNvPr id="18446" name="Imagem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72" y="2276873"/>
              <a:ext cx="2997877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47" name="Grupo 7"/>
            <p:cNvGrpSpPr>
              <a:grpSpLocks/>
            </p:cNvGrpSpPr>
            <p:nvPr/>
          </p:nvGrpSpPr>
          <p:grpSpPr bwMode="auto">
            <a:xfrm>
              <a:off x="1055365" y="3313897"/>
              <a:ext cx="4890857" cy="1843295"/>
              <a:chOff x="1887215" y="1801729"/>
              <a:chExt cx="4890857" cy="1843295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887290" y="1916832"/>
                <a:ext cx="4890782" cy="1728192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87215" y="1801729"/>
                <a:ext cx="4890781" cy="1728192"/>
              </a:xfrm>
              <a:prstGeom prst="rect">
                <a:avLst/>
              </a:prstGeom>
            </p:spPr>
          </p:pic>
        </p:grpSp>
        <p:pic>
          <p:nvPicPr>
            <p:cNvPr id="18448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32" y="2354891"/>
              <a:ext cx="1625319" cy="125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7" name="Grupo 16"/>
          <p:cNvGrpSpPr>
            <a:grpSpLocks/>
          </p:cNvGrpSpPr>
          <p:nvPr/>
        </p:nvGrpSpPr>
        <p:grpSpPr bwMode="auto">
          <a:xfrm>
            <a:off x="11496675" y="2060575"/>
            <a:ext cx="695325" cy="3567113"/>
            <a:chOff x="10103768" y="2060848"/>
            <a:chExt cx="2088232" cy="3566492"/>
          </a:xfrm>
        </p:grpSpPr>
        <p:cxnSp>
          <p:nvCxnSpPr>
            <p:cNvPr id="18" name="Conector reto 17"/>
            <p:cNvCxnSpPr/>
            <p:nvPr/>
          </p:nvCxnSpPr>
          <p:spPr>
            <a:xfrm flipH="1">
              <a:off x="10103768" y="2060848"/>
              <a:ext cx="208823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flipH="1">
              <a:off x="10103768" y="2570347"/>
              <a:ext cx="208823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flipH="1">
              <a:off x="10103768" y="3079846"/>
              <a:ext cx="208823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flipH="1">
              <a:off x="10103768" y="3589345"/>
              <a:ext cx="208823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flipH="1">
              <a:off x="10103768" y="4098843"/>
              <a:ext cx="208823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flipH="1">
              <a:off x="10103768" y="4608342"/>
              <a:ext cx="208823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H="1">
              <a:off x="10103768" y="5117841"/>
              <a:ext cx="208823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flipH="1">
              <a:off x="10103768" y="5627340"/>
              <a:ext cx="208823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ixaDeTexto 10"/>
          <p:cNvSpPr txBox="1">
            <a:spLocks noChangeArrowheads="1"/>
          </p:cNvSpPr>
          <p:nvPr/>
        </p:nvSpPr>
        <p:spPr bwMode="auto">
          <a:xfrm>
            <a:off x="158750" y="303213"/>
            <a:ext cx="550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chemeClr val="bg1"/>
                </a:solidFill>
                <a:latin typeface="Calibri" panose="020F0502020204030204" pitchFamily="34" charset="0"/>
              </a:rPr>
              <a:t>THE STATE OF SÃO PAULO IN NUMBERS</a:t>
            </a:r>
          </a:p>
        </p:txBody>
      </p:sp>
      <p:grpSp>
        <p:nvGrpSpPr>
          <p:cNvPr id="20483" name="Grupo 2"/>
          <p:cNvGrpSpPr>
            <a:grpSpLocks/>
          </p:cNvGrpSpPr>
          <p:nvPr/>
        </p:nvGrpSpPr>
        <p:grpSpPr bwMode="auto">
          <a:xfrm>
            <a:off x="479425" y="1052513"/>
            <a:ext cx="3387725" cy="1684337"/>
            <a:chOff x="158572" y="2276873"/>
            <a:chExt cx="5792781" cy="2880319"/>
          </a:xfrm>
        </p:grpSpPr>
        <p:pic>
          <p:nvPicPr>
            <p:cNvPr id="20522" name="Imagem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72" y="2276873"/>
              <a:ext cx="2997877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23" name="Grupo 7"/>
            <p:cNvGrpSpPr>
              <a:grpSpLocks/>
            </p:cNvGrpSpPr>
            <p:nvPr/>
          </p:nvGrpSpPr>
          <p:grpSpPr bwMode="auto">
            <a:xfrm>
              <a:off x="1055440" y="3329877"/>
              <a:ext cx="4895913" cy="1827315"/>
              <a:chOff x="1887290" y="1817709"/>
              <a:chExt cx="4895913" cy="1827315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887290" y="1916832"/>
                <a:ext cx="4890782" cy="1728192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2422" y="1817709"/>
                <a:ext cx="4890781" cy="1728191"/>
              </a:xfrm>
              <a:prstGeom prst="rect">
                <a:avLst/>
              </a:prstGeom>
            </p:spPr>
          </p:pic>
        </p:grpSp>
        <p:pic>
          <p:nvPicPr>
            <p:cNvPr id="20524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32" y="2354891"/>
              <a:ext cx="1625319" cy="125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o 1"/>
          <p:cNvGrpSpPr/>
          <p:nvPr/>
        </p:nvGrpSpPr>
        <p:grpSpPr>
          <a:xfrm>
            <a:off x="5952289" y="1052513"/>
            <a:ext cx="2519975" cy="2133600"/>
            <a:chOff x="5952289" y="1052513"/>
            <a:chExt cx="2519975" cy="2133600"/>
          </a:xfrm>
        </p:grpSpPr>
        <p:grpSp>
          <p:nvGrpSpPr>
            <p:cNvPr id="20511" name="Grupo 4"/>
            <p:cNvGrpSpPr>
              <a:grpSpLocks/>
            </p:cNvGrpSpPr>
            <p:nvPr/>
          </p:nvGrpSpPr>
          <p:grpSpPr bwMode="auto">
            <a:xfrm>
              <a:off x="5952289" y="2049463"/>
              <a:ext cx="2519975" cy="1136650"/>
              <a:chOff x="6023992" y="1018437"/>
              <a:chExt cx="2520280" cy="1136298"/>
            </a:xfrm>
          </p:grpSpPr>
          <p:sp>
            <p:nvSpPr>
              <p:cNvPr id="20518" name="Retângulo 9"/>
              <p:cNvSpPr>
                <a:spLocks noChangeArrowheads="1"/>
              </p:cNvSpPr>
              <p:nvPr/>
            </p:nvSpPr>
            <p:spPr bwMode="auto">
              <a:xfrm>
                <a:off x="6023992" y="1052736"/>
                <a:ext cx="2520280" cy="451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800"/>
                  </a:lnSpc>
                </a:pPr>
                <a:r>
                  <a:rPr lang="pt-BR" altLang="pt-BR" sz="24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BORDERS WITH</a:t>
                </a:r>
              </a:p>
            </p:txBody>
          </p:sp>
          <p:sp>
            <p:nvSpPr>
              <p:cNvPr id="20519" name="Retângulo 12"/>
              <p:cNvSpPr>
                <a:spLocks noChangeArrowheads="1"/>
              </p:cNvSpPr>
              <p:nvPr/>
            </p:nvSpPr>
            <p:spPr bwMode="auto">
              <a:xfrm>
                <a:off x="6560129" y="1390584"/>
                <a:ext cx="1960602" cy="71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400"/>
                  </a:lnSpc>
                </a:pPr>
                <a:r>
                  <a:rPr lang="pt-BR" altLang="pt-BR" sz="24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BRAZILIAN STATES</a:t>
                </a:r>
              </a:p>
            </p:txBody>
          </p:sp>
          <p:sp>
            <p:nvSpPr>
              <p:cNvPr id="20520" name="Retângulo 13"/>
              <p:cNvSpPr>
                <a:spLocks noChangeArrowheads="1"/>
              </p:cNvSpPr>
              <p:nvPr/>
            </p:nvSpPr>
            <p:spPr bwMode="auto">
              <a:xfrm>
                <a:off x="6023992" y="1703329"/>
                <a:ext cx="576064" cy="451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800"/>
                  </a:lnSpc>
                </a:pPr>
                <a:r>
                  <a:rPr lang="pt-BR" altLang="pt-BR" sz="6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4</a:t>
                </a:r>
              </a:p>
            </p:txBody>
          </p:sp>
          <p:cxnSp>
            <p:nvCxnSpPr>
              <p:cNvPr id="15" name="Conector reto 14"/>
              <p:cNvCxnSpPr/>
              <p:nvPr/>
            </p:nvCxnSpPr>
            <p:spPr>
              <a:xfrm flipH="1">
                <a:off x="6119254" y="1018437"/>
                <a:ext cx="215132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13" name="Imagem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881" y="1052513"/>
              <a:ext cx="868977" cy="869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o 2"/>
          <p:cNvGrpSpPr/>
          <p:nvPr/>
        </p:nvGrpSpPr>
        <p:grpSpPr>
          <a:xfrm>
            <a:off x="8945028" y="1052513"/>
            <a:ext cx="2911612" cy="2008498"/>
            <a:chOff x="8945028" y="1052513"/>
            <a:chExt cx="2911612" cy="2008498"/>
          </a:xfrm>
        </p:grpSpPr>
        <p:grpSp>
          <p:nvGrpSpPr>
            <p:cNvPr id="20512" name="Grupo 41"/>
            <p:cNvGrpSpPr>
              <a:grpSpLocks/>
            </p:cNvGrpSpPr>
            <p:nvPr/>
          </p:nvGrpSpPr>
          <p:grpSpPr bwMode="auto">
            <a:xfrm>
              <a:off x="8945028" y="2049463"/>
              <a:ext cx="2911612" cy="1011548"/>
              <a:chOff x="3318630" y="4885070"/>
              <a:chExt cx="2911964" cy="1011235"/>
            </a:xfrm>
          </p:grpSpPr>
          <p:sp>
            <p:nvSpPr>
              <p:cNvPr id="20515" name="Retângulo 22"/>
              <p:cNvSpPr>
                <a:spLocks noChangeArrowheads="1"/>
              </p:cNvSpPr>
              <p:nvPr/>
            </p:nvSpPr>
            <p:spPr bwMode="auto">
              <a:xfrm>
                <a:off x="4269992" y="5028616"/>
                <a:ext cx="1960602" cy="707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400"/>
                  </a:lnSpc>
                </a:pPr>
                <a:r>
                  <a:rPr lang="pt-BR" altLang="pt-BR" sz="24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MILLION INHABITANTS</a:t>
                </a:r>
              </a:p>
            </p:txBody>
          </p:sp>
          <p:sp>
            <p:nvSpPr>
              <p:cNvPr id="20516" name="Retângulo 23"/>
              <p:cNvSpPr>
                <a:spLocks noChangeArrowheads="1"/>
              </p:cNvSpPr>
              <p:nvPr/>
            </p:nvSpPr>
            <p:spPr bwMode="auto">
              <a:xfrm>
                <a:off x="3318630" y="5304476"/>
                <a:ext cx="2127291" cy="59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800"/>
                  </a:lnSpc>
                </a:pPr>
                <a:r>
                  <a:rPr lang="pt-BR" altLang="pt-BR" sz="6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45</a:t>
                </a:r>
                <a:endParaRPr lang="pt-BR" altLang="pt-BR" sz="4800" b="1">
                  <a:solidFill>
                    <a:srgbClr val="FE7E3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ector reto 24"/>
              <p:cNvCxnSpPr/>
              <p:nvPr/>
            </p:nvCxnSpPr>
            <p:spPr>
              <a:xfrm flipH="1">
                <a:off x="3421966" y="4885070"/>
                <a:ext cx="2503791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14" name="Imagem 4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6275" y="1052513"/>
              <a:ext cx="868977" cy="869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9531455" y="3404079"/>
            <a:ext cx="2757233" cy="2784150"/>
            <a:chOff x="9531455" y="3404079"/>
            <a:chExt cx="2757233" cy="2784150"/>
          </a:xfrm>
        </p:grpSpPr>
        <p:grpSp>
          <p:nvGrpSpPr>
            <p:cNvPr id="20491" name="Grupo 52"/>
            <p:cNvGrpSpPr>
              <a:grpSpLocks/>
            </p:cNvGrpSpPr>
            <p:nvPr/>
          </p:nvGrpSpPr>
          <p:grpSpPr bwMode="auto">
            <a:xfrm>
              <a:off x="9531455" y="4362396"/>
              <a:ext cx="2757233" cy="1825833"/>
              <a:chOff x="9469701" y="3691375"/>
              <a:chExt cx="2757075" cy="1826278"/>
            </a:xfrm>
          </p:grpSpPr>
          <p:sp>
            <p:nvSpPr>
              <p:cNvPr id="20498" name="Retângulo 34"/>
              <p:cNvSpPr>
                <a:spLocks noChangeArrowheads="1"/>
              </p:cNvSpPr>
              <p:nvPr/>
            </p:nvSpPr>
            <p:spPr bwMode="auto">
              <a:xfrm>
                <a:off x="9469701" y="4114691"/>
                <a:ext cx="2757075" cy="59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800"/>
                  </a:lnSpc>
                </a:pPr>
                <a:r>
                  <a:rPr lang="pt-BR" altLang="pt-BR" sz="6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14,9</a:t>
                </a:r>
                <a:r>
                  <a:rPr lang="pt-BR" altLang="pt-BR" sz="4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%</a:t>
                </a:r>
              </a:p>
            </p:txBody>
          </p:sp>
          <p:cxnSp>
            <p:nvCxnSpPr>
              <p:cNvPr id="36" name="Conector reto 35"/>
              <p:cNvCxnSpPr/>
              <p:nvPr/>
            </p:nvCxnSpPr>
            <p:spPr>
              <a:xfrm flipH="1">
                <a:off x="9590090" y="3691429"/>
                <a:ext cx="187790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00" name="Retângulo 36"/>
              <p:cNvSpPr>
                <a:spLocks noChangeArrowheads="1"/>
              </p:cNvSpPr>
              <p:nvPr/>
            </p:nvSpPr>
            <p:spPr bwMode="auto">
              <a:xfrm>
                <a:off x="9477893" y="4501799"/>
                <a:ext cx="2112144" cy="1015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400"/>
                  </a:lnSpc>
                </a:pPr>
                <a:r>
                  <a:rPr lang="pt-BR" altLang="pt-BR" sz="24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OF NATIONAL AGRICULTURAL PRODUCTION</a:t>
                </a:r>
              </a:p>
            </p:txBody>
          </p:sp>
        </p:grpSp>
        <p:pic>
          <p:nvPicPr>
            <p:cNvPr id="20493" name="Imagem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2766" y="3404079"/>
              <a:ext cx="869132" cy="8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o 6"/>
          <p:cNvGrpSpPr/>
          <p:nvPr/>
        </p:nvGrpSpPr>
        <p:grpSpPr>
          <a:xfrm>
            <a:off x="4401181" y="3439143"/>
            <a:ext cx="2129854" cy="3075568"/>
            <a:chOff x="4401181" y="3439143"/>
            <a:chExt cx="2129854" cy="3075568"/>
          </a:xfrm>
        </p:grpSpPr>
        <p:grpSp>
          <p:nvGrpSpPr>
            <p:cNvPr id="20486" name="Grupo 53"/>
            <p:cNvGrpSpPr>
              <a:grpSpLocks/>
            </p:cNvGrpSpPr>
            <p:nvPr/>
          </p:nvGrpSpPr>
          <p:grpSpPr bwMode="auto">
            <a:xfrm>
              <a:off x="4401181" y="4360863"/>
              <a:ext cx="2129854" cy="2153848"/>
              <a:chOff x="9150844" y="1334664"/>
              <a:chExt cx="2129732" cy="2154372"/>
            </a:xfrm>
          </p:grpSpPr>
          <p:sp>
            <p:nvSpPr>
              <p:cNvPr id="20508" name="Retângulo 15"/>
              <p:cNvSpPr>
                <a:spLocks noChangeArrowheads="1"/>
              </p:cNvSpPr>
              <p:nvPr/>
            </p:nvSpPr>
            <p:spPr bwMode="auto">
              <a:xfrm>
                <a:off x="9150844" y="2165349"/>
                <a:ext cx="1960602" cy="1323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400"/>
                  </a:lnSpc>
                </a:pPr>
                <a:r>
                  <a:rPr lang="pt-BR" altLang="pt-BR" sz="24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OF NATIONAL COMMERCIAL MARKET FLOWS</a:t>
                </a:r>
              </a:p>
            </p:txBody>
          </p:sp>
          <p:sp>
            <p:nvSpPr>
              <p:cNvPr id="20509" name="Retângulo 16"/>
              <p:cNvSpPr>
                <a:spLocks noChangeArrowheads="1"/>
              </p:cNvSpPr>
              <p:nvPr/>
            </p:nvSpPr>
            <p:spPr bwMode="auto">
              <a:xfrm>
                <a:off x="9153285" y="1772816"/>
                <a:ext cx="2127291" cy="59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800"/>
                  </a:lnSpc>
                </a:pPr>
                <a:r>
                  <a:rPr lang="pt-BR" altLang="pt-BR" sz="6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25</a:t>
                </a:r>
                <a:r>
                  <a:rPr lang="pt-BR" altLang="pt-BR" sz="4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%</a:t>
                </a:r>
              </a:p>
            </p:txBody>
          </p:sp>
          <p:cxnSp>
            <p:nvCxnSpPr>
              <p:cNvPr id="18" name="Conector reto 17"/>
              <p:cNvCxnSpPr/>
              <p:nvPr/>
            </p:nvCxnSpPr>
            <p:spPr>
              <a:xfrm flipH="1">
                <a:off x="9273305" y="1334664"/>
                <a:ext cx="133024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494" name="Imagem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459" y="3439143"/>
              <a:ext cx="869132" cy="8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6386603" y="3442055"/>
            <a:ext cx="2658751" cy="2757081"/>
            <a:chOff x="6386603" y="3442055"/>
            <a:chExt cx="2658751" cy="2757081"/>
          </a:xfrm>
        </p:grpSpPr>
        <p:grpSp>
          <p:nvGrpSpPr>
            <p:cNvPr id="20488" name="Grupo 51"/>
            <p:cNvGrpSpPr>
              <a:grpSpLocks/>
            </p:cNvGrpSpPr>
            <p:nvPr/>
          </p:nvGrpSpPr>
          <p:grpSpPr bwMode="auto">
            <a:xfrm>
              <a:off x="6386603" y="4365572"/>
              <a:ext cx="2658751" cy="1833564"/>
              <a:chOff x="471185" y="3285983"/>
              <a:chExt cx="2658599" cy="1834011"/>
            </a:xfrm>
          </p:grpSpPr>
          <p:sp>
            <p:nvSpPr>
              <p:cNvPr id="20501" name="Retângulo 26"/>
              <p:cNvSpPr>
                <a:spLocks noChangeArrowheads="1"/>
              </p:cNvSpPr>
              <p:nvPr/>
            </p:nvSpPr>
            <p:spPr bwMode="auto">
              <a:xfrm>
                <a:off x="471185" y="3717032"/>
                <a:ext cx="1686964" cy="59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800"/>
                  </a:lnSpc>
                </a:pPr>
                <a:r>
                  <a:rPr lang="pt-BR" altLang="pt-BR" sz="6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34</a:t>
                </a:r>
                <a:r>
                  <a:rPr lang="pt-BR" altLang="pt-BR" sz="4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%</a:t>
                </a:r>
              </a:p>
            </p:txBody>
          </p:sp>
          <p:cxnSp>
            <p:nvCxnSpPr>
              <p:cNvPr id="28" name="Conector reto 27"/>
              <p:cNvCxnSpPr/>
              <p:nvPr/>
            </p:nvCxnSpPr>
            <p:spPr>
              <a:xfrm flipH="1">
                <a:off x="591264" y="3286036"/>
                <a:ext cx="231603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03" name="Retângulo 28"/>
              <p:cNvSpPr>
                <a:spLocks noChangeArrowheads="1"/>
              </p:cNvSpPr>
              <p:nvPr/>
            </p:nvSpPr>
            <p:spPr bwMode="auto">
              <a:xfrm>
                <a:off x="479375" y="4104140"/>
                <a:ext cx="2650409" cy="1015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400"/>
                  </a:lnSpc>
                </a:pPr>
                <a:r>
                  <a:rPr lang="pt-BR" altLang="pt-BR" sz="24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OF NATIONAL MANUFACTURING INDUSTRY</a:t>
                </a:r>
              </a:p>
            </p:txBody>
          </p:sp>
        </p:grpSp>
        <p:pic>
          <p:nvPicPr>
            <p:cNvPr id="20495" name="Imagem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473" y="3442055"/>
              <a:ext cx="869132" cy="8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o 3"/>
          <p:cNvGrpSpPr/>
          <p:nvPr/>
        </p:nvGrpSpPr>
        <p:grpSpPr>
          <a:xfrm>
            <a:off x="335360" y="3403600"/>
            <a:ext cx="1603760" cy="2487469"/>
            <a:chOff x="335360" y="3403600"/>
            <a:chExt cx="1603760" cy="2487469"/>
          </a:xfrm>
        </p:grpSpPr>
        <p:sp>
          <p:nvSpPr>
            <p:cNvPr id="20489" name="Retângulo 29"/>
            <p:cNvSpPr>
              <a:spLocks noChangeArrowheads="1"/>
            </p:cNvSpPr>
            <p:nvPr/>
          </p:nvSpPr>
          <p:spPr bwMode="auto">
            <a:xfrm>
              <a:off x="335360" y="4798259"/>
              <a:ext cx="778914" cy="45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800"/>
                </a:lnSpc>
              </a:pPr>
              <a:r>
                <a:rPr lang="pt-BR" altLang="pt-BR" sz="6800" b="1">
                  <a:solidFill>
                    <a:srgbClr val="FE7E30"/>
                  </a:solidFill>
                  <a:latin typeface="Calibri" panose="020F0502020204030204" pitchFamily="34" charset="0"/>
                </a:rPr>
                <a:t>2</a:t>
              </a:r>
              <a:endParaRPr lang="pt-BR" altLang="pt-BR" sz="4800" b="1">
                <a:solidFill>
                  <a:srgbClr val="FE7E3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490" name="Retângulo 32"/>
            <p:cNvSpPr>
              <a:spLocks noChangeArrowheads="1"/>
            </p:cNvSpPr>
            <p:nvPr/>
          </p:nvSpPr>
          <p:spPr bwMode="auto">
            <a:xfrm>
              <a:off x="372771" y="5178997"/>
              <a:ext cx="1566349" cy="71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400"/>
                </a:lnSpc>
              </a:pPr>
              <a:r>
                <a:rPr lang="pt-BR" altLang="pt-BR" sz="2400" b="1">
                  <a:solidFill>
                    <a:schemeClr val="bg1"/>
                  </a:solidFill>
                  <a:latin typeface="Calibri" panose="020F0502020204030204" pitchFamily="34" charset="0"/>
                </a:rPr>
                <a:t>TRILLION IN GDP</a:t>
              </a:r>
            </a:p>
          </p:txBody>
        </p:sp>
        <p:cxnSp>
          <p:nvCxnSpPr>
            <p:cNvPr id="39" name="Conector reto 38"/>
            <p:cNvCxnSpPr/>
            <p:nvPr/>
          </p:nvCxnSpPr>
          <p:spPr bwMode="auto">
            <a:xfrm flipH="1">
              <a:off x="463948" y="4360863"/>
              <a:ext cx="13239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496" name="Imagem 4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457" y="3403600"/>
              <a:ext cx="869132" cy="8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o 4"/>
          <p:cNvGrpSpPr/>
          <p:nvPr/>
        </p:nvGrpSpPr>
        <p:grpSpPr>
          <a:xfrm>
            <a:off x="2084305" y="3403600"/>
            <a:ext cx="2127413" cy="3071708"/>
            <a:chOff x="2084305" y="3403600"/>
            <a:chExt cx="2127413" cy="3071708"/>
          </a:xfrm>
        </p:grpSpPr>
        <p:grpSp>
          <p:nvGrpSpPr>
            <p:cNvPr id="20487" name="Grupo 40"/>
            <p:cNvGrpSpPr>
              <a:grpSpLocks/>
            </p:cNvGrpSpPr>
            <p:nvPr/>
          </p:nvGrpSpPr>
          <p:grpSpPr bwMode="auto">
            <a:xfrm>
              <a:off x="2084305" y="4360810"/>
              <a:ext cx="2127413" cy="2114498"/>
              <a:chOff x="6731745" y="2773192"/>
              <a:chExt cx="2127291" cy="2115013"/>
            </a:xfrm>
          </p:grpSpPr>
          <p:sp>
            <p:nvSpPr>
              <p:cNvPr id="20504" name="Retângulo 18"/>
              <p:cNvSpPr>
                <a:spLocks noChangeArrowheads="1"/>
              </p:cNvSpPr>
              <p:nvPr/>
            </p:nvSpPr>
            <p:spPr bwMode="auto">
              <a:xfrm>
                <a:off x="6739937" y="2834180"/>
                <a:ext cx="1960602" cy="404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400"/>
                  </a:lnSpc>
                </a:pPr>
                <a:r>
                  <a:rPr lang="pt-BR" altLang="pt-BR" sz="24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ALMOST</a:t>
                </a:r>
              </a:p>
            </p:txBody>
          </p:sp>
          <p:sp>
            <p:nvSpPr>
              <p:cNvPr id="20505" name="Retângulo 19"/>
              <p:cNvSpPr>
                <a:spLocks noChangeArrowheads="1"/>
              </p:cNvSpPr>
              <p:nvPr/>
            </p:nvSpPr>
            <p:spPr bwMode="auto">
              <a:xfrm>
                <a:off x="6731745" y="3485243"/>
                <a:ext cx="2127291" cy="59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800"/>
                  </a:lnSpc>
                </a:pPr>
                <a:r>
                  <a:rPr lang="pt-BR" altLang="pt-BR" sz="6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29</a:t>
                </a:r>
                <a:r>
                  <a:rPr lang="pt-BR" altLang="pt-BR" sz="4800" b="1">
                    <a:solidFill>
                      <a:srgbClr val="FE7E30"/>
                    </a:solidFill>
                    <a:latin typeface="Calibri" panose="020F0502020204030204" pitchFamily="34" charset="0"/>
                  </a:rPr>
                  <a:t>%</a:t>
                </a:r>
              </a:p>
            </p:txBody>
          </p:sp>
          <p:cxnSp>
            <p:nvCxnSpPr>
              <p:cNvPr id="21" name="Conector reto 20"/>
              <p:cNvCxnSpPr/>
              <p:nvPr/>
            </p:nvCxnSpPr>
            <p:spPr>
              <a:xfrm flipH="1">
                <a:off x="6857631" y="2773245"/>
                <a:ext cx="132389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07" name="Retângulo 21"/>
              <p:cNvSpPr>
                <a:spLocks noChangeArrowheads="1"/>
              </p:cNvSpPr>
              <p:nvPr/>
            </p:nvSpPr>
            <p:spPr bwMode="auto">
              <a:xfrm>
                <a:off x="6739937" y="3872351"/>
                <a:ext cx="1960602" cy="1015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400"/>
                  </a:lnSpc>
                </a:pPr>
                <a:r>
                  <a:rPr lang="pt-BR" altLang="pt-BR" sz="24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OF THE NATIONAL GDP</a:t>
                </a:r>
              </a:p>
            </p:txBody>
          </p:sp>
        </p:grpSp>
        <p:pic>
          <p:nvPicPr>
            <p:cNvPr id="20497" name="Imagem 5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890" y="3403600"/>
              <a:ext cx="869132" cy="86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10">
            <a:extLst/>
          </p:cNvPr>
          <p:cNvSpPr txBox="1"/>
          <p:nvPr/>
        </p:nvSpPr>
        <p:spPr>
          <a:xfrm>
            <a:off x="158750" y="303213"/>
            <a:ext cx="40767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GROSS DOMESTIC PRODUCT</a:t>
            </a:r>
          </a:p>
        </p:txBody>
      </p:sp>
      <p:sp>
        <p:nvSpPr>
          <p:cNvPr id="39" name="CaixaDeTexto 10">
            <a:extLst/>
          </p:cNvPr>
          <p:cNvSpPr txBox="1"/>
          <p:nvPr/>
        </p:nvSpPr>
        <p:spPr>
          <a:xfrm>
            <a:off x="158750" y="692150"/>
            <a:ext cx="30575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BIGGEST FORTUNES - 2017</a:t>
            </a:r>
          </a:p>
        </p:txBody>
      </p:sp>
      <p:sp>
        <p:nvSpPr>
          <p:cNvPr id="70" name="Retângulo 69"/>
          <p:cNvSpPr/>
          <p:nvPr/>
        </p:nvSpPr>
        <p:spPr bwMode="auto">
          <a:xfrm>
            <a:off x="4763" y="5772588"/>
            <a:ext cx="12192000" cy="188177"/>
          </a:xfrm>
          <a:prstGeom prst="rect">
            <a:avLst/>
          </a:prstGeom>
          <a:gradFill>
            <a:gsLst>
              <a:gs pos="66000">
                <a:srgbClr val="00B0F0"/>
              </a:gs>
              <a:gs pos="0">
                <a:srgbClr val="00B0F0"/>
              </a:gs>
              <a:gs pos="23000">
                <a:schemeClr val="tx1">
                  <a:alpha val="0"/>
                </a:scheme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aphicFrame>
        <p:nvGraphicFramePr>
          <p:cNvPr id="46" name="Gráfico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3117590"/>
              </p:ext>
            </p:extLst>
          </p:nvPr>
        </p:nvGraphicFramePr>
        <p:xfrm>
          <a:off x="1017588" y="900113"/>
          <a:ext cx="10044112" cy="549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6715125" y="2592388"/>
            <a:ext cx="5235575" cy="2617787"/>
            <a:chOff x="6715124" y="2592291"/>
            <a:chExt cx="5235767" cy="2617884"/>
          </a:xfrm>
        </p:grpSpPr>
        <p:pic>
          <p:nvPicPr>
            <p:cNvPr id="22536" name="Imagem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4" y="2592291"/>
              <a:ext cx="5235767" cy="261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CaixaDeTexto 10">
              <a:extLst/>
            </p:cNvPr>
            <p:cNvSpPr txBox="1"/>
            <p:nvPr/>
          </p:nvSpPr>
          <p:spPr>
            <a:xfrm>
              <a:off x="7896267" y="2738346"/>
              <a:ext cx="2046363" cy="7699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The </a:t>
              </a:r>
              <a:r>
                <a:rPr lang="pt-BR" sz="2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State</a:t>
              </a:r>
              <a:r>
                <a:rPr lang="pt-BR" sz="2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 </a:t>
              </a:r>
              <a:r>
                <a:rPr lang="pt-BR" sz="2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of</a:t>
              </a:r>
              <a:r>
                <a:rPr lang="pt-BR" sz="2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 São Paulo is </a:t>
              </a:r>
              <a:r>
                <a:rPr lang="pt-BR" sz="2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the</a:t>
              </a:r>
              <a:r>
                <a:rPr lang="pt-BR" sz="2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 </a:t>
              </a:r>
            </a:p>
          </p:txBody>
        </p:sp>
        <p:sp>
          <p:nvSpPr>
            <p:cNvPr id="74" name="CaixaDeTexto 10">
              <a:extLst/>
            </p:cNvPr>
            <p:cNvSpPr txBox="1"/>
            <p:nvPr/>
          </p:nvSpPr>
          <p:spPr>
            <a:xfrm>
              <a:off x="7718461" y="3400358"/>
              <a:ext cx="3056050" cy="5842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b="1" dirty="0">
                  <a:solidFill>
                    <a:srgbClr val="00B0F0"/>
                  </a:solidFill>
                  <a:latin typeface="+mj-lt"/>
                  <a:ea typeface="Verdana" panose="020B0604030504040204" pitchFamily="34" charset="0"/>
                </a:rPr>
                <a:t>21</a:t>
              </a:r>
              <a:r>
                <a:rPr lang="pt-BR" sz="3200" b="1" baseline="30000" dirty="0">
                  <a:solidFill>
                    <a:srgbClr val="00B0F0"/>
                  </a:solidFill>
                  <a:latin typeface="+mj-lt"/>
                  <a:ea typeface="Verdana" panose="020B0604030504040204" pitchFamily="34" charset="0"/>
                </a:rPr>
                <a:t>st</a:t>
              </a:r>
              <a:r>
                <a:rPr lang="pt-BR" sz="3200" b="1" dirty="0">
                  <a:solidFill>
                    <a:srgbClr val="00B0F0"/>
                  </a:solidFill>
                  <a:latin typeface="+mj-lt"/>
                  <a:ea typeface="Verdana" panose="020B0604030504040204" pitchFamily="34" charset="0"/>
                </a:rPr>
                <a:t> </a:t>
              </a:r>
              <a:r>
                <a:rPr lang="pt-BR" sz="3200" b="1" dirty="0" err="1">
                  <a:solidFill>
                    <a:srgbClr val="00B0F0"/>
                  </a:solidFill>
                  <a:latin typeface="+mj-lt"/>
                  <a:ea typeface="Verdana" panose="020B0604030504040204" pitchFamily="34" charset="0"/>
                </a:rPr>
                <a:t>economy</a:t>
              </a:r>
              <a:endParaRPr lang="pt-BR" sz="3200" b="1" dirty="0">
                <a:solidFill>
                  <a:srgbClr val="00B0F0"/>
                </a:solidFill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75" name="CaixaDeTexto 10">
              <a:extLst/>
            </p:cNvPr>
            <p:cNvSpPr txBox="1"/>
            <p:nvPr/>
          </p:nvSpPr>
          <p:spPr>
            <a:xfrm>
              <a:off x="8617019" y="3911552"/>
              <a:ext cx="1728851" cy="4318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in </a:t>
              </a:r>
              <a:r>
                <a:rPr lang="pt-BR" sz="2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the</a:t>
              </a:r>
              <a:r>
                <a:rPr lang="pt-BR" sz="2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 world, </a:t>
              </a:r>
            </a:p>
          </p:txBody>
        </p:sp>
        <p:sp>
          <p:nvSpPr>
            <p:cNvPr id="76" name="CaixaDeTexto 10">
              <a:extLst/>
            </p:cNvPr>
            <p:cNvSpPr txBox="1"/>
            <p:nvPr/>
          </p:nvSpPr>
          <p:spPr>
            <a:xfrm>
              <a:off x="8904367" y="4262403"/>
              <a:ext cx="2282909" cy="4302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surpassing</a:t>
              </a:r>
              <a:r>
                <a:rPr lang="pt-BR" sz="2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 </a:t>
              </a:r>
              <a:r>
                <a:rPr lang="pt-BR" sz="2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that</a:t>
              </a:r>
              <a:r>
                <a:rPr lang="pt-BR" sz="2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 </a:t>
              </a:r>
              <a:r>
                <a:rPr lang="pt-BR" sz="2200" b="1" dirty="0" err="1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of</a:t>
              </a:r>
              <a:endParaRPr lang="pt-BR" sz="2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77" name="CaixaDeTexto 10">
              <a:extLst/>
            </p:cNvPr>
            <p:cNvSpPr txBox="1"/>
            <p:nvPr/>
          </p:nvSpPr>
          <p:spPr>
            <a:xfrm>
              <a:off x="9263155" y="4581502"/>
              <a:ext cx="1728850" cy="4302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b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Argentina</a:t>
              </a:r>
            </a:p>
          </p:txBody>
        </p:sp>
      </p:grpSp>
      <p:grpSp>
        <p:nvGrpSpPr>
          <p:cNvPr id="3" name="Grupo 1"/>
          <p:cNvGrpSpPr>
            <a:grpSpLocks/>
          </p:cNvGrpSpPr>
          <p:nvPr/>
        </p:nvGrpSpPr>
        <p:grpSpPr bwMode="auto">
          <a:xfrm>
            <a:off x="3569893" y="1051719"/>
            <a:ext cx="8361038" cy="5198224"/>
            <a:chOff x="3628887" y="1039697"/>
            <a:chExt cx="8361365" cy="5196826"/>
          </a:xfrm>
        </p:grpSpPr>
        <p:sp>
          <p:nvSpPr>
            <p:cNvPr id="22542" name="CaixaDeTexto 46"/>
            <p:cNvSpPr txBox="1">
              <a:spLocks noChangeArrowheads="1"/>
            </p:cNvSpPr>
            <p:nvPr/>
          </p:nvSpPr>
          <p:spPr bwMode="auto">
            <a:xfrm>
              <a:off x="3628887" y="5897969"/>
              <a:ext cx="86113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39F38"/>
                  </a:solidFill>
                  <a:latin typeface="Calibri" panose="020F0502020204030204" pitchFamily="34" charset="0"/>
                </a:rPr>
                <a:t>637.590</a:t>
              </a:r>
            </a:p>
          </p:txBody>
        </p:sp>
        <p:sp>
          <p:nvSpPr>
            <p:cNvPr id="22543" name="CaixaDeTexto 48"/>
            <p:cNvSpPr txBox="1">
              <a:spLocks noChangeArrowheads="1"/>
            </p:cNvSpPr>
            <p:nvPr/>
          </p:nvSpPr>
          <p:spPr bwMode="auto">
            <a:xfrm>
              <a:off x="3756291" y="5435635"/>
              <a:ext cx="8643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39F38"/>
                  </a:solidFill>
                  <a:latin typeface="Calibri" panose="020F0502020204030204" pitchFamily="34" charset="0"/>
                </a:rPr>
                <a:t>678.887</a:t>
              </a:r>
            </a:p>
          </p:txBody>
        </p:sp>
        <p:sp>
          <p:nvSpPr>
            <p:cNvPr id="22544" name="CaixaDeTexto 49"/>
            <p:cNvSpPr txBox="1">
              <a:spLocks noChangeArrowheads="1"/>
            </p:cNvSpPr>
            <p:nvPr/>
          </p:nvSpPr>
          <p:spPr bwMode="auto">
            <a:xfrm>
              <a:off x="3834176" y="5211376"/>
              <a:ext cx="8643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FC100"/>
                  </a:solidFill>
                  <a:latin typeface="Calibri" panose="020F0502020204030204" pitchFamily="34" charset="0"/>
                </a:rPr>
                <a:t>683.827</a:t>
              </a:r>
            </a:p>
          </p:txBody>
        </p:sp>
        <p:sp>
          <p:nvSpPr>
            <p:cNvPr id="22545" name="CaixaDeTexto 50"/>
            <p:cNvSpPr txBox="1">
              <a:spLocks noChangeArrowheads="1"/>
            </p:cNvSpPr>
            <p:nvPr/>
          </p:nvSpPr>
          <p:spPr bwMode="auto">
            <a:xfrm>
              <a:off x="4005014" y="4981707"/>
              <a:ext cx="8643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FC100"/>
                  </a:solidFill>
                  <a:latin typeface="Calibri" panose="020F0502020204030204" pitchFamily="34" charset="0"/>
                </a:rPr>
                <a:t>826.200</a:t>
              </a:r>
            </a:p>
          </p:txBody>
        </p:sp>
        <p:sp>
          <p:nvSpPr>
            <p:cNvPr id="22546" name="CaixaDeTexto 51"/>
            <p:cNvSpPr txBox="1">
              <a:spLocks noChangeArrowheads="1"/>
            </p:cNvSpPr>
            <p:nvPr/>
          </p:nvSpPr>
          <p:spPr bwMode="auto">
            <a:xfrm>
              <a:off x="4081214" y="4754270"/>
              <a:ext cx="8643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FC100"/>
                  </a:solidFill>
                  <a:latin typeface="Calibri" panose="020F0502020204030204" pitchFamily="34" charset="0"/>
                </a:rPr>
                <a:t>851.102</a:t>
              </a:r>
            </a:p>
          </p:txBody>
        </p:sp>
        <p:sp>
          <p:nvSpPr>
            <p:cNvPr id="22547" name="CaixaDeTexto 53"/>
            <p:cNvSpPr txBox="1">
              <a:spLocks noChangeArrowheads="1"/>
            </p:cNvSpPr>
            <p:nvPr/>
          </p:nvSpPr>
          <p:spPr bwMode="auto">
            <a:xfrm>
              <a:off x="4228567" y="4512577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DDB4A"/>
                  </a:solidFill>
                  <a:latin typeface="Calibri" panose="020F0502020204030204" pitchFamily="34" charset="0"/>
                </a:rPr>
                <a:t>1.015.539</a:t>
              </a:r>
            </a:p>
          </p:txBody>
        </p:sp>
        <p:sp>
          <p:nvSpPr>
            <p:cNvPr id="22548" name="CaixaDeTexto 54"/>
            <p:cNvSpPr txBox="1">
              <a:spLocks noChangeArrowheads="1"/>
            </p:cNvSpPr>
            <p:nvPr/>
          </p:nvSpPr>
          <p:spPr bwMode="auto">
            <a:xfrm>
              <a:off x="4324292" y="4262566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DDB4A"/>
                  </a:solidFill>
                  <a:latin typeface="Calibri" panose="020F0502020204030204" pitchFamily="34" charset="0"/>
                </a:rPr>
                <a:t>1.149.919</a:t>
              </a:r>
            </a:p>
          </p:txBody>
        </p:sp>
        <p:sp>
          <p:nvSpPr>
            <p:cNvPr id="22549" name="CaixaDeTexto 55"/>
            <p:cNvSpPr txBox="1">
              <a:spLocks noChangeArrowheads="1"/>
            </p:cNvSpPr>
            <p:nvPr/>
          </p:nvSpPr>
          <p:spPr bwMode="auto">
            <a:xfrm>
              <a:off x="4476692" y="4034655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DDB4A"/>
                  </a:solidFill>
                  <a:latin typeface="Calibri" panose="020F0502020204030204" pitchFamily="34" charset="0"/>
                </a:rPr>
                <a:t>1.311.320</a:t>
              </a:r>
            </a:p>
          </p:txBody>
        </p:sp>
        <p:sp>
          <p:nvSpPr>
            <p:cNvPr id="22550" name="CaixaDeTexto 56"/>
            <p:cNvSpPr txBox="1">
              <a:spLocks noChangeArrowheads="1"/>
            </p:cNvSpPr>
            <p:nvPr/>
          </p:nvSpPr>
          <p:spPr bwMode="auto">
            <a:xfrm>
              <a:off x="4508442" y="3814982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>
                  <a:solidFill>
                    <a:srgbClr val="FFED48"/>
                  </a:solidFill>
                  <a:latin typeface="Calibri" panose="020F0502020204030204" pitchFamily="34" charset="0"/>
                </a:rPr>
                <a:t>1.323.421</a:t>
              </a:r>
            </a:p>
          </p:txBody>
        </p:sp>
        <p:sp>
          <p:nvSpPr>
            <p:cNvPr id="22551" name="CaixaDeTexto 57"/>
            <p:cNvSpPr txBox="1">
              <a:spLocks noChangeArrowheads="1"/>
            </p:cNvSpPr>
            <p:nvPr/>
          </p:nvSpPr>
          <p:spPr bwMode="auto">
            <a:xfrm>
              <a:off x="4578292" y="3595309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>
                  <a:solidFill>
                    <a:srgbClr val="FFED48"/>
                  </a:solidFill>
                  <a:latin typeface="Calibri" panose="020F0502020204030204" pitchFamily="34" charset="0"/>
                </a:rPr>
                <a:t>1.530.751</a:t>
              </a:r>
            </a:p>
          </p:txBody>
        </p:sp>
        <p:sp>
          <p:nvSpPr>
            <p:cNvPr id="22552" name="CaixaDeTexto 58"/>
            <p:cNvSpPr txBox="1">
              <a:spLocks noChangeArrowheads="1"/>
            </p:cNvSpPr>
            <p:nvPr/>
          </p:nvSpPr>
          <p:spPr bwMode="auto">
            <a:xfrm>
              <a:off x="4630040" y="3355641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FED48"/>
                  </a:solidFill>
                  <a:latin typeface="Calibri" panose="020F0502020204030204" pitchFamily="34" charset="0"/>
                </a:rPr>
                <a:t>1.577.524</a:t>
              </a:r>
            </a:p>
          </p:txBody>
        </p:sp>
        <p:sp>
          <p:nvSpPr>
            <p:cNvPr id="22553" name="CaixaDeTexto 59"/>
            <p:cNvSpPr txBox="1">
              <a:spLocks noChangeArrowheads="1"/>
            </p:cNvSpPr>
            <p:nvPr/>
          </p:nvSpPr>
          <p:spPr bwMode="auto">
            <a:xfrm>
              <a:off x="4712590" y="3131032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FFD46"/>
                  </a:solidFill>
                  <a:latin typeface="Calibri" panose="020F0502020204030204" pitchFamily="34" charset="0"/>
                </a:rPr>
                <a:t>1.653.043</a:t>
              </a:r>
            </a:p>
          </p:txBody>
        </p:sp>
        <p:sp>
          <p:nvSpPr>
            <p:cNvPr id="22554" name="CaixaDeTexto 60"/>
            <p:cNvSpPr txBox="1">
              <a:spLocks noChangeArrowheads="1"/>
            </p:cNvSpPr>
            <p:nvPr/>
          </p:nvSpPr>
          <p:spPr bwMode="auto">
            <a:xfrm>
              <a:off x="4878639" y="2906423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FFD46"/>
                  </a:solidFill>
                  <a:latin typeface="Calibri" panose="020F0502020204030204" pitchFamily="34" charset="0"/>
                </a:rPr>
                <a:t>1.934.798</a:t>
              </a:r>
            </a:p>
          </p:txBody>
        </p:sp>
        <p:sp>
          <p:nvSpPr>
            <p:cNvPr id="22555" name="CaixaDeTexto 61"/>
            <p:cNvSpPr txBox="1">
              <a:spLocks noChangeArrowheads="1"/>
            </p:cNvSpPr>
            <p:nvPr/>
          </p:nvSpPr>
          <p:spPr bwMode="auto">
            <a:xfrm>
              <a:off x="5006587" y="2666064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FFFD46"/>
                  </a:solidFill>
                  <a:latin typeface="Calibri" panose="020F0502020204030204" pitchFamily="34" charset="0"/>
                </a:rPr>
                <a:t>2.055.506</a:t>
              </a:r>
            </a:p>
          </p:txBody>
        </p:sp>
        <p:sp>
          <p:nvSpPr>
            <p:cNvPr id="22556" name="CaixaDeTexto 62"/>
            <p:cNvSpPr txBox="1">
              <a:spLocks noChangeArrowheads="1"/>
            </p:cNvSpPr>
            <p:nvPr/>
          </p:nvSpPr>
          <p:spPr bwMode="auto">
            <a:xfrm>
              <a:off x="5296590" y="2421680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D7FF62"/>
                  </a:solidFill>
                  <a:latin typeface="Calibri" panose="020F0502020204030204" pitchFamily="34" charset="0"/>
                </a:rPr>
                <a:t>2.582.501</a:t>
              </a:r>
            </a:p>
          </p:txBody>
        </p:sp>
        <p:sp>
          <p:nvSpPr>
            <p:cNvPr id="22557" name="CaixaDeTexto 63"/>
            <p:cNvSpPr txBox="1">
              <a:spLocks noChangeArrowheads="1"/>
            </p:cNvSpPr>
            <p:nvPr/>
          </p:nvSpPr>
          <p:spPr bwMode="auto">
            <a:xfrm>
              <a:off x="5337735" y="2197072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D7FF62"/>
                  </a:solidFill>
                  <a:latin typeface="Calibri" panose="020F0502020204030204" pitchFamily="34" charset="0"/>
                </a:rPr>
                <a:t>2.597.491</a:t>
              </a:r>
            </a:p>
          </p:txBody>
        </p:sp>
        <p:sp>
          <p:nvSpPr>
            <p:cNvPr id="22558" name="CaixaDeTexto 64"/>
            <p:cNvSpPr txBox="1">
              <a:spLocks noChangeArrowheads="1"/>
            </p:cNvSpPr>
            <p:nvPr/>
          </p:nvSpPr>
          <p:spPr bwMode="auto">
            <a:xfrm>
              <a:off x="5407111" y="1964227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D7FF62"/>
                  </a:solidFill>
                  <a:latin typeface="Calibri" panose="020F0502020204030204" pitchFamily="34" charset="0"/>
                </a:rPr>
                <a:t>2.622.434</a:t>
              </a:r>
            </a:p>
          </p:txBody>
        </p:sp>
        <p:sp>
          <p:nvSpPr>
            <p:cNvPr id="22559" name="CaixaDeTexto 65"/>
            <p:cNvSpPr txBox="1">
              <a:spLocks noChangeArrowheads="1"/>
            </p:cNvSpPr>
            <p:nvPr/>
          </p:nvSpPr>
          <p:spPr bwMode="auto">
            <a:xfrm>
              <a:off x="5808109" y="1738203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C3FF62"/>
                  </a:solidFill>
                  <a:latin typeface="Calibri" panose="020F0502020204030204" pitchFamily="34" charset="0"/>
                </a:rPr>
                <a:t>3.677.439</a:t>
              </a:r>
            </a:p>
          </p:txBody>
        </p:sp>
        <p:sp>
          <p:nvSpPr>
            <p:cNvPr id="22560" name="CaixaDeTexto 66"/>
            <p:cNvSpPr txBox="1">
              <a:spLocks noChangeArrowheads="1"/>
            </p:cNvSpPr>
            <p:nvPr/>
          </p:nvSpPr>
          <p:spPr bwMode="auto">
            <a:xfrm>
              <a:off x="6190312" y="1503471"/>
              <a:ext cx="1023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C3FF62"/>
                  </a:solidFill>
                  <a:latin typeface="Calibri" panose="020F0502020204030204" pitchFamily="34" charset="0"/>
                </a:rPr>
                <a:t>4.872.137</a:t>
              </a:r>
            </a:p>
          </p:txBody>
        </p:sp>
        <p:sp>
          <p:nvSpPr>
            <p:cNvPr id="22561" name="CaixaDeTexto 67"/>
            <p:cNvSpPr txBox="1">
              <a:spLocks noChangeArrowheads="1"/>
            </p:cNvSpPr>
            <p:nvPr/>
          </p:nvSpPr>
          <p:spPr bwMode="auto">
            <a:xfrm>
              <a:off x="8832370" y="1269307"/>
              <a:ext cx="11272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AFFF2C"/>
                  </a:solidFill>
                  <a:latin typeface="Calibri" panose="020F0502020204030204" pitchFamily="34" charset="0"/>
                </a:rPr>
                <a:t>12.237.700</a:t>
              </a:r>
            </a:p>
          </p:txBody>
        </p:sp>
        <p:sp>
          <p:nvSpPr>
            <p:cNvPr id="22562" name="CaixaDeTexto 68"/>
            <p:cNvSpPr txBox="1">
              <a:spLocks noChangeArrowheads="1"/>
            </p:cNvSpPr>
            <p:nvPr/>
          </p:nvSpPr>
          <p:spPr bwMode="auto">
            <a:xfrm>
              <a:off x="10863020" y="1039697"/>
              <a:ext cx="11272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b="1" dirty="0">
                  <a:solidFill>
                    <a:srgbClr val="9BFB00"/>
                  </a:solidFill>
                  <a:latin typeface="Calibri" panose="020F0502020204030204" pitchFamily="34" charset="0"/>
                </a:rPr>
                <a:t>19.390.604</a:t>
              </a:r>
            </a:p>
          </p:txBody>
        </p:sp>
      </p:grpSp>
      <p:sp>
        <p:nvSpPr>
          <p:cNvPr id="22566" name="CaixaDeTexto 47"/>
          <p:cNvSpPr txBox="1">
            <a:spLocks noChangeArrowheads="1"/>
          </p:cNvSpPr>
          <p:nvPr/>
        </p:nvSpPr>
        <p:spPr bwMode="auto">
          <a:xfrm>
            <a:off x="3619410" y="5686978"/>
            <a:ext cx="86433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b="1" dirty="0">
                <a:solidFill>
                  <a:srgbClr val="00B0F0"/>
                </a:solidFill>
                <a:latin typeface="Calibri" panose="020F0502020204030204" pitchFamily="34" charset="0"/>
              </a:rPr>
              <a:t>655.809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empty train tracks near green grass during 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2" r="30373"/>
          <a:stretch>
            <a:fillRect/>
          </a:stretch>
        </p:blipFill>
        <p:spPr bwMode="auto">
          <a:xfrm>
            <a:off x="6024563" y="-17463"/>
            <a:ext cx="3513137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igh-angle photo of road with vehi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r="30827" b="3519"/>
          <a:stretch>
            <a:fillRect/>
          </a:stretch>
        </p:blipFill>
        <p:spPr bwMode="auto">
          <a:xfrm>
            <a:off x="1588" y="0"/>
            <a:ext cx="3024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gray metal building frame near tower crane during day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6" r="7896" b="10715"/>
          <a:stretch>
            <a:fillRect/>
          </a:stretch>
        </p:blipFill>
        <p:spPr bwMode="auto">
          <a:xfrm>
            <a:off x="3000375" y="0"/>
            <a:ext cx="3022600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three airplane parked on road during golden ho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2" r="5315" b="18532"/>
          <a:stretch>
            <a:fillRect/>
          </a:stretch>
        </p:blipFill>
        <p:spPr bwMode="auto">
          <a:xfrm>
            <a:off x="9167813" y="0"/>
            <a:ext cx="3024187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ector reto 16"/>
          <p:cNvCxnSpPr/>
          <p:nvPr/>
        </p:nvCxnSpPr>
        <p:spPr>
          <a:xfrm>
            <a:off x="3143250" y="2536825"/>
            <a:ext cx="6408738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6022975" y="3284538"/>
            <a:ext cx="6169025" cy="35909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-26988" y="0"/>
            <a:ext cx="3025776" cy="3284538"/>
          </a:xfrm>
          <a:prstGeom prst="rect">
            <a:avLst/>
          </a:prstGeom>
          <a:solidFill>
            <a:srgbClr val="F2A038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006725" y="3284538"/>
            <a:ext cx="3024188" cy="3573462"/>
          </a:xfrm>
          <a:prstGeom prst="rect">
            <a:avLst/>
          </a:prstGeom>
          <a:solidFill>
            <a:srgbClr val="936D9D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4586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9525"/>
            <a:ext cx="121920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10"/>
          <p:cNvSpPr txBox="1">
            <a:spLocks noChangeArrowheads="1"/>
          </p:cNvSpPr>
          <p:nvPr/>
        </p:nvSpPr>
        <p:spPr bwMode="auto">
          <a:xfrm>
            <a:off x="7320136" y="3887951"/>
            <a:ext cx="4536504" cy="234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4400"/>
              </a:lnSpc>
            </a:pPr>
            <a:r>
              <a:rPr lang="pt-BR" sz="4400" b="1" dirty="0">
                <a:solidFill>
                  <a:schemeClr val="bg1"/>
                </a:solidFill>
                <a:latin typeface="+mn-lt"/>
              </a:rPr>
              <a:t>PUBLIC-PRIVATE PARTNERSHIPS PROGRAM </a:t>
            </a:r>
          </a:p>
          <a:p>
            <a:pPr algn="r" eaLnBrk="1" hangingPunct="1">
              <a:lnSpc>
                <a:spcPts val="4400"/>
              </a:lnSpc>
            </a:pPr>
            <a:r>
              <a:rPr lang="pt-BR" sz="4400" b="1" dirty="0">
                <a:solidFill>
                  <a:srgbClr val="F2A038"/>
                </a:solidFill>
                <a:latin typeface="+mn-lt"/>
              </a:rPr>
              <a:t>STRUCTURE</a:t>
            </a:r>
          </a:p>
        </p:txBody>
      </p:sp>
      <p:pic>
        <p:nvPicPr>
          <p:cNvPr id="24588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3313" r="16138" b="32201"/>
          <a:stretch>
            <a:fillRect/>
          </a:stretch>
        </p:blipFill>
        <p:spPr bwMode="auto">
          <a:xfrm>
            <a:off x="10539413" y="200025"/>
            <a:ext cx="1419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ixaDeTexto 10"/>
          <p:cNvSpPr txBox="1">
            <a:spLocks noChangeArrowheads="1"/>
          </p:cNvSpPr>
          <p:nvPr/>
        </p:nvSpPr>
        <p:spPr bwMode="auto">
          <a:xfrm>
            <a:off x="158750" y="303213"/>
            <a:ext cx="550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FF"/>
                </a:solidFill>
                <a:latin typeface="Calibri" panose="020F0502020204030204" pitchFamily="34" charset="0"/>
              </a:rPr>
              <a:t>RELATIONSHIP BETWEEN STAKEHOLDERS</a:t>
            </a:r>
          </a:p>
        </p:txBody>
      </p:sp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407988" y="3073400"/>
            <a:ext cx="4175125" cy="3019425"/>
            <a:chOff x="407368" y="3073918"/>
            <a:chExt cx="4176464" cy="3019379"/>
          </a:xfrm>
        </p:grpSpPr>
        <p:pic>
          <p:nvPicPr>
            <p:cNvPr id="26639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85910" y="2495376"/>
              <a:ext cx="3019379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0" name="Retângulo 11"/>
            <p:cNvSpPr>
              <a:spLocks noChangeArrowheads="1"/>
            </p:cNvSpPr>
            <p:nvPr/>
          </p:nvSpPr>
          <p:spPr bwMode="auto">
            <a:xfrm>
              <a:off x="602693" y="3215204"/>
              <a:ext cx="3239539" cy="404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2400"/>
                </a:lnSpc>
              </a:pPr>
              <a:r>
                <a:rPr lang="pt-BR" sz="2400" b="1">
                  <a:solidFill>
                    <a:srgbClr val="9BFB00"/>
                  </a:solidFill>
                  <a:latin typeface="Calibri" panose="020F0502020204030204" pitchFamily="34" charset="0"/>
                </a:rPr>
                <a:t>PUBLIC STAKEHOLDERS</a:t>
              </a:r>
            </a:p>
          </p:txBody>
        </p:sp>
        <p:sp>
          <p:nvSpPr>
            <p:cNvPr id="26641" name="Retângulo 12"/>
            <p:cNvSpPr>
              <a:spLocks noChangeArrowheads="1"/>
            </p:cNvSpPr>
            <p:nvPr/>
          </p:nvSpPr>
          <p:spPr bwMode="auto">
            <a:xfrm>
              <a:off x="478828" y="3643822"/>
              <a:ext cx="3457096" cy="240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Sectorial Secretariats</a:t>
              </a:r>
            </a:p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Regulatory Agencies</a:t>
              </a:r>
            </a:p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Control Bodies</a:t>
              </a:r>
            </a:p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Legislative Power</a:t>
              </a:r>
            </a:p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Office of the State Attorney General </a:t>
              </a:r>
            </a:p>
          </p:txBody>
        </p:sp>
      </p:grpSp>
      <p:grpSp>
        <p:nvGrpSpPr>
          <p:cNvPr id="3" name="Grupo 6"/>
          <p:cNvGrpSpPr>
            <a:grpSpLocks/>
          </p:cNvGrpSpPr>
          <p:nvPr/>
        </p:nvGrpSpPr>
        <p:grpSpPr bwMode="auto">
          <a:xfrm>
            <a:off x="7608888" y="3073400"/>
            <a:ext cx="4175125" cy="3019425"/>
            <a:chOff x="7608169" y="3073919"/>
            <a:chExt cx="4176464" cy="3019379"/>
          </a:xfrm>
        </p:grpSpPr>
        <p:pic>
          <p:nvPicPr>
            <p:cNvPr id="26636" name="Imagem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8186711" y="2495377"/>
              <a:ext cx="3019379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Retângulo 15"/>
            <p:cNvSpPr>
              <a:spLocks noChangeArrowheads="1"/>
            </p:cNvSpPr>
            <p:nvPr/>
          </p:nvSpPr>
          <p:spPr bwMode="auto">
            <a:xfrm>
              <a:off x="8370413" y="3196072"/>
              <a:ext cx="3241126" cy="70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2400"/>
                </a:lnSpc>
              </a:pPr>
              <a:r>
                <a:rPr lang="pt-BR" sz="2400" b="1">
                  <a:solidFill>
                    <a:srgbClr val="00B0F0"/>
                  </a:solidFill>
                  <a:latin typeface="Calibri" panose="020F0502020204030204" pitchFamily="34" charset="0"/>
                </a:rPr>
                <a:t>PRIVATE STAKEHOLDERS</a:t>
              </a:r>
            </a:p>
          </p:txBody>
        </p:sp>
        <p:sp>
          <p:nvSpPr>
            <p:cNvPr id="26638" name="Retângulo 16"/>
            <p:cNvSpPr>
              <a:spLocks noChangeArrowheads="1"/>
            </p:cNvSpPr>
            <p:nvPr/>
          </p:nvSpPr>
          <p:spPr bwMode="auto">
            <a:xfrm>
              <a:off x="8252901" y="3932744"/>
              <a:ext cx="3431687" cy="201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Investors</a:t>
              </a:r>
            </a:p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Sectorial Associations </a:t>
              </a:r>
            </a:p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Concession Holders</a:t>
              </a:r>
            </a:p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Financial Agents</a:t>
              </a:r>
            </a:p>
            <a:p>
              <a:pPr algn="ctr" eaLnBrk="1" hangingPunct="1">
                <a:lnSpc>
                  <a:spcPts val="3000"/>
                </a:lnSpc>
              </a:pPr>
              <a:r>
                <a:rPr lang="pt-BR" sz="2100" b="1">
                  <a:solidFill>
                    <a:srgbClr val="FFFFFF"/>
                  </a:solidFill>
                  <a:latin typeface="Calibri" panose="020F0502020204030204" pitchFamily="34" charset="0"/>
                </a:rPr>
                <a:t>Investment Funds</a:t>
              </a:r>
            </a:p>
          </p:txBody>
        </p:sp>
      </p:grpSp>
      <p:grpSp>
        <p:nvGrpSpPr>
          <p:cNvPr id="4" name="Grupo 1"/>
          <p:cNvGrpSpPr>
            <a:grpSpLocks/>
          </p:cNvGrpSpPr>
          <p:nvPr/>
        </p:nvGrpSpPr>
        <p:grpSpPr bwMode="auto">
          <a:xfrm>
            <a:off x="4827588" y="3933825"/>
            <a:ext cx="2563812" cy="1235075"/>
            <a:chOff x="4828176" y="3933056"/>
            <a:chExt cx="2563968" cy="1234562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4890092" y="3933056"/>
              <a:ext cx="2425848" cy="1223455"/>
            </a:xfrm>
            <a:prstGeom prst="roundRect">
              <a:avLst/>
            </a:prstGeom>
            <a:solidFill>
              <a:srgbClr val="FE7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26635" name="Retângulo 18"/>
            <p:cNvSpPr>
              <a:spLocks noChangeArrowheads="1"/>
            </p:cNvSpPr>
            <p:nvPr/>
          </p:nvSpPr>
          <p:spPr bwMode="auto">
            <a:xfrm>
              <a:off x="4828176" y="3997902"/>
              <a:ext cx="2563968" cy="116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2800"/>
                </a:lnSpc>
              </a:pPr>
              <a:r>
                <a:rPr lang="pt-BR" sz="2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SECRETARIAT OF GOVERNMENT</a:t>
              </a:r>
            </a:p>
          </p:txBody>
        </p:sp>
      </p:grpSp>
      <p:grpSp>
        <p:nvGrpSpPr>
          <p:cNvPr id="5" name="Grupo 3"/>
          <p:cNvGrpSpPr>
            <a:grpSpLocks/>
          </p:cNvGrpSpPr>
          <p:nvPr/>
        </p:nvGrpSpPr>
        <p:grpSpPr bwMode="auto">
          <a:xfrm>
            <a:off x="4095750" y="895350"/>
            <a:ext cx="4016375" cy="2830513"/>
            <a:chOff x="4095082" y="895676"/>
            <a:chExt cx="4017143" cy="2830974"/>
          </a:xfrm>
        </p:grpSpPr>
        <p:pic>
          <p:nvPicPr>
            <p:cNvPr id="26631" name="Imagem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615" y="895676"/>
              <a:ext cx="3980610" cy="283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2" name="Retângulo 42"/>
            <p:cNvSpPr>
              <a:spLocks noChangeArrowheads="1"/>
            </p:cNvSpPr>
            <p:nvPr/>
          </p:nvSpPr>
          <p:spPr bwMode="auto">
            <a:xfrm>
              <a:off x="4309435" y="2072206"/>
              <a:ext cx="3601139" cy="816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28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anose="020F0502020204030204" pitchFamily="34" charset="0"/>
                </a:rPr>
                <a:t>SÃO PAULO STATE GOVERNMENT</a:t>
              </a:r>
            </a:p>
          </p:txBody>
        </p:sp>
        <p:sp>
          <p:nvSpPr>
            <p:cNvPr id="26633" name="Retângulo 19"/>
            <p:cNvSpPr>
              <a:spLocks noChangeArrowheads="1"/>
            </p:cNvSpPr>
            <p:nvPr/>
          </p:nvSpPr>
          <p:spPr bwMode="auto">
            <a:xfrm>
              <a:off x="4095082" y="1000468"/>
              <a:ext cx="3980625" cy="1169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2800"/>
                </a:lnSpc>
              </a:pPr>
              <a:r>
                <a:rPr lang="pt-BR" sz="2800" b="1">
                  <a:solidFill>
                    <a:srgbClr val="FE7E30"/>
                  </a:solidFill>
                  <a:latin typeface="Calibri" panose="020F0502020204030204" pitchFamily="34" charset="0"/>
                </a:rPr>
                <a:t>PUBLIC-PRIVATE PARTNERSHIPS PROGRAM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aixaDeTexto 10"/>
          <p:cNvSpPr txBox="1">
            <a:spLocks noChangeArrowheads="1"/>
          </p:cNvSpPr>
          <p:nvPr/>
        </p:nvSpPr>
        <p:spPr bwMode="auto">
          <a:xfrm>
            <a:off x="158750" y="303213"/>
            <a:ext cx="550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FF"/>
                </a:solidFill>
                <a:latin typeface="Calibri" panose="020F0502020204030204" pitchFamily="34" charset="0"/>
              </a:rPr>
              <a:t>IMPROVEMENTS AND ADVANCES </a:t>
            </a:r>
          </a:p>
        </p:txBody>
      </p: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122238" y="1158875"/>
            <a:ext cx="18067337" cy="4540250"/>
            <a:chOff x="263352" y="1310980"/>
            <a:chExt cx="16899060" cy="4541317"/>
          </a:xfrm>
        </p:grpSpPr>
        <p:grpSp>
          <p:nvGrpSpPr>
            <p:cNvPr id="28676" name="Grupo 22"/>
            <p:cNvGrpSpPr>
              <a:grpSpLocks/>
            </p:cNvGrpSpPr>
            <p:nvPr/>
          </p:nvGrpSpPr>
          <p:grpSpPr bwMode="auto">
            <a:xfrm>
              <a:off x="263352" y="1310980"/>
              <a:ext cx="4153644" cy="4541317"/>
              <a:chOff x="263352" y="1310980"/>
              <a:chExt cx="4153644" cy="4541317"/>
            </a:xfrm>
          </p:grpSpPr>
          <p:pic>
            <p:nvPicPr>
              <p:cNvPr id="28689" name="Imagem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352" y="1310980"/>
                <a:ext cx="4153644" cy="4541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90" name="Retângulo 42"/>
              <p:cNvSpPr>
                <a:spLocks noChangeArrowheads="1"/>
              </p:cNvSpPr>
              <p:nvPr/>
            </p:nvSpPr>
            <p:spPr bwMode="auto">
              <a:xfrm>
                <a:off x="549927" y="1569804"/>
                <a:ext cx="2559879" cy="68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300"/>
                  </a:lnSpc>
                </a:pPr>
                <a:r>
                  <a:rPr lang="pt-BR" sz="24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PRIVATE SECTOR DIALOGUE</a:t>
                </a:r>
              </a:p>
            </p:txBody>
          </p:sp>
          <p:sp>
            <p:nvSpPr>
              <p:cNvPr id="28691" name="Retângulo 12"/>
              <p:cNvSpPr>
                <a:spLocks noChangeArrowheads="1"/>
              </p:cNvSpPr>
              <p:nvPr/>
            </p:nvSpPr>
            <p:spPr bwMode="auto">
              <a:xfrm>
                <a:off x="551384" y="2708920"/>
                <a:ext cx="2392064" cy="2632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  <a:buClr>
                    <a:srgbClr val="000000"/>
                  </a:buClr>
                  <a:buSzPct val="110000"/>
                </a:pPr>
                <a:r>
                  <a:rPr lang="en-US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Transparency</a:t>
                </a:r>
              </a:p>
              <a:p>
                <a:pPr eaLnBrk="1" hangingPunct="1">
                  <a:lnSpc>
                    <a:spcPts val="1800"/>
                  </a:lnSpc>
                  <a:buClr>
                    <a:srgbClr val="000000"/>
                  </a:buClr>
                  <a:buSzPct val="110000"/>
                </a:pPr>
                <a:endParaRPr lang="en-US" altLang="pt-BR" b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>
                  <a:lnSpc>
                    <a:spcPts val="1800"/>
                  </a:lnSpc>
                  <a:buClr>
                    <a:srgbClr val="000000"/>
                  </a:buClr>
                  <a:buSzPct val="110000"/>
                </a:pPr>
                <a:r>
                  <a:rPr lang="en-US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Interaction (Digital Platform for Partnerships)</a:t>
                </a:r>
              </a:p>
              <a:p>
                <a:pPr eaLnBrk="1" hangingPunct="1">
                  <a:lnSpc>
                    <a:spcPts val="1800"/>
                  </a:lnSpc>
                  <a:buClr>
                    <a:srgbClr val="000000"/>
                  </a:buClr>
                  <a:buSzPct val="110000"/>
                </a:pPr>
                <a:endParaRPr lang="en-US" altLang="pt-BR" b="1" i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>
                  <a:lnSpc>
                    <a:spcPts val="1800"/>
                  </a:lnSpc>
                  <a:buClr>
                    <a:srgbClr val="000000"/>
                  </a:buClr>
                  <a:buSzPct val="110000"/>
                </a:pPr>
                <a:endParaRPr lang="en-US" altLang="pt-BR" b="1" i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>
                  <a:lnSpc>
                    <a:spcPts val="1800"/>
                  </a:lnSpc>
                  <a:buClr>
                    <a:srgbClr val="000000"/>
                  </a:buClr>
                  <a:buSzPct val="110000"/>
                </a:pPr>
                <a:r>
                  <a:rPr lang="en-US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Market sounding</a:t>
                </a:r>
              </a:p>
              <a:p>
                <a:pPr eaLnBrk="1" hangingPunct="1">
                  <a:lnSpc>
                    <a:spcPts val="1800"/>
                  </a:lnSpc>
                  <a:buClr>
                    <a:srgbClr val="000000"/>
                  </a:buClr>
                  <a:buSzPct val="110000"/>
                </a:pPr>
                <a:endParaRPr lang="en-US" altLang="pt-BR" b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>
                  <a:lnSpc>
                    <a:spcPts val="1800"/>
                  </a:lnSpc>
                  <a:buClr>
                    <a:srgbClr val="000000"/>
                  </a:buClr>
                  <a:buSzPct val="110000"/>
                </a:pPr>
                <a:r>
                  <a:rPr lang="en-US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Fine-tuning of contractual models</a:t>
                </a:r>
                <a:endParaRPr lang="pt-BR" altLang="pt-BR" b="1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8677" name="Grupo 21"/>
            <p:cNvGrpSpPr>
              <a:grpSpLocks/>
            </p:cNvGrpSpPr>
            <p:nvPr/>
          </p:nvGrpSpPr>
          <p:grpSpPr bwMode="auto">
            <a:xfrm>
              <a:off x="4511824" y="1310980"/>
              <a:ext cx="4153644" cy="4541317"/>
              <a:chOff x="4511824" y="1310980"/>
              <a:chExt cx="4153644" cy="4541317"/>
            </a:xfrm>
          </p:grpSpPr>
          <p:pic>
            <p:nvPicPr>
              <p:cNvPr id="28686" name="Imagem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1824" y="1310980"/>
                <a:ext cx="4153644" cy="4541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7" name="Retângulo 8"/>
              <p:cNvSpPr>
                <a:spLocks noChangeArrowheads="1"/>
              </p:cNvSpPr>
              <p:nvPr/>
            </p:nvSpPr>
            <p:spPr bwMode="auto">
              <a:xfrm>
                <a:off x="4798079" y="1569804"/>
                <a:ext cx="2666788" cy="68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300"/>
                  </a:lnSpc>
                </a:pPr>
                <a:r>
                  <a:rPr lang="pt-BR" sz="24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ADVANCES IN FINANCING</a:t>
                </a:r>
              </a:p>
            </p:txBody>
          </p:sp>
          <p:sp>
            <p:nvSpPr>
              <p:cNvPr id="28688" name="Retângulo 9"/>
              <p:cNvSpPr>
                <a:spLocks noChangeArrowheads="1"/>
              </p:cNvSpPr>
              <p:nvPr/>
            </p:nvSpPr>
            <p:spPr bwMode="auto">
              <a:xfrm>
                <a:off x="4802784" y="2366878"/>
                <a:ext cx="3021408" cy="31400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Security for investors</a:t>
                </a:r>
              </a:p>
              <a:p>
                <a:pPr eaLnBrk="1" hangingPunct="1"/>
                <a:endParaRPr lang="en-US" altLang="pt-BR" b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en-US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Currency Risk Protection</a:t>
                </a:r>
              </a:p>
              <a:p>
                <a:pPr eaLnBrk="1" hangingPunct="1"/>
                <a:endParaRPr lang="en-US" altLang="pt-BR" b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en-US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Tripartite Agreement</a:t>
                </a:r>
              </a:p>
              <a:p>
                <a:pPr eaLnBrk="1" hangingPunct="1"/>
                <a:endParaRPr lang="en-US" altLang="pt-BR" b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en-US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Greater predictability in contractual matters</a:t>
                </a:r>
              </a:p>
              <a:p>
                <a:pPr eaLnBrk="1" hangingPunct="1"/>
                <a:endParaRPr lang="pt-BR" altLang="pt-BR" b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pt-BR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Detailed methodology for indemnities</a:t>
                </a:r>
                <a:endParaRPr lang="pt-BR" altLang="pt-BR" b="1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8678" name="Grupo 16"/>
            <p:cNvGrpSpPr>
              <a:grpSpLocks/>
            </p:cNvGrpSpPr>
            <p:nvPr/>
          </p:nvGrpSpPr>
          <p:grpSpPr bwMode="auto">
            <a:xfrm>
              <a:off x="8760296" y="1310980"/>
              <a:ext cx="4153644" cy="4541317"/>
              <a:chOff x="8760296" y="1310980"/>
              <a:chExt cx="4153644" cy="4541317"/>
            </a:xfrm>
          </p:grpSpPr>
          <p:pic>
            <p:nvPicPr>
              <p:cNvPr id="28683" name="Imagem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0296" y="1310980"/>
                <a:ext cx="4153644" cy="4541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4" name="Retângulo 17"/>
              <p:cNvSpPr>
                <a:spLocks noChangeArrowheads="1"/>
              </p:cNvSpPr>
              <p:nvPr/>
            </p:nvSpPr>
            <p:spPr bwMode="auto">
              <a:xfrm>
                <a:off x="9046231" y="1569804"/>
                <a:ext cx="2666788" cy="68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300"/>
                  </a:lnSpc>
                </a:pPr>
                <a:r>
                  <a:rPr lang="pt-BR" sz="24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REGULATORY PUBLIC POLICY</a:t>
                </a:r>
              </a:p>
            </p:txBody>
          </p:sp>
          <p:sp>
            <p:nvSpPr>
              <p:cNvPr id="28685" name="Retângulo 18"/>
              <p:cNvSpPr>
                <a:spLocks noChangeArrowheads="1"/>
              </p:cNvSpPr>
              <p:nvPr/>
            </p:nvSpPr>
            <p:spPr bwMode="auto">
              <a:xfrm>
                <a:off x="9051256" y="2366878"/>
                <a:ext cx="3021408" cy="1754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Harmonization</a:t>
                </a:r>
              </a:p>
              <a:p>
                <a:pPr eaLnBrk="1" hangingPunct="1"/>
                <a:endParaRPr lang="pt-BR" altLang="pt-BR" b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pt-BR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Standardized Contracts</a:t>
                </a:r>
              </a:p>
              <a:p>
                <a:pPr eaLnBrk="1" hangingPunct="1"/>
                <a:endParaRPr lang="pt-BR" altLang="pt-BR" b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pt-BR" altLang="pt-BR" b="1">
                    <a:solidFill>
                      <a:srgbClr val="FFFFFF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Greater monitoring efficiency</a:t>
                </a:r>
              </a:p>
              <a:p>
                <a:pPr eaLnBrk="1" hangingPunct="1"/>
                <a:endParaRPr lang="pt-BR" altLang="pt-BR" b="1">
                  <a:solidFill>
                    <a:srgbClr val="FFFFFF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</p:txBody>
          </p:sp>
        </p:grpSp>
        <p:grpSp>
          <p:nvGrpSpPr>
            <p:cNvPr id="28679" name="Grupo 15"/>
            <p:cNvGrpSpPr>
              <a:grpSpLocks/>
            </p:cNvGrpSpPr>
            <p:nvPr/>
          </p:nvGrpSpPr>
          <p:grpSpPr bwMode="auto">
            <a:xfrm>
              <a:off x="13008768" y="1310980"/>
              <a:ext cx="4153644" cy="4541317"/>
              <a:chOff x="13008768" y="1310980"/>
              <a:chExt cx="4153644" cy="4541317"/>
            </a:xfrm>
          </p:grpSpPr>
          <p:pic>
            <p:nvPicPr>
              <p:cNvPr id="28680" name="Imagem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08768" y="1310980"/>
                <a:ext cx="4153644" cy="4541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1" name="Retângulo 19"/>
              <p:cNvSpPr>
                <a:spLocks noChangeArrowheads="1"/>
              </p:cNvSpPr>
              <p:nvPr/>
            </p:nvSpPr>
            <p:spPr bwMode="auto">
              <a:xfrm>
                <a:off x="13367140" y="1569804"/>
                <a:ext cx="3314181" cy="387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ts val="2300"/>
                  </a:lnSpc>
                </a:pPr>
                <a:r>
                  <a:rPr lang="pt-BR" sz="21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INTERNATIONALIZATION</a:t>
                </a:r>
              </a:p>
            </p:txBody>
          </p:sp>
          <p:sp>
            <p:nvSpPr>
              <p:cNvPr id="28682" name="Retângulo 20"/>
              <p:cNvSpPr>
                <a:spLocks noChangeArrowheads="1"/>
              </p:cNvSpPr>
              <p:nvPr/>
            </p:nvSpPr>
            <p:spPr bwMode="auto">
              <a:xfrm>
                <a:off x="13368808" y="2100912"/>
                <a:ext cx="3021408" cy="3694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b="1">
                    <a:solidFill>
                      <a:schemeClr val="bg1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Global competition</a:t>
                </a:r>
              </a:p>
              <a:p>
                <a:pPr eaLnBrk="1" hangingPunct="1"/>
                <a:endParaRPr lang="pt-BR" altLang="pt-BR" b="1">
                  <a:solidFill>
                    <a:schemeClr val="bg1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pt-BR" altLang="pt-BR" b="1">
                    <a:solidFill>
                      <a:schemeClr val="bg1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Roadshow</a:t>
                </a:r>
              </a:p>
              <a:p>
                <a:pPr eaLnBrk="1" hangingPunct="1"/>
                <a:endParaRPr lang="pt-BR" altLang="pt-BR" b="1">
                  <a:solidFill>
                    <a:schemeClr val="bg1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pt-BR" altLang="pt-BR" b="1">
                    <a:solidFill>
                      <a:schemeClr val="bg1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Documents translated to English</a:t>
                </a:r>
              </a:p>
              <a:p>
                <a:pPr eaLnBrk="1" hangingPunct="1"/>
                <a:endParaRPr lang="pt-BR" altLang="pt-BR" b="1">
                  <a:solidFill>
                    <a:schemeClr val="bg1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pt-BR" altLang="pt-BR" b="1">
                    <a:solidFill>
                      <a:schemeClr val="bg1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Deadlines adjusted for proposals</a:t>
                </a:r>
              </a:p>
              <a:p>
                <a:pPr eaLnBrk="1" hangingPunct="1"/>
                <a:endParaRPr lang="pt-BR" altLang="pt-BR" b="1">
                  <a:solidFill>
                    <a:schemeClr val="bg1"/>
                  </a:solidFill>
                  <a:latin typeface="Calibri" panose="020F0502020204030204" pitchFamily="34" charset="0"/>
                  <a:sym typeface="Verdana" panose="020B0604030504040204" pitchFamily="34" charset="0"/>
                </a:endParaRPr>
              </a:p>
              <a:p>
                <a:pPr eaLnBrk="1" hangingPunct="1"/>
                <a:r>
                  <a:rPr lang="pt-BR" altLang="pt-BR" b="1">
                    <a:solidFill>
                      <a:schemeClr val="bg1"/>
                    </a:solidFill>
                    <a:latin typeface="Calibri" panose="020F0502020204030204" pitchFamily="34" charset="0"/>
                    <a:sym typeface="Verdana" panose="020B0604030504040204" pitchFamily="34" charset="0"/>
                  </a:rPr>
                  <a:t>Hiring of the IFC – International Finance Corporation – World Bank</a:t>
                </a:r>
                <a:endParaRPr lang="pt-BR" altLang="pt-BR" b="1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4743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ala de Cinza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5634</TotalTime>
  <Words>1257</Words>
  <Application>Microsoft Office PowerPoint</Application>
  <PresentationFormat>Widescreen</PresentationFormat>
  <Paragraphs>456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Verdana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RUDNEI FERREIRA DE SOUZA</dc:creator>
  <cp:lastModifiedBy>Isadora Cohen</cp:lastModifiedBy>
  <cp:revision>427</cp:revision>
  <cp:lastPrinted>2019-02-11T19:39:57Z</cp:lastPrinted>
  <dcterms:created xsi:type="dcterms:W3CDTF">2014-07-01T15:16:56Z</dcterms:created>
  <dcterms:modified xsi:type="dcterms:W3CDTF">2019-02-26T02:16:59Z</dcterms:modified>
</cp:coreProperties>
</file>