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embedTrueTypeFonts="1" saveSubsetFonts="1" autoCompressPictures="0">
  <p:sldMasterIdLst>
    <p:sldMasterId id="2147483651" r:id="rId1"/>
  </p:sldMasterIdLst>
  <p:notesMasterIdLst>
    <p:notesMasterId r:id="rId16"/>
  </p:notesMasterIdLst>
  <p:sldIdLst>
    <p:sldId id="256" r:id="rId2"/>
    <p:sldId id="279" r:id="rId3"/>
    <p:sldId id="290" r:id="rId4"/>
    <p:sldId id="285" r:id="rId5"/>
    <p:sldId id="291" r:id="rId6"/>
    <p:sldId id="292" r:id="rId7"/>
    <p:sldId id="293" r:id="rId8"/>
    <p:sldId id="294" r:id="rId9"/>
    <p:sldId id="287" r:id="rId10"/>
    <p:sldId id="289" r:id="rId11"/>
    <p:sldId id="288" r:id="rId12"/>
    <p:sldId id="260" r:id="rId13"/>
    <p:sldId id="259" r:id="rId14"/>
    <p:sldId id="278" r:id="rId15"/>
  </p:sldIdLst>
  <p:sldSz cx="12192000" cy="6858000"/>
  <p:notesSz cx="6858000" cy="9144000"/>
  <p:embeddedFontLst>
    <p:embeddedFont>
      <p:font typeface="Bauhaus 93" pitchFamily="82" charset="77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2"/>
  </p:normalViewPr>
  <p:slideViewPr>
    <p:cSldViewPr snapToGrid="0">
      <p:cViewPr varScale="1">
        <p:scale>
          <a:sx n="105" d="100"/>
          <a:sy n="105" d="100"/>
        </p:scale>
        <p:origin x="84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89397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omberg.com/news/articles/2020-01-21/it-s-trump-versus-greta-in-prophets-of-doom-climate-showdow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" name="Google Shape;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4020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0" name="Google Shape;3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4666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" name="Google Shape;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noProof="0" dirty="0"/>
              <a:t>Key external references – Key talking points ( 3 minutes)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/>
              <a:t>Environmental concerns were the underlying theme for debates at the World Economic Forum 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year for the first time on record, environmental risks occupy the WEF’s top five long-term concerns</a:t>
            </a:r>
            <a:endParaRPr lang="en-US" noProof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/>
              <a:t>These were the topics in terms of likelihood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/>
              <a:t>In terms of impact</a:t>
            </a:r>
          </a:p>
          <a:p>
            <a:pPr marL="228600" indent="-228600">
              <a:buAutoNum type="arabicParenR"/>
            </a:pPr>
            <a:r>
              <a:rPr lang="en-US" noProof="0" dirty="0"/>
              <a:t>Climate action failure</a:t>
            </a:r>
          </a:p>
          <a:p>
            <a:pPr marL="228600" indent="-228600">
              <a:buAutoNum type="arabicParenR"/>
            </a:pPr>
            <a:r>
              <a:rPr lang="en-US" noProof="0" dirty="0"/>
              <a:t>Weapons of mass destruction</a:t>
            </a:r>
          </a:p>
          <a:p>
            <a:pPr marL="228600" indent="-228600">
              <a:buAutoNum type="arabicParenR"/>
            </a:pPr>
            <a:r>
              <a:rPr lang="en-US" noProof="0" dirty="0"/>
              <a:t>Biodiversity loss</a:t>
            </a:r>
          </a:p>
          <a:p>
            <a:pPr marL="228600" indent="-228600">
              <a:buAutoNum type="arabicParenR"/>
            </a:pPr>
            <a:r>
              <a:rPr lang="en-US" noProof="0" dirty="0"/>
              <a:t>Extreme weather</a:t>
            </a:r>
          </a:p>
          <a:p>
            <a:pPr marL="228600" indent="-228600">
              <a:buAutoNum type="arabicParenR"/>
            </a:pPr>
            <a:r>
              <a:rPr lang="en-US" noProof="0" dirty="0"/>
              <a:t>Water crisis</a:t>
            </a:r>
          </a:p>
          <a:p>
            <a:pPr marL="228600" indent="-228600">
              <a:buAutoNum type="arabicParenR"/>
            </a:pPr>
            <a:endParaRPr lang="en-US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hlinkClick r:id="rId3"/>
              </a:rPr>
              <a:t>https://www.bloomberg.com/news/articles/2020-01-21/it-s-trump-versus-greta-in-prophets-of-doom-climate-showdown</a:t>
            </a:r>
            <a:endParaRPr lang="pt-BR" dirty="0"/>
          </a:p>
          <a:p>
            <a:pPr marL="228600" indent="-228600">
              <a:buAutoNum type="arabicParenR"/>
            </a:pPr>
            <a:endParaRPr lang="en-US" noProof="0" dirty="0"/>
          </a:p>
          <a:p>
            <a:pPr marL="228600" indent="-228600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90582-14AA-4A88-B882-4BF60DBE08F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9764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noProof="0" dirty="0"/>
              <a:t>Key external references – Key talking points ( 1 minute)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same time, Black Rocks, largest investment fund in the world (US$ 6 trillion in assets managed). Since 2012 included ESG and with great emphasis since 2016 annual letters. The 2020 letter stress the Urgency of actions.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“It must begin with a clear embodiment of your company’s purpose in your business model and corporate strategy,”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Fund’s Action: investment strategy “ sustainability as our new investment pattern”. Exist from high-risk assets.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90582-14AA-4A88-B882-4BF60DBE08F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8825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noProof="0" dirty="0"/>
              <a:t>Key external references – Key talking points ( 1 minute)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comes social pressure and connectivity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 not a matter of liking or disliking what the young lady is saying or provoking: there is a voice being heard, with mobilization capacity never seen before. The climate strikes and other social pressure movements have achieved policy outcomes in UK, Italy and European Parliament.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"You say children shouldn’t worry. You say: 'Just leave this to us. We will fix this, we promise we won’t let you down,'" she added. "And then — nothing. Silence. Or something worse than silence. Empty words and promises which give the impression that sufficient action is being taken." 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90582-14AA-4A88-B882-4BF60DBE08F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4410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>
  <p:cSld name="Título e Conteúd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1150" y="6393024"/>
            <a:ext cx="1409700" cy="25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8000" y="6064275"/>
            <a:ext cx="3816000" cy="18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ide de Título">
  <p:cSld name="1_Slide de Título">
    <p:bg>
      <p:bgPr>
        <a:gradFill>
          <a:gsLst>
            <a:gs pos="0">
              <a:srgbClr val="D8E2F3"/>
            </a:gs>
            <a:gs pos="93000">
              <a:srgbClr val="D8E2F3"/>
            </a:gs>
            <a:gs pos="100000">
              <a:srgbClr val="C5D3ED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0840" y="253568"/>
            <a:ext cx="1378795" cy="25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8110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0" y="146649"/>
            <a:ext cx="12192000" cy="6158645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1"/>
              </a:gs>
              <a:gs pos="100000">
                <a:schemeClr val="bg1">
                  <a:lumMod val="98000"/>
                </a:schemeClr>
              </a:gs>
            </a:gsLst>
            <a:lin ang="16200000" scaled="1"/>
          </a:gra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latin typeface="Cambria" panose="02040503050406030204" pitchFamily="18" charset="0"/>
            </a:endParaRPr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317318" y="973620"/>
            <a:ext cx="11127313" cy="0"/>
          </a:xfrm>
          <a:prstGeom prst="line">
            <a:avLst/>
          </a:prstGeom>
          <a:noFill/>
          <a:ln w="3175" cap="flat" cmpd="sng">
            <a:solidFill>
              <a:schemeClr val="bg2">
                <a:lumMod val="75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s-ES" sz="7466" dirty="0"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ea typeface="ＭＳ Ｐゴシック" charset="0"/>
              <a:sym typeface="Gill Sans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18" y="6441650"/>
            <a:ext cx="1620434" cy="296540"/>
          </a:xfrm>
          <a:prstGeom prst="rect">
            <a:avLst/>
          </a:prstGeom>
        </p:spPr>
      </p:pic>
      <p:sp>
        <p:nvSpPr>
          <p:cNvPr id="11" name="TextBox 12"/>
          <p:cNvSpPr txBox="1"/>
          <p:nvPr userDrawn="1"/>
        </p:nvSpPr>
        <p:spPr>
          <a:xfrm>
            <a:off x="11534831" y="6377762"/>
            <a:ext cx="587979" cy="42431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fld id="{D0DAE0F3-A6A0-4EC2-A7D9-2995C94871E2}" type="slidenum">
              <a:rPr lang="bg-BG" sz="1050" smtClean="0">
                <a:solidFill>
                  <a:schemeClr val="bg1"/>
                </a:solidFill>
                <a:latin typeface="Calibri" panose="020F0502020204030204" pitchFamily="34" charset="0"/>
                <a:ea typeface="Roboto Condensed" pitchFamily="2" charset="0"/>
                <a:cs typeface="Calibri" panose="020F0502020204030204" pitchFamily="34" charset="0"/>
              </a:rPr>
              <a:pPr algn="ctr"/>
              <a:t>‹#›</a:t>
            </a:fld>
            <a:endParaRPr lang="bg-BG" sz="1050" dirty="0">
              <a:solidFill>
                <a:schemeClr val="bg1"/>
              </a:solidFill>
              <a:latin typeface="Calibri" panose="020F0502020204030204" pitchFamily="34" charset="0"/>
              <a:ea typeface="Roboto Condensed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55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BA9F790A-ABDA-45EA-8183-3DAA530AB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1151" y="6393024"/>
            <a:ext cx="1409700" cy="25866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DB70D073-955F-491F-9ECD-DA1D4F51B8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8000" y="6064277"/>
            <a:ext cx="3816000" cy="1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9231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BA9F790A-ABDA-45EA-8183-3DAA530AB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1151" y="6393024"/>
            <a:ext cx="1409700" cy="25866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DB70D073-955F-491F-9ECD-DA1D4F51B8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8000" y="6064277"/>
            <a:ext cx="3816000" cy="1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3700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BA9F790A-ABDA-45EA-8183-3DAA530AB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1151" y="6393024"/>
            <a:ext cx="1409700" cy="25866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DB70D073-955F-491F-9ECD-DA1D4F51B8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8000" y="6064277"/>
            <a:ext cx="3816000" cy="1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3700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26" Type="http://schemas.openxmlformats.org/officeDocument/2006/relationships/image" Target="../media/image34.png"/><Relationship Id="rId3" Type="http://schemas.openxmlformats.org/officeDocument/2006/relationships/image" Target="../media/image11.jpeg"/><Relationship Id="rId21" Type="http://schemas.openxmlformats.org/officeDocument/2006/relationships/image" Target="../media/image29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jpe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jpe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png"/><Relationship Id="rId22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 txBox="1"/>
          <p:nvPr/>
        </p:nvSpPr>
        <p:spPr>
          <a:xfrm>
            <a:off x="4686693" y="5744677"/>
            <a:ext cx="28448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Rafael Benke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600" b="1" i="1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BCCC – PDAC 2020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Toronto, 03 </a:t>
            </a:r>
            <a:r>
              <a:rPr lang="pt-BR" sz="11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March</a:t>
            </a:r>
            <a:r>
              <a:rPr lang="pt-BR" sz="11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2020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2804160"/>
            <a:ext cx="12192000" cy="737326"/>
          </a:xfrm>
          <a:prstGeom prst="rect">
            <a:avLst/>
          </a:prstGeom>
          <a:solidFill>
            <a:srgbClr val="2B5C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5"/>
          <p:cNvSpPr txBox="1"/>
          <p:nvPr/>
        </p:nvSpPr>
        <p:spPr>
          <a:xfrm>
            <a:off x="0" y="2943825"/>
            <a:ext cx="12192000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sz="23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ESG &amp; SUSTAINABLE FINANCE </a:t>
            </a:r>
            <a:r>
              <a:rPr lang="pt-BR" sz="23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 THE MINING SECTOR</a:t>
            </a:r>
            <a:endParaRPr sz="23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8"/>
          <p:cNvSpPr txBox="1"/>
          <p:nvPr/>
        </p:nvSpPr>
        <p:spPr>
          <a:xfrm>
            <a:off x="317318" y="284383"/>
            <a:ext cx="1112201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>
              <a:buClrTx/>
              <a:defRPr/>
            </a:pPr>
            <a:r>
              <a:rPr lang="pt-BR" sz="3600" b="1" kern="12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mbria" panose="02040503050406030204" pitchFamily="18" charset="0"/>
                <a:ea typeface="Roboto Condensed" pitchFamily="2" charset="0"/>
                <a:cs typeface="Calibri" panose="020F0502020204030204" pitchFamily="34" charset="0"/>
              </a:rPr>
              <a:t>Milestones</a:t>
            </a:r>
            <a:r>
              <a:rPr lang="pt-BR" sz="3600" b="1" kern="1200" dirty="0">
                <a:solidFill>
                  <a:srgbClr val="000000">
                    <a:lumMod val="50000"/>
                    <a:lumOff val="50000"/>
                  </a:srgbClr>
                </a:solidFill>
                <a:latin typeface="Cambria" panose="02040503050406030204" pitchFamily="18" charset="0"/>
                <a:ea typeface="Roboto Condensed" pitchFamily="2" charset="0"/>
                <a:cs typeface="Calibri" panose="020F0502020204030204" pitchFamily="34" charset="0"/>
              </a:rPr>
              <a:t> </a:t>
            </a:r>
            <a:r>
              <a:rPr lang="pt-BR" sz="3600" kern="1200" dirty="0">
                <a:solidFill>
                  <a:srgbClr val="000000">
                    <a:lumMod val="50000"/>
                    <a:lumOff val="50000"/>
                  </a:srgbClr>
                </a:solidFill>
                <a:latin typeface="Cambria" panose="02040503050406030204" pitchFamily="18" charset="0"/>
                <a:ea typeface="Roboto Condensed Light" pitchFamily="2" charset="0"/>
                <a:cs typeface="Calibri" panose="020F0502020204030204" pitchFamily="34" charset="0"/>
              </a:rPr>
              <a:t>in </a:t>
            </a:r>
            <a:r>
              <a:rPr lang="pt-BR" sz="3600" kern="12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mbria" panose="02040503050406030204" pitchFamily="18" charset="0"/>
                <a:ea typeface="Roboto Condensed Light" pitchFamily="2" charset="0"/>
                <a:cs typeface="Calibri" panose="020F0502020204030204" pitchFamily="34" charset="0"/>
              </a:rPr>
              <a:t>the</a:t>
            </a:r>
            <a:r>
              <a:rPr lang="pt-BR" sz="3600" kern="1200" dirty="0">
                <a:solidFill>
                  <a:srgbClr val="000000">
                    <a:lumMod val="50000"/>
                    <a:lumOff val="50000"/>
                  </a:srgbClr>
                </a:solidFill>
                <a:latin typeface="Cambria" panose="02040503050406030204" pitchFamily="18" charset="0"/>
                <a:ea typeface="Roboto Condensed Light" pitchFamily="2" charset="0"/>
                <a:cs typeface="Calibri" panose="020F0502020204030204" pitchFamily="34" charset="0"/>
              </a:rPr>
              <a:t> financial sector</a:t>
            </a:r>
            <a:endParaRPr lang="en-US" sz="3600" kern="1200" dirty="0">
              <a:solidFill>
                <a:srgbClr val="000000">
                  <a:lumMod val="50000"/>
                  <a:lumOff val="50000"/>
                </a:srgbClr>
              </a:solidFill>
              <a:latin typeface="Cambria" panose="02040503050406030204" pitchFamily="18" charset="0"/>
              <a:ea typeface="Roboto Condensed Light" pitchFamily="2" charset="0"/>
              <a:cs typeface="Calibri" panose="020F0502020204030204" pitchFamily="34" charset="0"/>
            </a:endParaRPr>
          </a:p>
        </p:txBody>
      </p:sp>
      <p:sp>
        <p:nvSpPr>
          <p:cNvPr id="10" name="Rectangle 68"/>
          <p:cNvSpPr/>
          <p:nvPr/>
        </p:nvSpPr>
        <p:spPr>
          <a:xfrm>
            <a:off x="408350" y="1765612"/>
            <a:ext cx="15616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MOP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ASPECTOS AMBIENTAIS DO TRABALHO DO BANCO MUNDIAL</a:t>
            </a:r>
          </a:p>
        </p:txBody>
      </p:sp>
      <p:sp>
        <p:nvSpPr>
          <p:cNvPr id="88" name="Rectangle 68"/>
          <p:cNvSpPr/>
          <p:nvPr/>
        </p:nvSpPr>
        <p:spPr>
          <a:xfrm>
            <a:off x="3913620" y="1765612"/>
            <a:ext cx="1561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LONDON SE &amp; FT: FTSE4GOOD</a:t>
            </a: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95" name="Rectangle 68"/>
          <p:cNvSpPr/>
          <p:nvPr/>
        </p:nvSpPr>
        <p:spPr>
          <a:xfrm>
            <a:off x="5710055" y="1765612"/>
            <a:ext cx="1657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INDICE BOVESPA DE SUSTENTABILIDADE EMPRESARIAL (ISE)</a:t>
            </a:r>
          </a:p>
        </p:txBody>
      </p:sp>
      <p:sp>
        <p:nvSpPr>
          <p:cNvPr id="99" name="Rectangle 68"/>
          <p:cNvSpPr/>
          <p:nvPr/>
        </p:nvSpPr>
        <p:spPr>
          <a:xfrm>
            <a:off x="7535023" y="1765612"/>
            <a:ext cx="15287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New</a:t>
            </a:r>
            <a:r>
              <a:rPr kumimoji="0" lang="pt-BR" sz="12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 </a:t>
            </a:r>
            <a:r>
              <a:rPr kumimoji="0" lang="pt-BR" sz="12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Edition</a:t>
            </a:r>
            <a:r>
              <a:rPr kumimoji="0" lang="pt-BR" sz="12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 </a:t>
            </a:r>
            <a:r>
              <a:rPr kumimoji="0" lang="pt-BR" sz="12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of</a:t>
            </a:r>
            <a:r>
              <a:rPr kumimoji="0" lang="pt-BR" sz="12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 Green </a:t>
            </a:r>
            <a:r>
              <a:rPr kumimoji="0" lang="pt-BR" sz="12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Protocol</a:t>
            </a:r>
            <a:r>
              <a:rPr kumimoji="0" lang="pt-BR" sz="12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 for </a:t>
            </a:r>
            <a:r>
              <a:rPr kumimoji="0" lang="pt-BR" sz="12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Public</a:t>
            </a:r>
            <a:r>
              <a:rPr kumimoji="0" lang="pt-BR" sz="12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 </a:t>
            </a:r>
            <a:r>
              <a:rPr kumimoji="0" lang="pt-BR" sz="12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and</a:t>
            </a:r>
            <a:r>
              <a:rPr kumimoji="0" lang="pt-BR" sz="12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 Private Banks (</a:t>
            </a:r>
            <a:r>
              <a:rPr kumimoji="0" lang="pt-BR" sz="12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Brazil</a:t>
            </a:r>
            <a:r>
              <a:rPr kumimoji="0" lang="pt-BR" sz="12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)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103" name="Rectangle 68"/>
          <p:cNvSpPr/>
          <p:nvPr/>
        </p:nvSpPr>
        <p:spPr>
          <a:xfrm>
            <a:off x="9273407" y="1765612"/>
            <a:ext cx="16504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BACEN PUBLIC</a:t>
            </a:r>
            <a:r>
              <a:rPr kumimoji="0" lang="en-US" sz="12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 CONSULTATION ON SOCIO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ENVIRONMENTAL RESPONSIBILITY</a:t>
            </a: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120" name="Rectangle 68"/>
          <p:cNvSpPr/>
          <p:nvPr/>
        </p:nvSpPr>
        <p:spPr>
          <a:xfrm>
            <a:off x="-71972" y="4501169"/>
            <a:ext cx="19338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INTERNATIONAL DECLARATION OF BANKS FOR ENVIRONMENT</a:t>
            </a:r>
            <a:r>
              <a:rPr kumimoji="0" lang="pt-BR" sz="12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 AND SUSTAINABLE DEVELOPMENT</a:t>
            </a: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130" name="Rectangle 68"/>
          <p:cNvSpPr/>
          <p:nvPr/>
        </p:nvSpPr>
        <p:spPr>
          <a:xfrm>
            <a:off x="9156551" y="4501169"/>
            <a:ext cx="1689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RESOLUÇÃO BACEN N. 4.327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NORMATIVA SAERB/FEBRABAN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109" name="Rectangle 68"/>
          <p:cNvSpPr/>
          <p:nvPr/>
        </p:nvSpPr>
        <p:spPr>
          <a:xfrm>
            <a:off x="11036119" y="1765612"/>
            <a:ext cx="1650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RESOLUÇÃO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BACEN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N. 4557</a:t>
            </a: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cxnSp>
        <p:nvCxnSpPr>
          <p:cNvPr id="111" name="Conector reto 110"/>
          <p:cNvCxnSpPr>
            <a:cxnSpLocks/>
          </p:cNvCxnSpPr>
          <p:nvPr/>
        </p:nvCxnSpPr>
        <p:spPr>
          <a:xfrm>
            <a:off x="384591" y="1925510"/>
            <a:ext cx="0" cy="1724689"/>
          </a:xfrm>
          <a:prstGeom prst="line">
            <a:avLst/>
          </a:prstGeom>
          <a:ln w="12700">
            <a:solidFill>
              <a:srgbClr val="415D8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reto 113"/>
          <p:cNvCxnSpPr>
            <a:cxnSpLocks/>
          </p:cNvCxnSpPr>
          <p:nvPr/>
        </p:nvCxnSpPr>
        <p:spPr>
          <a:xfrm>
            <a:off x="2148306" y="1925510"/>
            <a:ext cx="0" cy="1724689"/>
          </a:xfrm>
          <a:prstGeom prst="line">
            <a:avLst/>
          </a:prstGeom>
          <a:ln w="12700">
            <a:solidFill>
              <a:srgbClr val="415D8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reto 114"/>
          <p:cNvCxnSpPr>
            <a:cxnSpLocks/>
          </p:cNvCxnSpPr>
          <p:nvPr/>
        </p:nvCxnSpPr>
        <p:spPr>
          <a:xfrm>
            <a:off x="3889771" y="1925510"/>
            <a:ext cx="0" cy="1724689"/>
          </a:xfrm>
          <a:prstGeom prst="line">
            <a:avLst/>
          </a:prstGeom>
          <a:ln w="12700">
            <a:solidFill>
              <a:srgbClr val="415D8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ector reto 116"/>
          <p:cNvCxnSpPr>
            <a:cxnSpLocks/>
          </p:cNvCxnSpPr>
          <p:nvPr/>
        </p:nvCxnSpPr>
        <p:spPr>
          <a:xfrm>
            <a:off x="5686240" y="1925510"/>
            <a:ext cx="0" cy="1724689"/>
          </a:xfrm>
          <a:prstGeom prst="line">
            <a:avLst/>
          </a:prstGeom>
          <a:ln w="12700">
            <a:solidFill>
              <a:srgbClr val="415D8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ector reto 130"/>
          <p:cNvCxnSpPr>
            <a:cxnSpLocks/>
          </p:cNvCxnSpPr>
          <p:nvPr/>
        </p:nvCxnSpPr>
        <p:spPr>
          <a:xfrm>
            <a:off x="7514205" y="1925510"/>
            <a:ext cx="0" cy="1724689"/>
          </a:xfrm>
          <a:prstGeom prst="line">
            <a:avLst/>
          </a:prstGeom>
          <a:ln w="12700">
            <a:solidFill>
              <a:srgbClr val="415D8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reto 131"/>
          <p:cNvCxnSpPr>
            <a:cxnSpLocks/>
          </p:cNvCxnSpPr>
          <p:nvPr/>
        </p:nvCxnSpPr>
        <p:spPr>
          <a:xfrm>
            <a:off x="9252882" y="1925510"/>
            <a:ext cx="0" cy="1724689"/>
          </a:xfrm>
          <a:prstGeom prst="line">
            <a:avLst/>
          </a:prstGeom>
          <a:ln w="12700">
            <a:solidFill>
              <a:srgbClr val="415D8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ector reto 132"/>
          <p:cNvCxnSpPr>
            <a:cxnSpLocks/>
          </p:cNvCxnSpPr>
          <p:nvPr/>
        </p:nvCxnSpPr>
        <p:spPr>
          <a:xfrm>
            <a:off x="11013667" y="1925510"/>
            <a:ext cx="0" cy="1724689"/>
          </a:xfrm>
          <a:prstGeom prst="line">
            <a:avLst/>
          </a:prstGeom>
          <a:ln w="12700">
            <a:solidFill>
              <a:srgbClr val="415D8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ector reto 134"/>
          <p:cNvCxnSpPr>
            <a:cxnSpLocks/>
          </p:cNvCxnSpPr>
          <p:nvPr/>
        </p:nvCxnSpPr>
        <p:spPr>
          <a:xfrm>
            <a:off x="1902548" y="3904013"/>
            <a:ext cx="0" cy="773636"/>
          </a:xfrm>
          <a:prstGeom prst="line">
            <a:avLst/>
          </a:prstGeom>
          <a:ln w="12700">
            <a:solidFill>
              <a:srgbClr val="0F75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ector reto 135"/>
          <p:cNvCxnSpPr>
            <a:cxnSpLocks/>
          </p:cNvCxnSpPr>
          <p:nvPr/>
        </p:nvCxnSpPr>
        <p:spPr>
          <a:xfrm>
            <a:off x="3708627" y="3904013"/>
            <a:ext cx="0" cy="773636"/>
          </a:xfrm>
          <a:prstGeom prst="line">
            <a:avLst/>
          </a:prstGeom>
          <a:ln w="12700">
            <a:solidFill>
              <a:srgbClr val="0F75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ector reto 136"/>
          <p:cNvCxnSpPr>
            <a:cxnSpLocks/>
          </p:cNvCxnSpPr>
          <p:nvPr/>
        </p:nvCxnSpPr>
        <p:spPr>
          <a:xfrm>
            <a:off x="5456404" y="3904013"/>
            <a:ext cx="0" cy="773636"/>
          </a:xfrm>
          <a:prstGeom prst="line">
            <a:avLst/>
          </a:prstGeom>
          <a:ln w="12700">
            <a:solidFill>
              <a:srgbClr val="0F75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ector reto 137"/>
          <p:cNvCxnSpPr>
            <a:cxnSpLocks/>
          </p:cNvCxnSpPr>
          <p:nvPr/>
        </p:nvCxnSpPr>
        <p:spPr>
          <a:xfrm>
            <a:off x="7246115" y="3904013"/>
            <a:ext cx="0" cy="773636"/>
          </a:xfrm>
          <a:prstGeom prst="line">
            <a:avLst/>
          </a:prstGeom>
          <a:ln w="12700">
            <a:solidFill>
              <a:srgbClr val="0F75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ector reto 138"/>
          <p:cNvCxnSpPr>
            <a:cxnSpLocks/>
          </p:cNvCxnSpPr>
          <p:nvPr/>
        </p:nvCxnSpPr>
        <p:spPr>
          <a:xfrm>
            <a:off x="8974926" y="3904013"/>
            <a:ext cx="0" cy="773636"/>
          </a:xfrm>
          <a:prstGeom prst="line">
            <a:avLst/>
          </a:prstGeom>
          <a:ln w="12700">
            <a:solidFill>
              <a:srgbClr val="0F75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ector reto 139"/>
          <p:cNvCxnSpPr>
            <a:cxnSpLocks/>
          </p:cNvCxnSpPr>
          <p:nvPr/>
        </p:nvCxnSpPr>
        <p:spPr>
          <a:xfrm>
            <a:off x="10891173" y="3815113"/>
            <a:ext cx="0" cy="1449037"/>
          </a:xfrm>
          <a:prstGeom prst="line">
            <a:avLst/>
          </a:prstGeom>
          <a:ln w="12700">
            <a:solidFill>
              <a:srgbClr val="0F75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42"/>
          <p:cNvSpPr>
            <a:spLocks noChangeArrowheads="1"/>
          </p:cNvSpPr>
          <p:nvPr/>
        </p:nvSpPr>
        <p:spPr bwMode="auto">
          <a:xfrm>
            <a:off x="376690" y="1925510"/>
            <a:ext cx="13161" cy="26323"/>
          </a:xfrm>
          <a:prstGeom prst="rect">
            <a:avLst/>
          </a:prstGeom>
          <a:solidFill>
            <a:srgbClr val="646463"/>
          </a:solidFill>
          <a:ln w="9525">
            <a:noFill/>
            <a:miter lim="800000"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9" name="Oval 43"/>
          <p:cNvSpPr>
            <a:spLocks noChangeArrowheads="1"/>
          </p:cNvSpPr>
          <p:nvPr/>
        </p:nvSpPr>
        <p:spPr bwMode="auto">
          <a:xfrm>
            <a:off x="343786" y="1886026"/>
            <a:ext cx="82259" cy="80614"/>
          </a:xfrm>
          <a:prstGeom prst="ellipse">
            <a:avLst/>
          </a:prstGeom>
          <a:solidFill>
            <a:srgbClr val="646463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82" name="Rectangle 42"/>
          <p:cNvSpPr>
            <a:spLocks noChangeArrowheads="1"/>
          </p:cNvSpPr>
          <p:nvPr/>
        </p:nvSpPr>
        <p:spPr bwMode="auto">
          <a:xfrm>
            <a:off x="2143213" y="1925510"/>
            <a:ext cx="13161" cy="26323"/>
          </a:xfrm>
          <a:prstGeom prst="rect">
            <a:avLst/>
          </a:prstGeom>
          <a:solidFill>
            <a:srgbClr val="646463"/>
          </a:solidFill>
          <a:ln w="9525">
            <a:noFill/>
            <a:miter lim="800000"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83" name="Oval 43"/>
          <p:cNvSpPr>
            <a:spLocks noChangeArrowheads="1"/>
          </p:cNvSpPr>
          <p:nvPr/>
        </p:nvSpPr>
        <p:spPr bwMode="auto">
          <a:xfrm>
            <a:off x="2110308" y="1886026"/>
            <a:ext cx="82259" cy="80614"/>
          </a:xfrm>
          <a:prstGeom prst="ellipse">
            <a:avLst/>
          </a:prstGeom>
          <a:solidFill>
            <a:srgbClr val="646463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84" name="Rectangle 68"/>
          <p:cNvSpPr/>
          <p:nvPr/>
        </p:nvSpPr>
        <p:spPr>
          <a:xfrm>
            <a:off x="2174872" y="1765612"/>
            <a:ext cx="1561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PROTOCOLO VERDE</a:t>
            </a:r>
          </a:p>
        </p:txBody>
      </p:sp>
      <p:sp>
        <p:nvSpPr>
          <p:cNvPr id="86" name="Rectangle 42"/>
          <p:cNvSpPr>
            <a:spLocks noChangeArrowheads="1"/>
          </p:cNvSpPr>
          <p:nvPr/>
        </p:nvSpPr>
        <p:spPr bwMode="auto">
          <a:xfrm>
            <a:off x="3881961" y="1925510"/>
            <a:ext cx="13161" cy="26323"/>
          </a:xfrm>
          <a:prstGeom prst="rect">
            <a:avLst/>
          </a:prstGeom>
          <a:solidFill>
            <a:srgbClr val="646463"/>
          </a:solidFill>
          <a:ln w="9525">
            <a:noFill/>
            <a:miter lim="800000"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87" name="Oval 43"/>
          <p:cNvSpPr>
            <a:spLocks noChangeArrowheads="1"/>
          </p:cNvSpPr>
          <p:nvPr/>
        </p:nvSpPr>
        <p:spPr bwMode="auto">
          <a:xfrm>
            <a:off x="3849056" y="1886026"/>
            <a:ext cx="82259" cy="80614"/>
          </a:xfrm>
          <a:prstGeom prst="ellipse">
            <a:avLst/>
          </a:prstGeom>
          <a:solidFill>
            <a:srgbClr val="646463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93" name="Rectangle 42"/>
          <p:cNvSpPr>
            <a:spLocks noChangeArrowheads="1"/>
          </p:cNvSpPr>
          <p:nvPr/>
        </p:nvSpPr>
        <p:spPr bwMode="auto">
          <a:xfrm>
            <a:off x="5745485" y="1925510"/>
            <a:ext cx="13161" cy="26323"/>
          </a:xfrm>
          <a:prstGeom prst="rect">
            <a:avLst/>
          </a:prstGeom>
          <a:solidFill>
            <a:srgbClr val="646463"/>
          </a:solidFill>
          <a:ln w="9525">
            <a:noFill/>
            <a:miter lim="800000"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94" name="Oval 43"/>
          <p:cNvSpPr>
            <a:spLocks noChangeArrowheads="1"/>
          </p:cNvSpPr>
          <p:nvPr/>
        </p:nvSpPr>
        <p:spPr bwMode="auto">
          <a:xfrm>
            <a:off x="5645492" y="1886026"/>
            <a:ext cx="82259" cy="80614"/>
          </a:xfrm>
          <a:prstGeom prst="ellipse">
            <a:avLst/>
          </a:prstGeom>
          <a:solidFill>
            <a:srgbClr val="646463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97" name="Rectangle 42"/>
          <p:cNvSpPr>
            <a:spLocks noChangeArrowheads="1"/>
          </p:cNvSpPr>
          <p:nvPr/>
        </p:nvSpPr>
        <p:spPr bwMode="auto">
          <a:xfrm>
            <a:off x="7503363" y="1925510"/>
            <a:ext cx="13161" cy="26323"/>
          </a:xfrm>
          <a:prstGeom prst="rect">
            <a:avLst/>
          </a:prstGeom>
          <a:solidFill>
            <a:srgbClr val="646463"/>
          </a:solidFill>
          <a:ln w="9525">
            <a:noFill/>
            <a:miter lim="800000"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98" name="Oval 43"/>
          <p:cNvSpPr>
            <a:spLocks noChangeArrowheads="1"/>
          </p:cNvSpPr>
          <p:nvPr/>
        </p:nvSpPr>
        <p:spPr bwMode="auto">
          <a:xfrm>
            <a:off x="7470459" y="1886026"/>
            <a:ext cx="82259" cy="80614"/>
          </a:xfrm>
          <a:prstGeom prst="ellipse">
            <a:avLst/>
          </a:prstGeom>
          <a:solidFill>
            <a:srgbClr val="646463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101" name="Rectangle 42"/>
          <p:cNvSpPr>
            <a:spLocks noChangeArrowheads="1"/>
          </p:cNvSpPr>
          <p:nvPr/>
        </p:nvSpPr>
        <p:spPr bwMode="auto">
          <a:xfrm>
            <a:off x="9241748" y="1925510"/>
            <a:ext cx="13161" cy="26323"/>
          </a:xfrm>
          <a:prstGeom prst="rect">
            <a:avLst/>
          </a:prstGeom>
          <a:solidFill>
            <a:srgbClr val="646463"/>
          </a:solidFill>
          <a:ln w="9525">
            <a:noFill/>
            <a:miter lim="800000"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102" name="Oval 43"/>
          <p:cNvSpPr>
            <a:spLocks noChangeArrowheads="1"/>
          </p:cNvSpPr>
          <p:nvPr/>
        </p:nvSpPr>
        <p:spPr bwMode="auto">
          <a:xfrm>
            <a:off x="9208844" y="1886026"/>
            <a:ext cx="82259" cy="80614"/>
          </a:xfrm>
          <a:prstGeom prst="ellipse">
            <a:avLst/>
          </a:prstGeom>
          <a:solidFill>
            <a:srgbClr val="646463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0" y="3629533"/>
            <a:ext cx="12192000" cy="290779"/>
          </a:xfrm>
          <a:prstGeom prst="rect">
            <a:avLst/>
          </a:prstGeom>
          <a:solidFill>
            <a:srgbClr val="EEEEEF"/>
          </a:solidFill>
          <a:ln w="9525">
            <a:noFill/>
            <a:miter lim="800000"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281791" y="3639120"/>
            <a:ext cx="944316" cy="264893"/>
          </a:xfrm>
          <a:custGeom>
            <a:avLst/>
            <a:gdLst/>
            <a:ahLst/>
            <a:cxnLst>
              <a:cxn ang="0">
                <a:pos x="75" y="125"/>
              </a:cxn>
              <a:cxn ang="0">
                <a:pos x="5" y="18"/>
              </a:cxn>
              <a:cxn ang="0">
                <a:pos x="14" y="0"/>
              </a:cxn>
              <a:cxn ang="0">
                <a:pos x="382" y="0"/>
              </a:cxn>
              <a:cxn ang="0">
                <a:pos x="392" y="6"/>
              </a:cxn>
              <a:cxn ang="0">
                <a:pos x="462" y="113"/>
              </a:cxn>
              <a:cxn ang="0">
                <a:pos x="453" y="131"/>
              </a:cxn>
              <a:cxn ang="0">
                <a:pos x="85" y="131"/>
              </a:cxn>
              <a:cxn ang="0">
                <a:pos x="75" y="125"/>
              </a:cxn>
            </a:cxnLst>
            <a:rect l="0" t="0" r="r" b="b"/>
            <a:pathLst>
              <a:path w="467" h="131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solidFill>
            <a:srgbClr val="415D8A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37" name="Freeform 11"/>
          <p:cNvSpPr>
            <a:spLocks/>
          </p:cNvSpPr>
          <p:nvPr/>
        </p:nvSpPr>
        <p:spPr bwMode="auto">
          <a:xfrm>
            <a:off x="1171512" y="3639120"/>
            <a:ext cx="945327" cy="264893"/>
          </a:xfrm>
          <a:custGeom>
            <a:avLst/>
            <a:gdLst/>
            <a:ahLst/>
            <a:cxnLst>
              <a:cxn ang="0">
                <a:pos x="75" y="125"/>
              </a:cxn>
              <a:cxn ang="0">
                <a:pos x="5" y="18"/>
              </a:cxn>
              <a:cxn ang="0">
                <a:pos x="14" y="0"/>
              </a:cxn>
              <a:cxn ang="0">
                <a:pos x="382" y="0"/>
              </a:cxn>
              <a:cxn ang="0">
                <a:pos x="392" y="6"/>
              </a:cxn>
              <a:cxn ang="0">
                <a:pos x="462" y="113"/>
              </a:cxn>
              <a:cxn ang="0">
                <a:pos x="453" y="131"/>
              </a:cxn>
              <a:cxn ang="0">
                <a:pos x="85" y="131"/>
              </a:cxn>
              <a:cxn ang="0">
                <a:pos x="75" y="125"/>
              </a:cxn>
            </a:cxnLst>
            <a:rect l="0" t="0" r="r" b="b"/>
            <a:pathLst>
              <a:path w="467" h="131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solidFill>
            <a:srgbClr val="0F75BC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38" name="Freeform 12"/>
          <p:cNvSpPr>
            <a:spLocks/>
          </p:cNvSpPr>
          <p:nvPr/>
        </p:nvSpPr>
        <p:spPr bwMode="auto">
          <a:xfrm>
            <a:off x="2062241" y="3639120"/>
            <a:ext cx="945327" cy="264893"/>
          </a:xfrm>
          <a:custGeom>
            <a:avLst/>
            <a:gdLst/>
            <a:ahLst/>
            <a:cxnLst>
              <a:cxn ang="0">
                <a:pos x="75" y="125"/>
              </a:cxn>
              <a:cxn ang="0">
                <a:pos x="5" y="18"/>
              </a:cxn>
              <a:cxn ang="0">
                <a:pos x="14" y="0"/>
              </a:cxn>
              <a:cxn ang="0">
                <a:pos x="382" y="0"/>
              </a:cxn>
              <a:cxn ang="0">
                <a:pos x="392" y="6"/>
              </a:cxn>
              <a:cxn ang="0">
                <a:pos x="462" y="113"/>
              </a:cxn>
              <a:cxn ang="0">
                <a:pos x="453" y="131"/>
              </a:cxn>
              <a:cxn ang="0">
                <a:pos x="85" y="131"/>
              </a:cxn>
              <a:cxn ang="0">
                <a:pos x="75" y="125"/>
              </a:cxn>
            </a:cxnLst>
            <a:rect l="0" t="0" r="r" b="b"/>
            <a:pathLst>
              <a:path w="467" h="131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solidFill>
            <a:srgbClr val="415D8A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39" name="Freeform 13"/>
          <p:cNvSpPr>
            <a:spLocks/>
          </p:cNvSpPr>
          <p:nvPr/>
        </p:nvSpPr>
        <p:spPr bwMode="auto">
          <a:xfrm>
            <a:off x="2952973" y="3639120"/>
            <a:ext cx="945327" cy="264893"/>
          </a:xfrm>
          <a:custGeom>
            <a:avLst/>
            <a:gdLst/>
            <a:ahLst/>
            <a:cxnLst>
              <a:cxn ang="0">
                <a:pos x="75" y="125"/>
              </a:cxn>
              <a:cxn ang="0">
                <a:pos x="5" y="18"/>
              </a:cxn>
              <a:cxn ang="0">
                <a:pos x="14" y="0"/>
              </a:cxn>
              <a:cxn ang="0">
                <a:pos x="382" y="0"/>
              </a:cxn>
              <a:cxn ang="0">
                <a:pos x="392" y="6"/>
              </a:cxn>
              <a:cxn ang="0">
                <a:pos x="462" y="113"/>
              </a:cxn>
              <a:cxn ang="0">
                <a:pos x="453" y="131"/>
              </a:cxn>
              <a:cxn ang="0">
                <a:pos x="85" y="131"/>
              </a:cxn>
              <a:cxn ang="0">
                <a:pos x="75" y="125"/>
              </a:cxn>
            </a:cxnLst>
            <a:rect l="0" t="0" r="r" b="b"/>
            <a:pathLst>
              <a:path w="467" h="131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solidFill>
            <a:srgbClr val="0F75BC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40" name="Freeform 14"/>
          <p:cNvSpPr>
            <a:spLocks/>
          </p:cNvSpPr>
          <p:nvPr/>
        </p:nvSpPr>
        <p:spPr bwMode="auto">
          <a:xfrm>
            <a:off x="3843703" y="3639120"/>
            <a:ext cx="945327" cy="264893"/>
          </a:xfrm>
          <a:custGeom>
            <a:avLst/>
            <a:gdLst/>
            <a:ahLst/>
            <a:cxnLst>
              <a:cxn ang="0">
                <a:pos x="75" y="125"/>
              </a:cxn>
              <a:cxn ang="0">
                <a:pos x="5" y="18"/>
              </a:cxn>
              <a:cxn ang="0">
                <a:pos x="14" y="0"/>
              </a:cxn>
              <a:cxn ang="0">
                <a:pos x="382" y="0"/>
              </a:cxn>
              <a:cxn ang="0">
                <a:pos x="392" y="6"/>
              </a:cxn>
              <a:cxn ang="0">
                <a:pos x="462" y="113"/>
              </a:cxn>
              <a:cxn ang="0">
                <a:pos x="453" y="131"/>
              </a:cxn>
              <a:cxn ang="0">
                <a:pos x="85" y="131"/>
              </a:cxn>
              <a:cxn ang="0">
                <a:pos x="75" y="125"/>
              </a:cxn>
            </a:cxnLst>
            <a:rect l="0" t="0" r="r" b="b"/>
            <a:pathLst>
              <a:path w="467" h="131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solidFill>
            <a:srgbClr val="415D8A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41" name="Freeform 15"/>
          <p:cNvSpPr>
            <a:spLocks/>
          </p:cNvSpPr>
          <p:nvPr/>
        </p:nvSpPr>
        <p:spPr bwMode="auto">
          <a:xfrm>
            <a:off x="4740501" y="3639120"/>
            <a:ext cx="932184" cy="264893"/>
          </a:xfrm>
          <a:custGeom>
            <a:avLst/>
            <a:gdLst/>
            <a:ahLst/>
            <a:cxnLst>
              <a:cxn ang="0">
                <a:pos x="70" y="123"/>
              </a:cxn>
              <a:cxn ang="0">
                <a:pos x="7" y="27"/>
              </a:cxn>
              <a:cxn ang="0">
                <a:pos x="22" y="0"/>
              </a:cxn>
              <a:cxn ang="0">
                <a:pos x="376" y="0"/>
              </a:cxn>
              <a:cxn ang="0">
                <a:pos x="391" y="8"/>
              </a:cxn>
              <a:cxn ang="0">
                <a:pos x="453" y="104"/>
              </a:cxn>
              <a:cxn ang="0">
                <a:pos x="439" y="131"/>
              </a:cxn>
              <a:cxn ang="0">
                <a:pos x="85" y="131"/>
              </a:cxn>
              <a:cxn ang="0">
                <a:pos x="70" y="123"/>
              </a:cxn>
            </a:cxnLst>
            <a:rect l="0" t="0" r="r" b="b"/>
            <a:pathLst>
              <a:path w="461" h="131">
                <a:moveTo>
                  <a:pt x="70" y="123"/>
                </a:moveTo>
                <a:cubicBezTo>
                  <a:pt x="7" y="27"/>
                  <a:pt x="7" y="27"/>
                  <a:pt x="7" y="27"/>
                </a:cubicBezTo>
                <a:cubicBezTo>
                  <a:pt x="0" y="16"/>
                  <a:pt x="8" y="0"/>
                  <a:pt x="22" y="0"/>
                </a:cubicBezTo>
                <a:cubicBezTo>
                  <a:pt x="376" y="0"/>
                  <a:pt x="376" y="0"/>
                  <a:pt x="376" y="0"/>
                </a:cubicBezTo>
                <a:cubicBezTo>
                  <a:pt x="382" y="0"/>
                  <a:pt x="387" y="3"/>
                  <a:pt x="391" y="8"/>
                </a:cubicBezTo>
                <a:cubicBezTo>
                  <a:pt x="453" y="104"/>
                  <a:pt x="453" y="104"/>
                  <a:pt x="453" y="104"/>
                </a:cubicBezTo>
                <a:cubicBezTo>
                  <a:pt x="461" y="116"/>
                  <a:pt x="453" y="131"/>
                  <a:pt x="439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79" y="131"/>
                  <a:pt x="73" y="128"/>
                  <a:pt x="70" y="123"/>
                </a:cubicBezTo>
                <a:close/>
              </a:path>
            </a:pathLst>
          </a:custGeom>
          <a:solidFill>
            <a:srgbClr val="0F75BC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42" name="Rectangle 82"/>
          <p:cNvSpPr>
            <a:spLocks noChangeArrowheads="1"/>
          </p:cNvSpPr>
          <p:nvPr/>
        </p:nvSpPr>
        <p:spPr bwMode="auto">
          <a:xfrm>
            <a:off x="287858" y="3650199"/>
            <a:ext cx="9321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EEEEF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Arial" pitchFamily="34" charset="0"/>
              </a:rPr>
              <a:t>1984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Arial" pitchFamily="34" charset="0"/>
            </a:endParaRPr>
          </a:p>
        </p:txBody>
      </p:sp>
      <p:sp>
        <p:nvSpPr>
          <p:cNvPr id="43" name="Rectangle 83"/>
          <p:cNvSpPr>
            <a:spLocks noChangeArrowheads="1"/>
          </p:cNvSpPr>
          <p:nvPr/>
        </p:nvSpPr>
        <p:spPr bwMode="auto">
          <a:xfrm>
            <a:off x="1178285" y="3650199"/>
            <a:ext cx="92567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EEEEF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Arial" pitchFamily="34" charset="0"/>
              </a:rPr>
              <a:t>1992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Arial" pitchFamily="34" charset="0"/>
            </a:endParaRPr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2068308" y="3650199"/>
            <a:ext cx="9321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EEEEF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Arial" pitchFamily="34" charset="0"/>
              </a:rPr>
              <a:t>1995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Arial" pitchFamily="34" charset="0"/>
            </a:endParaRPr>
          </a:p>
        </p:txBody>
      </p:sp>
      <p:sp>
        <p:nvSpPr>
          <p:cNvPr id="45" name="Rectangle 85"/>
          <p:cNvSpPr>
            <a:spLocks noChangeArrowheads="1"/>
          </p:cNvSpPr>
          <p:nvPr/>
        </p:nvSpPr>
        <p:spPr bwMode="auto">
          <a:xfrm>
            <a:off x="2959039" y="3650199"/>
            <a:ext cx="93926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EEEEF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Arial" pitchFamily="34" charset="0"/>
              </a:rPr>
              <a:t>1999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Arial" pitchFamily="34" charset="0"/>
            </a:endParaRPr>
          </a:p>
        </p:txBody>
      </p:sp>
      <p:sp>
        <p:nvSpPr>
          <p:cNvPr id="46" name="Rectangle 86"/>
          <p:cNvSpPr>
            <a:spLocks noChangeArrowheads="1"/>
          </p:cNvSpPr>
          <p:nvPr/>
        </p:nvSpPr>
        <p:spPr bwMode="auto">
          <a:xfrm>
            <a:off x="3856847" y="3650199"/>
            <a:ext cx="9321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EEEEF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Arial" pitchFamily="34" charset="0"/>
              </a:rPr>
              <a:t>2001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Arial" pitchFamily="34" charset="0"/>
            </a:endParaRPr>
          </a:p>
        </p:txBody>
      </p:sp>
      <p:sp>
        <p:nvSpPr>
          <p:cNvPr id="47" name="Rectangle 87"/>
          <p:cNvSpPr>
            <a:spLocks noChangeArrowheads="1"/>
          </p:cNvSpPr>
          <p:nvPr/>
        </p:nvSpPr>
        <p:spPr bwMode="auto">
          <a:xfrm>
            <a:off x="4747577" y="3650199"/>
            <a:ext cx="9086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EEEEF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Arial" pitchFamily="34" charset="0"/>
              </a:rPr>
              <a:t>2003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Arial" pitchFamily="34" charset="0"/>
            </a:endParaRPr>
          </a:p>
        </p:txBody>
      </p:sp>
      <p:sp>
        <p:nvSpPr>
          <p:cNvPr id="67" name="Freeform 10"/>
          <p:cNvSpPr>
            <a:spLocks/>
          </p:cNvSpPr>
          <p:nvPr/>
        </p:nvSpPr>
        <p:spPr bwMode="auto">
          <a:xfrm>
            <a:off x="5630887" y="3639120"/>
            <a:ext cx="944316" cy="264893"/>
          </a:xfrm>
          <a:custGeom>
            <a:avLst/>
            <a:gdLst/>
            <a:ahLst/>
            <a:cxnLst>
              <a:cxn ang="0">
                <a:pos x="75" y="125"/>
              </a:cxn>
              <a:cxn ang="0">
                <a:pos x="5" y="18"/>
              </a:cxn>
              <a:cxn ang="0">
                <a:pos x="14" y="0"/>
              </a:cxn>
              <a:cxn ang="0">
                <a:pos x="382" y="0"/>
              </a:cxn>
              <a:cxn ang="0">
                <a:pos x="392" y="6"/>
              </a:cxn>
              <a:cxn ang="0">
                <a:pos x="462" y="113"/>
              </a:cxn>
              <a:cxn ang="0">
                <a:pos x="453" y="131"/>
              </a:cxn>
              <a:cxn ang="0">
                <a:pos x="85" y="131"/>
              </a:cxn>
              <a:cxn ang="0">
                <a:pos x="75" y="125"/>
              </a:cxn>
            </a:cxnLst>
            <a:rect l="0" t="0" r="r" b="b"/>
            <a:pathLst>
              <a:path w="467" h="131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solidFill>
            <a:srgbClr val="415D8A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68" name="Freeform 11"/>
          <p:cNvSpPr>
            <a:spLocks/>
          </p:cNvSpPr>
          <p:nvPr/>
        </p:nvSpPr>
        <p:spPr bwMode="auto">
          <a:xfrm>
            <a:off x="6520608" y="3639120"/>
            <a:ext cx="945327" cy="264893"/>
          </a:xfrm>
          <a:custGeom>
            <a:avLst/>
            <a:gdLst/>
            <a:ahLst/>
            <a:cxnLst>
              <a:cxn ang="0">
                <a:pos x="75" y="125"/>
              </a:cxn>
              <a:cxn ang="0">
                <a:pos x="5" y="18"/>
              </a:cxn>
              <a:cxn ang="0">
                <a:pos x="14" y="0"/>
              </a:cxn>
              <a:cxn ang="0">
                <a:pos x="382" y="0"/>
              </a:cxn>
              <a:cxn ang="0">
                <a:pos x="392" y="6"/>
              </a:cxn>
              <a:cxn ang="0">
                <a:pos x="462" y="113"/>
              </a:cxn>
              <a:cxn ang="0">
                <a:pos x="453" y="131"/>
              </a:cxn>
              <a:cxn ang="0">
                <a:pos x="85" y="131"/>
              </a:cxn>
              <a:cxn ang="0">
                <a:pos x="75" y="125"/>
              </a:cxn>
            </a:cxnLst>
            <a:rect l="0" t="0" r="r" b="b"/>
            <a:pathLst>
              <a:path w="467" h="131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solidFill>
            <a:srgbClr val="0F75BC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69" name="Freeform 12"/>
          <p:cNvSpPr>
            <a:spLocks/>
          </p:cNvSpPr>
          <p:nvPr/>
        </p:nvSpPr>
        <p:spPr bwMode="auto">
          <a:xfrm>
            <a:off x="7411337" y="3639120"/>
            <a:ext cx="945327" cy="264893"/>
          </a:xfrm>
          <a:custGeom>
            <a:avLst/>
            <a:gdLst/>
            <a:ahLst/>
            <a:cxnLst>
              <a:cxn ang="0">
                <a:pos x="75" y="125"/>
              </a:cxn>
              <a:cxn ang="0">
                <a:pos x="5" y="18"/>
              </a:cxn>
              <a:cxn ang="0">
                <a:pos x="14" y="0"/>
              </a:cxn>
              <a:cxn ang="0">
                <a:pos x="382" y="0"/>
              </a:cxn>
              <a:cxn ang="0">
                <a:pos x="392" y="6"/>
              </a:cxn>
              <a:cxn ang="0">
                <a:pos x="462" y="113"/>
              </a:cxn>
              <a:cxn ang="0">
                <a:pos x="453" y="131"/>
              </a:cxn>
              <a:cxn ang="0">
                <a:pos x="85" y="131"/>
              </a:cxn>
              <a:cxn ang="0">
                <a:pos x="75" y="125"/>
              </a:cxn>
            </a:cxnLst>
            <a:rect l="0" t="0" r="r" b="b"/>
            <a:pathLst>
              <a:path w="467" h="131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solidFill>
            <a:srgbClr val="415D8A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70" name="Freeform 13"/>
          <p:cNvSpPr>
            <a:spLocks/>
          </p:cNvSpPr>
          <p:nvPr/>
        </p:nvSpPr>
        <p:spPr bwMode="auto">
          <a:xfrm>
            <a:off x="8302068" y="3639120"/>
            <a:ext cx="945327" cy="264893"/>
          </a:xfrm>
          <a:custGeom>
            <a:avLst/>
            <a:gdLst/>
            <a:ahLst/>
            <a:cxnLst>
              <a:cxn ang="0">
                <a:pos x="75" y="125"/>
              </a:cxn>
              <a:cxn ang="0">
                <a:pos x="5" y="18"/>
              </a:cxn>
              <a:cxn ang="0">
                <a:pos x="14" y="0"/>
              </a:cxn>
              <a:cxn ang="0">
                <a:pos x="382" y="0"/>
              </a:cxn>
              <a:cxn ang="0">
                <a:pos x="392" y="6"/>
              </a:cxn>
              <a:cxn ang="0">
                <a:pos x="462" y="113"/>
              </a:cxn>
              <a:cxn ang="0">
                <a:pos x="453" y="131"/>
              </a:cxn>
              <a:cxn ang="0">
                <a:pos x="85" y="131"/>
              </a:cxn>
              <a:cxn ang="0">
                <a:pos x="75" y="125"/>
              </a:cxn>
            </a:cxnLst>
            <a:rect l="0" t="0" r="r" b="b"/>
            <a:pathLst>
              <a:path w="467" h="131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solidFill>
            <a:srgbClr val="0F75BC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71" name="Freeform 14"/>
          <p:cNvSpPr>
            <a:spLocks/>
          </p:cNvSpPr>
          <p:nvPr/>
        </p:nvSpPr>
        <p:spPr bwMode="auto">
          <a:xfrm>
            <a:off x="9192799" y="3639120"/>
            <a:ext cx="945327" cy="264893"/>
          </a:xfrm>
          <a:custGeom>
            <a:avLst/>
            <a:gdLst/>
            <a:ahLst/>
            <a:cxnLst>
              <a:cxn ang="0">
                <a:pos x="75" y="125"/>
              </a:cxn>
              <a:cxn ang="0">
                <a:pos x="5" y="18"/>
              </a:cxn>
              <a:cxn ang="0">
                <a:pos x="14" y="0"/>
              </a:cxn>
              <a:cxn ang="0">
                <a:pos x="382" y="0"/>
              </a:cxn>
              <a:cxn ang="0">
                <a:pos x="392" y="6"/>
              </a:cxn>
              <a:cxn ang="0">
                <a:pos x="462" y="113"/>
              </a:cxn>
              <a:cxn ang="0">
                <a:pos x="453" y="131"/>
              </a:cxn>
              <a:cxn ang="0">
                <a:pos x="85" y="131"/>
              </a:cxn>
              <a:cxn ang="0">
                <a:pos x="75" y="125"/>
              </a:cxn>
            </a:cxnLst>
            <a:rect l="0" t="0" r="r" b="b"/>
            <a:pathLst>
              <a:path w="467" h="131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solidFill>
            <a:srgbClr val="415D8A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72" name="Freeform 15"/>
          <p:cNvSpPr>
            <a:spLocks/>
          </p:cNvSpPr>
          <p:nvPr/>
        </p:nvSpPr>
        <p:spPr bwMode="auto">
          <a:xfrm>
            <a:off x="10089597" y="3639120"/>
            <a:ext cx="932184" cy="264893"/>
          </a:xfrm>
          <a:custGeom>
            <a:avLst/>
            <a:gdLst/>
            <a:ahLst/>
            <a:cxnLst>
              <a:cxn ang="0">
                <a:pos x="70" y="123"/>
              </a:cxn>
              <a:cxn ang="0">
                <a:pos x="7" y="27"/>
              </a:cxn>
              <a:cxn ang="0">
                <a:pos x="22" y="0"/>
              </a:cxn>
              <a:cxn ang="0">
                <a:pos x="376" y="0"/>
              </a:cxn>
              <a:cxn ang="0">
                <a:pos x="391" y="8"/>
              </a:cxn>
              <a:cxn ang="0">
                <a:pos x="453" y="104"/>
              </a:cxn>
              <a:cxn ang="0">
                <a:pos x="439" y="131"/>
              </a:cxn>
              <a:cxn ang="0">
                <a:pos x="85" y="131"/>
              </a:cxn>
              <a:cxn ang="0">
                <a:pos x="70" y="123"/>
              </a:cxn>
            </a:cxnLst>
            <a:rect l="0" t="0" r="r" b="b"/>
            <a:pathLst>
              <a:path w="461" h="131">
                <a:moveTo>
                  <a:pt x="70" y="123"/>
                </a:moveTo>
                <a:cubicBezTo>
                  <a:pt x="7" y="27"/>
                  <a:pt x="7" y="27"/>
                  <a:pt x="7" y="27"/>
                </a:cubicBezTo>
                <a:cubicBezTo>
                  <a:pt x="0" y="16"/>
                  <a:pt x="8" y="0"/>
                  <a:pt x="22" y="0"/>
                </a:cubicBezTo>
                <a:cubicBezTo>
                  <a:pt x="376" y="0"/>
                  <a:pt x="376" y="0"/>
                  <a:pt x="376" y="0"/>
                </a:cubicBezTo>
                <a:cubicBezTo>
                  <a:pt x="382" y="0"/>
                  <a:pt x="387" y="3"/>
                  <a:pt x="391" y="8"/>
                </a:cubicBezTo>
                <a:cubicBezTo>
                  <a:pt x="453" y="104"/>
                  <a:pt x="453" y="104"/>
                  <a:pt x="453" y="104"/>
                </a:cubicBezTo>
                <a:cubicBezTo>
                  <a:pt x="461" y="116"/>
                  <a:pt x="453" y="131"/>
                  <a:pt x="439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79" y="131"/>
                  <a:pt x="73" y="128"/>
                  <a:pt x="70" y="123"/>
                </a:cubicBezTo>
                <a:close/>
              </a:path>
            </a:pathLst>
          </a:custGeom>
          <a:solidFill>
            <a:srgbClr val="0F75BC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73" name="Rectangle 82"/>
          <p:cNvSpPr>
            <a:spLocks noChangeArrowheads="1"/>
          </p:cNvSpPr>
          <p:nvPr/>
        </p:nvSpPr>
        <p:spPr bwMode="auto">
          <a:xfrm>
            <a:off x="5636953" y="3650199"/>
            <a:ext cx="9321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EEEEF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Arial" pitchFamily="34" charset="0"/>
              </a:rPr>
              <a:t>2005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Arial" pitchFamily="34" charset="0"/>
            </a:endParaRPr>
          </a:p>
        </p:txBody>
      </p:sp>
      <p:sp>
        <p:nvSpPr>
          <p:cNvPr id="74" name="Rectangle 83"/>
          <p:cNvSpPr>
            <a:spLocks noChangeArrowheads="1"/>
          </p:cNvSpPr>
          <p:nvPr/>
        </p:nvSpPr>
        <p:spPr bwMode="auto">
          <a:xfrm>
            <a:off x="6527381" y="3650199"/>
            <a:ext cx="92567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EEEEF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Arial" pitchFamily="34" charset="0"/>
              </a:rPr>
              <a:t>2006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Arial" pitchFamily="34" charset="0"/>
            </a:endParaRPr>
          </a:p>
        </p:txBody>
      </p:sp>
      <p:sp>
        <p:nvSpPr>
          <p:cNvPr id="75" name="Rectangle 84"/>
          <p:cNvSpPr>
            <a:spLocks noChangeArrowheads="1"/>
          </p:cNvSpPr>
          <p:nvPr/>
        </p:nvSpPr>
        <p:spPr bwMode="auto">
          <a:xfrm>
            <a:off x="7417403" y="3650199"/>
            <a:ext cx="9321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EEEEF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Arial" pitchFamily="34" charset="0"/>
              </a:rPr>
              <a:t>2009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Arial" pitchFamily="34" charset="0"/>
            </a:endParaRPr>
          </a:p>
        </p:txBody>
      </p:sp>
      <p:sp>
        <p:nvSpPr>
          <p:cNvPr id="76" name="Rectangle 85"/>
          <p:cNvSpPr>
            <a:spLocks noChangeArrowheads="1"/>
          </p:cNvSpPr>
          <p:nvPr/>
        </p:nvSpPr>
        <p:spPr bwMode="auto">
          <a:xfrm>
            <a:off x="8308135" y="3650199"/>
            <a:ext cx="93926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EEEEF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Arial" pitchFamily="34" charset="0"/>
              </a:rPr>
              <a:t>2011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Arial" pitchFamily="34" charset="0"/>
            </a:endParaRPr>
          </a:p>
        </p:txBody>
      </p:sp>
      <p:sp>
        <p:nvSpPr>
          <p:cNvPr id="77" name="Rectangle 86"/>
          <p:cNvSpPr>
            <a:spLocks noChangeArrowheads="1"/>
          </p:cNvSpPr>
          <p:nvPr/>
        </p:nvSpPr>
        <p:spPr bwMode="auto">
          <a:xfrm>
            <a:off x="9205943" y="3650199"/>
            <a:ext cx="9321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EEEEF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Arial" pitchFamily="34" charset="0"/>
              </a:rPr>
              <a:t>2012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Arial" pitchFamily="34" charset="0"/>
            </a:endParaRPr>
          </a:p>
        </p:txBody>
      </p:sp>
      <p:sp>
        <p:nvSpPr>
          <p:cNvPr id="78" name="Rectangle 87"/>
          <p:cNvSpPr>
            <a:spLocks noChangeArrowheads="1"/>
          </p:cNvSpPr>
          <p:nvPr/>
        </p:nvSpPr>
        <p:spPr bwMode="auto">
          <a:xfrm>
            <a:off x="10096673" y="3650199"/>
            <a:ext cx="9086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EEEEF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Arial" pitchFamily="34" charset="0"/>
              </a:rPr>
              <a:t>2014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Arial" pitchFamily="34" charset="0"/>
            </a:endParaRPr>
          </a:p>
        </p:txBody>
      </p:sp>
      <p:sp>
        <p:nvSpPr>
          <p:cNvPr id="119" name="Oval 43"/>
          <p:cNvSpPr>
            <a:spLocks noChangeArrowheads="1"/>
          </p:cNvSpPr>
          <p:nvPr/>
        </p:nvSpPr>
        <p:spPr bwMode="auto">
          <a:xfrm>
            <a:off x="1862833" y="4621583"/>
            <a:ext cx="82259" cy="80614"/>
          </a:xfrm>
          <a:prstGeom prst="ellipse">
            <a:avLst/>
          </a:prstGeom>
          <a:solidFill>
            <a:srgbClr val="646463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121" name="Oval 43"/>
          <p:cNvSpPr>
            <a:spLocks noChangeArrowheads="1"/>
          </p:cNvSpPr>
          <p:nvPr/>
        </p:nvSpPr>
        <p:spPr bwMode="auto">
          <a:xfrm>
            <a:off x="3672975" y="4621583"/>
            <a:ext cx="82259" cy="80614"/>
          </a:xfrm>
          <a:prstGeom prst="ellipse">
            <a:avLst/>
          </a:prstGeom>
          <a:solidFill>
            <a:srgbClr val="646463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122" name="Rectangle 68"/>
          <p:cNvSpPr/>
          <p:nvPr/>
        </p:nvSpPr>
        <p:spPr>
          <a:xfrm>
            <a:off x="2116840" y="4501169"/>
            <a:ext cx="1555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DOW JONES SUSTAINABILITY INDEX</a:t>
            </a: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123" name="Oval 43"/>
          <p:cNvSpPr>
            <a:spLocks noChangeArrowheads="1"/>
          </p:cNvSpPr>
          <p:nvPr/>
        </p:nvSpPr>
        <p:spPr bwMode="auto">
          <a:xfrm>
            <a:off x="5410883" y="4621583"/>
            <a:ext cx="82259" cy="80614"/>
          </a:xfrm>
          <a:prstGeom prst="ellipse">
            <a:avLst/>
          </a:prstGeom>
          <a:solidFill>
            <a:srgbClr val="646463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124" name="Rectangle 68"/>
          <p:cNvSpPr/>
          <p:nvPr/>
        </p:nvSpPr>
        <p:spPr>
          <a:xfrm>
            <a:off x="4139097" y="4501169"/>
            <a:ext cx="12708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 EQUATOR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Cambria" panose="02040503050406030204" pitchFamily="18" charset="0"/>
                <a:ea typeface="ＭＳ Ｐゴシック"/>
                <a:cs typeface="Helvetica"/>
              </a:rPr>
              <a:t>PRINCIPLES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125" name="Oval 43"/>
          <p:cNvSpPr>
            <a:spLocks noChangeArrowheads="1"/>
          </p:cNvSpPr>
          <p:nvPr/>
        </p:nvSpPr>
        <p:spPr bwMode="auto">
          <a:xfrm>
            <a:off x="7200894" y="4621583"/>
            <a:ext cx="82259" cy="80614"/>
          </a:xfrm>
          <a:prstGeom prst="ellipse">
            <a:avLst/>
          </a:prstGeom>
          <a:solidFill>
            <a:srgbClr val="646463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126" name="Rectangle 68"/>
          <p:cNvSpPr/>
          <p:nvPr/>
        </p:nvSpPr>
        <p:spPr>
          <a:xfrm>
            <a:off x="5872946" y="4501169"/>
            <a:ext cx="13269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IFC GUIDELINES</a:t>
            </a: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127" name="Oval 43"/>
          <p:cNvSpPr>
            <a:spLocks noChangeArrowheads="1"/>
          </p:cNvSpPr>
          <p:nvPr/>
        </p:nvSpPr>
        <p:spPr bwMode="auto">
          <a:xfrm>
            <a:off x="8930694" y="4621583"/>
            <a:ext cx="82259" cy="80614"/>
          </a:xfrm>
          <a:prstGeom prst="ellipse">
            <a:avLst/>
          </a:prstGeom>
          <a:solidFill>
            <a:srgbClr val="646463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128" name="Rectangle 68"/>
          <p:cNvSpPr/>
          <p:nvPr/>
        </p:nvSpPr>
        <p:spPr>
          <a:xfrm>
            <a:off x="7776695" y="4504347"/>
            <a:ext cx="11530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UNEP FI </a:t>
            </a:r>
            <a:r>
              <a:rPr lang="pt-BR" sz="1200" b="1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Cambria" panose="02040503050406030204" pitchFamily="18" charset="0"/>
                <a:ea typeface="ＭＳ Ｐゴシック"/>
                <a:cs typeface="Helvetica"/>
              </a:rPr>
              <a:t>TRAINING FOR BRAZILIAN CENTRAL BANK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129" name="Oval 43"/>
          <p:cNvSpPr>
            <a:spLocks noChangeArrowheads="1"/>
          </p:cNvSpPr>
          <p:nvPr/>
        </p:nvSpPr>
        <p:spPr bwMode="auto">
          <a:xfrm>
            <a:off x="10847014" y="4621583"/>
            <a:ext cx="82259" cy="80614"/>
          </a:xfrm>
          <a:prstGeom prst="ellipse">
            <a:avLst/>
          </a:prstGeom>
          <a:solidFill>
            <a:srgbClr val="646463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90" name="Oval 43"/>
          <p:cNvSpPr>
            <a:spLocks noChangeArrowheads="1"/>
          </p:cNvSpPr>
          <p:nvPr/>
        </p:nvSpPr>
        <p:spPr bwMode="auto">
          <a:xfrm>
            <a:off x="10847014" y="5222317"/>
            <a:ext cx="82259" cy="80614"/>
          </a:xfrm>
          <a:prstGeom prst="ellipse">
            <a:avLst/>
          </a:prstGeom>
          <a:solidFill>
            <a:srgbClr val="646463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80" name="Freeform 15"/>
          <p:cNvSpPr>
            <a:spLocks/>
          </p:cNvSpPr>
          <p:nvPr/>
        </p:nvSpPr>
        <p:spPr bwMode="auto">
          <a:xfrm>
            <a:off x="10980326" y="3639120"/>
            <a:ext cx="932184" cy="264893"/>
          </a:xfrm>
          <a:custGeom>
            <a:avLst/>
            <a:gdLst/>
            <a:ahLst/>
            <a:cxnLst>
              <a:cxn ang="0">
                <a:pos x="70" y="123"/>
              </a:cxn>
              <a:cxn ang="0">
                <a:pos x="7" y="27"/>
              </a:cxn>
              <a:cxn ang="0">
                <a:pos x="22" y="0"/>
              </a:cxn>
              <a:cxn ang="0">
                <a:pos x="376" y="0"/>
              </a:cxn>
              <a:cxn ang="0">
                <a:pos x="391" y="8"/>
              </a:cxn>
              <a:cxn ang="0">
                <a:pos x="453" y="104"/>
              </a:cxn>
              <a:cxn ang="0">
                <a:pos x="439" y="131"/>
              </a:cxn>
              <a:cxn ang="0">
                <a:pos x="85" y="131"/>
              </a:cxn>
              <a:cxn ang="0">
                <a:pos x="70" y="123"/>
              </a:cxn>
            </a:cxnLst>
            <a:rect l="0" t="0" r="r" b="b"/>
            <a:pathLst>
              <a:path w="461" h="131">
                <a:moveTo>
                  <a:pt x="70" y="123"/>
                </a:moveTo>
                <a:cubicBezTo>
                  <a:pt x="7" y="27"/>
                  <a:pt x="7" y="27"/>
                  <a:pt x="7" y="27"/>
                </a:cubicBezTo>
                <a:cubicBezTo>
                  <a:pt x="0" y="16"/>
                  <a:pt x="8" y="0"/>
                  <a:pt x="22" y="0"/>
                </a:cubicBezTo>
                <a:cubicBezTo>
                  <a:pt x="376" y="0"/>
                  <a:pt x="376" y="0"/>
                  <a:pt x="376" y="0"/>
                </a:cubicBezTo>
                <a:cubicBezTo>
                  <a:pt x="382" y="0"/>
                  <a:pt x="387" y="3"/>
                  <a:pt x="391" y="8"/>
                </a:cubicBezTo>
                <a:cubicBezTo>
                  <a:pt x="453" y="104"/>
                  <a:pt x="453" y="104"/>
                  <a:pt x="453" y="104"/>
                </a:cubicBezTo>
                <a:cubicBezTo>
                  <a:pt x="461" y="116"/>
                  <a:pt x="453" y="131"/>
                  <a:pt x="439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79" y="131"/>
                  <a:pt x="73" y="128"/>
                  <a:pt x="70" y="123"/>
                </a:cubicBezTo>
                <a:close/>
              </a:path>
            </a:pathLst>
          </a:custGeom>
          <a:solidFill>
            <a:srgbClr val="415D8A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105" name="Rectangle 87"/>
          <p:cNvSpPr>
            <a:spLocks noChangeArrowheads="1"/>
          </p:cNvSpPr>
          <p:nvPr/>
        </p:nvSpPr>
        <p:spPr bwMode="auto">
          <a:xfrm>
            <a:off x="10987402" y="3650199"/>
            <a:ext cx="9086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EEEEF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Arial" pitchFamily="34" charset="0"/>
              </a:rPr>
              <a:t>2017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Arial" pitchFamily="34" charset="0"/>
            </a:endParaRPr>
          </a:p>
        </p:txBody>
      </p:sp>
      <p:sp>
        <p:nvSpPr>
          <p:cNvPr id="106" name="Rectangle 42"/>
          <p:cNvSpPr>
            <a:spLocks noChangeArrowheads="1"/>
          </p:cNvSpPr>
          <p:nvPr/>
        </p:nvSpPr>
        <p:spPr bwMode="auto">
          <a:xfrm>
            <a:off x="11004460" y="1925510"/>
            <a:ext cx="13161" cy="26323"/>
          </a:xfrm>
          <a:prstGeom prst="rect">
            <a:avLst/>
          </a:prstGeom>
          <a:solidFill>
            <a:srgbClr val="646463"/>
          </a:solidFill>
          <a:ln w="9525">
            <a:noFill/>
            <a:miter lim="800000"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108" name="Oval 43"/>
          <p:cNvSpPr>
            <a:spLocks noChangeArrowheads="1"/>
          </p:cNvSpPr>
          <p:nvPr/>
        </p:nvSpPr>
        <p:spPr bwMode="auto">
          <a:xfrm>
            <a:off x="10971556" y="1886026"/>
            <a:ext cx="82259" cy="80614"/>
          </a:xfrm>
          <a:prstGeom prst="ellipse">
            <a:avLst/>
          </a:prstGeom>
          <a:solidFill>
            <a:srgbClr val="646463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79" name="Rectangle 68"/>
          <p:cNvSpPr/>
          <p:nvPr/>
        </p:nvSpPr>
        <p:spPr>
          <a:xfrm>
            <a:off x="9587188" y="5539544"/>
            <a:ext cx="1950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2015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Cambria" panose="02040503050406030204" pitchFamily="18" charset="0"/>
                <a:ea typeface="ＭＳ Ｐゴシック"/>
                <a:cs typeface="Helvetica"/>
              </a:rPr>
              <a:t>Addis </a:t>
            </a:r>
            <a:r>
              <a:rPr lang="pt-BR" b="1" kern="12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Cambria" panose="02040503050406030204" pitchFamily="18" charset="0"/>
                <a:ea typeface="ＭＳ Ｐゴシック"/>
                <a:cs typeface="Helvetica"/>
              </a:rPr>
              <a:t>Ababa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cxnSp>
        <p:nvCxnSpPr>
          <p:cNvPr id="81" name="Conector reto 132"/>
          <p:cNvCxnSpPr>
            <a:cxnSpLocks/>
          </p:cNvCxnSpPr>
          <p:nvPr/>
        </p:nvCxnSpPr>
        <p:spPr>
          <a:xfrm>
            <a:off x="11035146" y="3911074"/>
            <a:ext cx="0" cy="1724689"/>
          </a:xfrm>
          <a:prstGeom prst="line">
            <a:avLst/>
          </a:prstGeom>
          <a:ln w="12700">
            <a:solidFill>
              <a:srgbClr val="415D8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553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8"/>
          <p:cNvSpPr txBox="1"/>
          <p:nvPr/>
        </p:nvSpPr>
        <p:spPr>
          <a:xfrm>
            <a:off x="317318" y="284383"/>
            <a:ext cx="1112201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Roboto Condensed" pitchFamily="2" charset="0"/>
                <a:cs typeface="Calibri" panose="020F0502020204030204" pitchFamily="34" charset="0"/>
              </a:rPr>
              <a:t>M</a:t>
            </a:r>
            <a:r>
              <a:rPr lang="pt-BR" sz="3600" b="1" kern="12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mbria" panose="02040503050406030204" pitchFamily="18" charset="0"/>
                <a:ea typeface="Roboto Condensed" pitchFamily="2" charset="0"/>
                <a:cs typeface="Calibri" panose="020F0502020204030204" pitchFamily="34" charset="0"/>
              </a:rPr>
              <a:t>ilestones</a:t>
            </a:r>
            <a:r>
              <a:rPr lang="pt-BR" sz="3600" b="1" kern="1200" dirty="0">
                <a:solidFill>
                  <a:srgbClr val="000000">
                    <a:lumMod val="50000"/>
                    <a:lumOff val="50000"/>
                  </a:srgbClr>
                </a:solidFill>
                <a:latin typeface="Cambria" panose="02040503050406030204" pitchFamily="18" charset="0"/>
                <a:ea typeface="Roboto Condensed" pitchFamily="2" charset="0"/>
                <a:cs typeface="Calibri" panose="020F0502020204030204" pitchFamily="34" charset="0"/>
              </a:rPr>
              <a:t> </a:t>
            </a:r>
            <a:r>
              <a:rPr lang="pt-BR" sz="3600" kern="1200" dirty="0">
                <a:solidFill>
                  <a:srgbClr val="000000">
                    <a:lumMod val="50000"/>
                    <a:lumOff val="50000"/>
                  </a:srgbClr>
                </a:solidFill>
                <a:latin typeface="Cambria" panose="02040503050406030204" pitchFamily="18" charset="0"/>
                <a:ea typeface="Roboto Condensed Light" pitchFamily="2" charset="0"/>
                <a:cs typeface="Calibri" panose="020F0502020204030204" pitchFamily="34" charset="0"/>
              </a:rPr>
              <a:t>in </a:t>
            </a:r>
            <a:r>
              <a:rPr lang="pt-BR" sz="3600" kern="12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mbria" panose="02040503050406030204" pitchFamily="18" charset="0"/>
                <a:ea typeface="Roboto Condensed Light" pitchFamily="2" charset="0"/>
                <a:cs typeface="Calibri" panose="020F0502020204030204" pitchFamily="34" charset="0"/>
              </a:rPr>
              <a:t>the</a:t>
            </a:r>
            <a:r>
              <a:rPr lang="pt-BR" sz="3600" kern="1200" dirty="0">
                <a:solidFill>
                  <a:srgbClr val="000000">
                    <a:lumMod val="50000"/>
                    <a:lumOff val="50000"/>
                  </a:srgbClr>
                </a:solidFill>
                <a:latin typeface="Cambria" panose="02040503050406030204" pitchFamily="18" charset="0"/>
                <a:ea typeface="Roboto Condensed Light" pitchFamily="2" charset="0"/>
                <a:cs typeface="Calibri" panose="020F0502020204030204" pitchFamily="34" charset="0"/>
              </a:rPr>
              <a:t> </a:t>
            </a:r>
            <a:r>
              <a:rPr lang="pt-BR" sz="3600" kern="12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mbria" panose="02040503050406030204" pitchFamily="18" charset="0"/>
                <a:ea typeface="Roboto Condensed Light" pitchFamily="2" charset="0"/>
                <a:cs typeface="Calibri" panose="020F0502020204030204" pitchFamily="34" charset="0"/>
              </a:rPr>
              <a:t>private</a:t>
            </a:r>
            <a:r>
              <a:rPr lang="pt-BR" sz="3600" kern="1200" dirty="0">
                <a:solidFill>
                  <a:srgbClr val="000000">
                    <a:lumMod val="50000"/>
                    <a:lumOff val="50000"/>
                  </a:srgbClr>
                </a:solidFill>
                <a:latin typeface="Cambria" panose="02040503050406030204" pitchFamily="18" charset="0"/>
                <a:ea typeface="Roboto Condensed Light" pitchFamily="2" charset="0"/>
                <a:cs typeface="Calibri" panose="020F0502020204030204" pitchFamily="34" charset="0"/>
              </a:rPr>
              <a:t> sector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Roboto Condensed Light" pitchFamily="2" charset="0"/>
              <a:cs typeface="Calibri" panose="020F0502020204030204" pitchFamily="34" charset="0"/>
            </a:endParaRPr>
          </a:p>
        </p:txBody>
      </p:sp>
      <p:sp>
        <p:nvSpPr>
          <p:cNvPr id="84" name="Rectangle 68"/>
          <p:cNvSpPr/>
          <p:nvPr/>
        </p:nvSpPr>
        <p:spPr>
          <a:xfrm>
            <a:off x="2490281" y="1765611"/>
            <a:ext cx="1625896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Gree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 Protocol (Brazil)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Creation of the WBCSD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cxnSp>
        <p:nvCxnSpPr>
          <p:cNvPr id="90" name="Conector reto 89"/>
          <p:cNvCxnSpPr>
            <a:cxnSpLocks/>
          </p:cNvCxnSpPr>
          <p:nvPr/>
        </p:nvCxnSpPr>
        <p:spPr>
          <a:xfrm>
            <a:off x="618070" y="1932092"/>
            <a:ext cx="0" cy="2058153"/>
          </a:xfrm>
          <a:prstGeom prst="line">
            <a:avLst/>
          </a:prstGeom>
          <a:ln w="12700">
            <a:solidFill>
              <a:srgbClr val="415D8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to 90"/>
          <p:cNvCxnSpPr>
            <a:cxnSpLocks/>
          </p:cNvCxnSpPr>
          <p:nvPr/>
        </p:nvCxnSpPr>
        <p:spPr>
          <a:xfrm>
            <a:off x="2457318" y="1932092"/>
            <a:ext cx="0" cy="2058153"/>
          </a:xfrm>
          <a:prstGeom prst="line">
            <a:avLst/>
          </a:prstGeom>
          <a:ln w="12700">
            <a:solidFill>
              <a:srgbClr val="415D8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to 104"/>
          <p:cNvCxnSpPr>
            <a:cxnSpLocks/>
          </p:cNvCxnSpPr>
          <p:nvPr/>
        </p:nvCxnSpPr>
        <p:spPr>
          <a:xfrm>
            <a:off x="4281219" y="1932092"/>
            <a:ext cx="0" cy="2058153"/>
          </a:xfrm>
          <a:prstGeom prst="line">
            <a:avLst/>
          </a:prstGeom>
          <a:ln w="12700">
            <a:solidFill>
              <a:srgbClr val="415D8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reto 105"/>
          <p:cNvCxnSpPr>
            <a:cxnSpLocks/>
          </p:cNvCxnSpPr>
          <p:nvPr/>
        </p:nvCxnSpPr>
        <p:spPr>
          <a:xfrm>
            <a:off x="6221594" y="1932092"/>
            <a:ext cx="0" cy="2058153"/>
          </a:xfrm>
          <a:prstGeom prst="line">
            <a:avLst/>
          </a:prstGeom>
          <a:ln w="12700">
            <a:solidFill>
              <a:srgbClr val="415D8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to 107"/>
          <p:cNvCxnSpPr>
            <a:cxnSpLocks/>
          </p:cNvCxnSpPr>
          <p:nvPr/>
        </p:nvCxnSpPr>
        <p:spPr>
          <a:xfrm>
            <a:off x="8044086" y="1932092"/>
            <a:ext cx="0" cy="2058153"/>
          </a:xfrm>
          <a:prstGeom prst="line">
            <a:avLst/>
          </a:prstGeom>
          <a:ln w="12700">
            <a:solidFill>
              <a:srgbClr val="415D8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reto 108"/>
          <p:cNvCxnSpPr>
            <a:cxnSpLocks/>
          </p:cNvCxnSpPr>
          <p:nvPr/>
        </p:nvCxnSpPr>
        <p:spPr>
          <a:xfrm>
            <a:off x="9920085" y="1932092"/>
            <a:ext cx="0" cy="2058153"/>
          </a:xfrm>
          <a:prstGeom prst="line">
            <a:avLst/>
          </a:prstGeom>
          <a:ln w="12700">
            <a:solidFill>
              <a:srgbClr val="415D8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reto 110"/>
          <p:cNvCxnSpPr>
            <a:cxnSpLocks/>
          </p:cNvCxnSpPr>
          <p:nvPr/>
        </p:nvCxnSpPr>
        <p:spPr>
          <a:xfrm>
            <a:off x="2085550" y="4030405"/>
            <a:ext cx="0" cy="773636"/>
          </a:xfrm>
          <a:prstGeom prst="line">
            <a:avLst/>
          </a:prstGeom>
          <a:ln w="12700">
            <a:solidFill>
              <a:srgbClr val="0F75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reto 111"/>
          <p:cNvCxnSpPr>
            <a:cxnSpLocks/>
          </p:cNvCxnSpPr>
          <p:nvPr/>
        </p:nvCxnSpPr>
        <p:spPr>
          <a:xfrm>
            <a:off x="3970879" y="4030405"/>
            <a:ext cx="0" cy="773636"/>
          </a:xfrm>
          <a:prstGeom prst="line">
            <a:avLst/>
          </a:prstGeom>
          <a:ln w="12700">
            <a:solidFill>
              <a:srgbClr val="0F75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reto 113"/>
          <p:cNvCxnSpPr>
            <a:cxnSpLocks/>
          </p:cNvCxnSpPr>
          <p:nvPr/>
        </p:nvCxnSpPr>
        <p:spPr>
          <a:xfrm>
            <a:off x="5783833" y="4030405"/>
            <a:ext cx="0" cy="773636"/>
          </a:xfrm>
          <a:prstGeom prst="line">
            <a:avLst/>
          </a:prstGeom>
          <a:ln w="12700">
            <a:solidFill>
              <a:srgbClr val="0F75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reto 114"/>
          <p:cNvCxnSpPr>
            <a:cxnSpLocks/>
          </p:cNvCxnSpPr>
          <p:nvPr/>
        </p:nvCxnSpPr>
        <p:spPr>
          <a:xfrm>
            <a:off x="7650740" y="4030405"/>
            <a:ext cx="0" cy="773636"/>
          </a:xfrm>
          <a:prstGeom prst="line">
            <a:avLst/>
          </a:prstGeom>
          <a:ln w="12700">
            <a:solidFill>
              <a:srgbClr val="0F75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ector reto 130"/>
          <p:cNvCxnSpPr>
            <a:cxnSpLocks/>
          </p:cNvCxnSpPr>
          <p:nvPr/>
        </p:nvCxnSpPr>
        <p:spPr>
          <a:xfrm>
            <a:off x="9451761" y="4030405"/>
            <a:ext cx="0" cy="773636"/>
          </a:xfrm>
          <a:prstGeom prst="line">
            <a:avLst/>
          </a:prstGeom>
          <a:ln w="12700">
            <a:solidFill>
              <a:srgbClr val="0F75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reto 131"/>
          <p:cNvCxnSpPr>
            <a:cxnSpLocks/>
          </p:cNvCxnSpPr>
          <p:nvPr/>
        </p:nvCxnSpPr>
        <p:spPr>
          <a:xfrm>
            <a:off x="11331731" y="4030405"/>
            <a:ext cx="0" cy="773636"/>
          </a:xfrm>
          <a:prstGeom prst="line">
            <a:avLst/>
          </a:prstGeom>
          <a:ln w="12700">
            <a:solidFill>
              <a:srgbClr val="0F75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42"/>
          <p:cNvSpPr>
            <a:spLocks noChangeArrowheads="1"/>
          </p:cNvSpPr>
          <p:nvPr/>
        </p:nvSpPr>
        <p:spPr bwMode="auto">
          <a:xfrm>
            <a:off x="618070" y="1932092"/>
            <a:ext cx="13703" cy="27407"/>
          </a:xfrm>
          <a:prstGeom prst="rect">
            <a:avLst/>
          </a:prstGeom>
          <a:solidFill>
            <a:srgbClr val="646463"/>
          </a:solidFill>
          <a:ln w="9525">
            <a:noFill/>
            <a:miter lim="800000"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9" name="Oval 43"/>
          <p:cNvSpPr>
            <a:spLocks noChangeArrowheads="1"/>
          </p:cNvSpPr>
          <p:nvPr/>
        </p:nvSpPr>
        <p:spPr bwMode="auto">
          <a:xfrm>
            <a:off x="583811" y="1890982"/>
            <a:ext cx="85645" cy="83933"/>
          </a:xfrm>
          <a:prstGeom prst="ellipse">
            <a:avLst/>
          </a:prstGeom>
          <a:solidFill>
            <a:srgbClr val="646463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10" name="Rectangle 68"/>
          <p:cNvSpPr/>
          <p:nvPr/>
        </p:nvSpPr>
        <p:spPr>
          <a:xfrm>
            <a:off x="651033" y="1765611"/>
            <a:ext cx="1625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Cambria" panose="02040503050406030204" pitchFamily="18" charset="0"/>
                <a:ea typeface="ＭＳ Ｐゴシック"/>
                <a:cs typeface="Helvetica"/>
              </a:rPr>
              <a:t>OECD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Cambria" panose="02040503050406030204" pitchFamily="18" charset="0"/>
                <a:ea typeface="ＭＳ Ｐゴシック"/>
                <a:cs typeface="Helvetica"/>
              </a:rPr>
              <a:t>Guidelines for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Cambria" panose="02040503050406030204" pitchFamily="18" charset="0"/>
                <a:ea typeface="ＭＳ Ｐゴシック"/>
                <a:cs typeface="Helvetica"/>
              </a:rPr>
              <a:t>Multinational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Cambria" panose="02040503050406030204" pitchFamily="18" charset="0"/>
                <a:ea typeface="ＭＳ Ｐゴシック"/>
                <a:cs typeface="Helvetica"/>
              </a:rPr>
              <a:t>Enterprises</a:t>
            </a:r>
          </a:p>
        </p:txBody>
      </p:sp>
      <p:sp>
        <p:nvSpPr>
          <p:cNvPr id="82" name="Rectangle 42"/>
          <p:cNvSpPr>
            <a:spLocks noChangeArrowheads="1"/>
          </p:cNvSpPr>
          <p:nvPr/>
        </p:nvSpPr>
        <p:spPr bwMode="auto">
          <a:xfrm>
            <a:off x="2457318" y="1932092"/>
            <a:ext cx="13703" cy="27407"/>
          </a:xfrm>
          <a:prstGeom prst="rect">
            <a:avLst/>
          </a:prstGeom>
          <a:solidFill>
            <a:srgbClr val="646463"/>
          </a:solidFill>
          <a:ln w="9525">
            <a:noFill/>
            <a:miter lim="800000"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83" name="Oval 43"/>
          <p:cNvSpPr>
            <a:spLocks noChangeArrowheads="1"/>
          </p:cNvSpPr>
          <p:nvPr/>
        </p:nvSpPr>
        <p:spPr bwMode="auto">
          <a:xfrm>
            <a:off x="2423059" y="1890982"/>
            <a:ext cx="85645" cy="83933"/>
          </a:xfrm>
          <a:prstGeom prst="ellipse">
            <a:avLst/>
          </a:prstGeom>
          <a:solidFill>
            <a:srgbClr val="646463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86" name="Rectangle 42"/>
          <p:cNvSpPr>
            <a:spLocks noChangeArrowheads="1"/>
          </p:cNvSpPr>
          <p:nvPr/>
        </p:nvSpPr>
        <p:spPr bwMode="auto">
          <a:xfrm>
            <a:off x="4267648" y="1932092"/>
            <a:ext cx="13703" cy="27407"/>
          </a:xfrm>
          <a:prstGeom prst="rect">
            <a:avLst/>
          </a:prstGeom>
          <a:solidFill>
            <a:srgbClr val="646463"/>
          </a:solidFill>
          <a:ln w="9525">
            <a:noFill/>
            <a:miter lim="800000"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87" name="Oval 43"/>
          <p:cNvSpPr>
            <a:spLocks noChangeArrowheads="1"/>
          </p:cNvSpPr>
          <p:nvPr/>
        </p:nvSpPr>
        <p:spPr bwMode="auto">
          <a:xfrm>
            <a:off x="4233389" y="1890982"/>
            <a:ext cx="85645" cy="83933"/>
          </a:xfrm>
          <a:prstGeom prst="ellipse">
            <a:avLst/>
          </a:prstGeom>
          <a:solidFill>
            <a:srgbClr val="646463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88" name="Rectangle 68"/>
          <p:cNvSpPr/>
          <p:nvPr/>
        </p:nvSpPr>
        <p:spPr>
          <a:xfrm>
            <a:off x="4300611" y="1765611"/>
            <a:ext cx="1625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DJSI</a:t>
            </a: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93" name="Rectangle 42"/>
          <p:cNvSpPr>
            <a:spLocks noChangeArrowheads="1"/>
          </p:cNvSpPr>
          <p:nvPr/>
        </p:nvSpPr>
        <p:spPr bwMode="auto">
          <a:xfrm>
            <a:off x="6207891" y="1932092"/>
            <a:ext cx="13703" cy="27407"/>
          </a:xfrm>
          <a:prstGeom prst="rect">
            <a:avLst/>
          </a:prstGeom>
          <a:solidFill>
            <a:srgbClr val="646463"/>
          </a:solidFill>
          <a:ln w="9525">
            <a:noFill/>
            <a:miter lim="800000"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94" name="Oval 43"/>
          <p:cNvSpPr>
            <a:spLocks noChangeArrowheads="1"/>
          </p:cNvSpPr>
          <p:nvPr/>
        </p:nvSpPr>
        <p:spPr bwMode="auto">
          <a:xfrm>
            <a:off x="6173632" y="1890982"/>
            <a:ext cx="85645" cy="83933"/>
          </a:xfrm>
          <a:prstGeom prst="ellipse">
            <a:avLst/>
          </a:prstGeom>
          <a:solidFill>
            <a:srgbClr val="646463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95" name="Rectangle 68"/>
          <p:cNvSpPr/>
          <p:nvPr/>
        </p:nvSpPr>
        <p:spPr>
          <a:xfrm>
            <a:off x="6240854" y="1765611"/>
            <a:ext cx="1625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PRINCIPIOS DO EQUADOR</a:t>
            </a:r>
          </a:p>
        </p:txBody>
      </p:sp>
      <p:sp>
        <p:nvSpPr>
          <p:cNvPr id="97" name="Rectangle 42"/>
          <p:cNvSpPr>
            <a:spLocks noChangeArrowheads="1"/>
          </p:cNvSpPr>
          <p:nvPr/>
        </p:nvSpPr>
        <p:spPr bwMode="auto">
          <a:xfrm>
            <a:off x="8038139" y="1932092"/>
            <a:ext cx="13703" cy="27407"/>
          </a:xfrm>
          <a:prstGeom prst="rect">
            <a:avLst/>
          </a:prstGeom>
          <a:solidFill>
            <a:srgbClr val="646463"/>
          </a:solidFill>
          <a:ln w="9525">
            <a:noFill/>
            <a:miter lim="800000"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98" name="Oval 43"/>
          <p:cNvSpPr>
            <a:spLocks noChangeArrowheads="1"/>
          </p:cNvSpPr>
          <p:nvPr/>
        </p:nvSpPr>
        <p:spPr bwMode="auto">
          <a:xfrm>
            <a:off x="8003880" y="1890982"/>
            <a:ext cx="85645" cy="83933"/>
          </a:xfrm>
          <a:prstGeom prst="ellipse">
            <a:avLst/>
          </a:prstGeom>
          <a:solidFill>
            <a:srgbClr val="646463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99" name="Rectangle 68"/>
          <p:cNvSpPr/>
          <p:nvPr/>
        </p:nvSpPr>
        <p:spPr>
          <a:xfrm>
            <a:off x="8071102" y="1765611"/>
            <a:ext cx="1625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PRI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101" name="Rectangle 42"/>
          <p:cNvSpPr>
            <a:spLocks noChangeArrowheads="1"/>
          </p:cNvSpPr>
          <p:nvPr/>
        </p:nvSpPr>
        <p:spPr bwMode="auto">
          <a:xfrm>
            <a:off x="9906382" y="1932092"/>
            <a:ext cx="13703" cy="27407"/>
          </a:xfrm>
          <a:prstGeom prst="rect">
            <a:avLst/>
          </a:prstGeom>
          <a:solidFill>
            <a:srgbClr val="646463"/>
          </a:solidFill>
          <a:ln w="9525">
            <a:noFill/>
            <a:miter lim="800000"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102" name="Oval 43"/>
          <p:cNvSpPr>
            <a:spLocks noChangeArrowheads="1"/>
          </p:cNvSpPr>
          <p:nvPr/>
        </p:nvSpPr>
        <p:spPr bwMode="auto">
          <a:xfrm>
            <a:off x="9872123" y="1890982"/>
            <a:ext cx="85645" cy="83933"/>
          </a:xfrm>
          <a:prstGeom prst="ellipse">
            <a:avLst/>
          </a:prstGeom>
          <a:solidFill>
            <a:srgbClr val="646463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103" name="Rectangle 68"/>
          <p:cNvSpPr/>
          <p:nvPr/>
        </p:nvSpPr>
        <p:spPr>
          <a:xfrm>
            <a:off x="9939345" y="1765611"/>
            <a:ext cx="1625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PSI</a:t>
            </a: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117" name="Oval 43"/>
          <p:cNvSpPr>
            <a:spLocks noChangeArrowheads="1"/>
          </p:cNvSpPr>
          <p:nvPr/>
        </p:nvSpPr>
        <p:spPr bwMode="auto">
          <a:xfrm>
            <a:off x="2423059" y="2528386"/>
            <a:ext cx="85645" cy="83933"/>
          </a:xfrm>
          <a:prstGeom prst="ellipse">
            <a:avLst/>
          </a:prstGeom>
          <a:solidFill>
            <a:srgbClr val="646463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-1" y="3950825"/>
            <a:ext cx="12192001" cy="302750"/>
            <a:chOff x="-1" y="3112239"/>
            <a:chExt cx="17934712" cy="445352"/>
          </a:xfrm>
        </p:grpSpPr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-1" y="3112239"/>
              <a:ext cx="17934712" cy="445352"/>
            </a:xfrm>
            <a:prstGeom prst="rect">
              <a:avLst/>
            </a:prstGeom>
            <a:solidFill>
              <a:srgbClr val="EEEEE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endParaRPr>
            </a:p>
          </p:txBody>
        </p:sp>
        <p:sp>
          <p:nvSpPr>
            <p:cNvPr id="36" name="Freeform 10"/>
            <p:cNvSpPr>
              <a:spLocks/>
            </p:cNvSpPr>
            <p:nvPr/>
          </p:nvSpPr>
          <p:spPr bwMode="auto">
            <a:xfrm>
              <a:off x="588790" y="3126922"/>
              <a:ext cx="1446299" cy="405706"/>
            </a:xfrm>
            <a:custGeom>
              <a:avLst/>
              <a:gdLst/>
              <a:ahLst/>
              <a:cxnLst>
                <a:cxn ang="0">
                  <a:pos x="75" y="125"/>
                </a:cxn>
                <a:cxn ang="0">
                  <a:pos x="5" y="18"/>
                </a:cxn>
                <a:cxn ang="0">
                  <a:pos x="14" y="0"/>
                </a:cxn>
                <a:cxn ang="0">
                  <a:pos x="382" y="0"/>
                </a:cxn>
                <a:cxn ang="0">
                  <a:pos x="392" y="6"/>
                </a:cxn>
                <a:cxn ang="0">
                  <a:pos x="462" y="113"/>
                </a:cxn>
                <a:cxn ang="0">
                  <a:pos x="453" y="131"/>
                </a:cxn>
                <a:cxn ang="0">
                  <a:pos x="85" y="131"/>
                </a:cxn>
                <a:cxn ang="0">
                  <a:pos x="75" y="125"/>
                </a:cxn>
              </a:cxnLst>
              <a:rect l="0" t="0" r="r" b="b"/>
              <a:pathLst>
                <a:path w="467" h="131">
                  <a:moveTo>
                    <a:pt x="75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5" y="0"/>
                    <a:pt x="14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6" y="0"/>
                    <a:pt x="390" y="2"/>
                    <a:pt x="392" y="6"/>
                  </a:cubicBezTo>
                  <a:cubicBezTo>
                    <a:pt x="462" y="113"/>
                    <a:pt x="462" y="113"/>
                    <a:pt x="462" y="113"/>
                  </a:cubicBezTo>
                  <a:cubicBezTo>
                    <a:pt x="467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7" y="129"/>
                    <a:pt x="75" y="125"/>
                  </a:cubicBezTo>
                  <a:close/>
                </a:path>
              </a:pathLst>
            </a:custGeom>
            <a:solidFill>
              <a:srgbClr val="415D8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09728" tIns="54864" rIns="109728" bIns="5486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endParaRPr>
            </a:p>
          </p:txBody>
        </p:sp>
        <p:sp>
          <p:nvSpPr>
            <p:cNvPr id="37" name="Freeform 11"/>
            <p:cNvSpPr>
              <a:spLocks/>
            </p:cNvSpPr>
            <p:nvPr/>
          </p:nvSpPr>
          <p:spPr bwMode="auto">
            <a:xfrm>
              <a:off x="1951471" y="3126922"/>
              <a:ext cx="1447847" cy="405706"/>
            </a:xfrm>
            <a:custGeom>
              <a:avLst/>
              <a:gdLst/>
              <a:ahLst/>
              <a:cxnLst>
                <a:cxn ang="0">
                  <a:pos x="75" y="125"/>
                </a:cxn>
                <a:cxn ang="0">
                  <a:pos x="5" y="18"/>
                </a:cxn>
                <a:cxn ang="0">
                  <a:pos x="14" y="0"/>
                </a:cxn>
                <a:cxn ang="0">
                  <a:pos x="382" y="0"/>
                </a:cxn>
                <a:cxn ang="0">
                  <a:pos x="392" y="6"/>
                </a:cxn>
                <a:cxn ang="0">
                  <a:pos x="462" y="113"/>
                </a:cxn>
                <a:cxn ang="0">
                  <a:pos x="453" y="131"/>
                </a:cxn>
                <a:cxn ang="0">
                  <a:pos x="85" y="131"/>
                </a:cxn>
                <a:cxn ang="0">
                  <a:pos x="75" y="125"/>
                </a:cxn>
              </a:cxnLst>
              <a:rect l="0" t="0" r="r" b="b"/>
              <a:pathLst>
                <a:path w="467" h="131">
                  <a:moveTo>
                    <a:pt x="75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5" y="0"/>
                    <a:pt x="14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6" y="0"/>
                    <a:pt x="390" y="2"/>
                    <a:pt x="392" y="6"/>
                  </a:cubicBezTo>
                  <a:cubicBezTo>
                    <a:pt x="462" y="113"/>
                    <a:pt x="462" y="113"/>
                    <a:pt x="462" y="113"/>
                  </a:cubicBezTo>
                  <a:cubicBezTo>
                    <a:pt x="467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7" y="129"/>
                    <a:pt x="75" y="125"/>
                  </a:cubicBezTo>
                  <a:close/>
                </a:path>
              </a:pathLst>
            </a:custGeom>
            <a:solidFill>
              <a:srgbClr val="0F75B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09728" tIns="54864" rIns="109728" bIns="5486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endParaRPr>
            </a:p>
          </p:txBody>
        </p:sp>
        <p:sp>
          <p:nvSpPr>
            <p:cNvPr id="38" name="Freeform 12"/>
            <p:cNvSpPr>
              <a:spLocks/>
            </p:cNvSpPr>
            <p:nvPr/>
          </p:nvSpPr>
          <p:spPr bwMode="auto">
            <a:xfrm>
              <a:off x="3315697" y="3126922"/>
              <a:ext cx="1447847" cy="405706"/>
            </a:xfrm>
            <a:custGeom>
              <a:avLst/>
              <a:gdLst/>
              <a:ahLst/>
              <a:cxnLst>
                <a:cxn ang="0">
                  <a:pos x="75" y="125"/>
                </a:cxn>
                <a:cxn ang="0">
                  <a:pos x="5" y="18"/>
                </a:cxn>
                <a:cxn ang="0">
                  <a:pos x="14" y="0"/>
                </a:cxn>
                <a:cxn ang="0">
                  <a:pos x="382" y="0"/>
                </a:cxn>
                <a:cxn ang="0">
                  <a:pos x="392" y="6"/>
                </a:cxn>
                <a:cxn ang="0">
                  <a:pos x="462" y="113"/>
                </a:cxn>
                <a:cxn ang="0">
                  <a:pos x="453" y="131"/>
                </a:cxn>
                <a:cxn ang="0">
                  <a:pos x="85" y="131"/>
                </a:cxn>
                <a:cxn ang="0">
                  <a:pos x="75" y="125"/>
                </a:cxn>
              </a:cxnLst>
              <a:rect l="0" t="0" r="r" b="b"/>
              <a:pathLst>
                <a:path w="467" h="131">
                  <a:moveTo>
                    <a:pt x="75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5" y="0"/>
                    <a:pt x="14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6" y="0"/>
                    <a:pt x="390" y="2"/>
                    <a:pt x="392" y="6"/>
                  </a:cubicBezTo>
                  <a:cubicBezTo>
                    <a:pt x="462" y="113"/>
                    <a:pt x="462" y="113"/>
                    <a:pt x="462" y="113"/>
                  </a:cubicBezTo>
                  <a:cubicBezTo>
                    <a:pt x="467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7" y="129"/>
                    <a:pt x="75" y="125"/>
                  </a:cubicBezTo>
                  <a:close/>
                </a:path>
              </a:pathLst>
            </a:custGeom>
            <a:solidFill>
              <a:srgbClr val="415D8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09728" tIns="54864" rIns="109728" bIns="5486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endParaRPr>
            </a:p>
          </p:txBody>
        </p:sp>
        <p:sp>
          <p:nvSpPr>
            <p:cNvPr id="39" name="Freeform 13"/>
            <p:cNvSpPr>
              <a:spLocks/>
            </p:cNvSpPr>
            <p:nvPr/>
          </p:nvSpPr>
          <p:spPr bwMode="auto">
            <a:xfrm>
              <a:off x="4679926" y="3126922"/>
              <a:ext cx="1447847" cy="405706"/>
            </a:xfrm>
            <a:custGeom>
              <a:avLst/>
              <a:gdLst/>
              <a:ahLst/>
              <a:cxnLst>
                <a:cxn ang="0">
                  <a:pos x="75" y="125"/>
                </a:cxn>
                <a:cxn ang="0">
                  <a:pos x="5" y="18"/>
                </a:cxn>
                <a:cxn ang="0">
                  <a:pos x="14" y="0"/>
                </a:cxn>
                <a:cxn ang="0">
                  <a:pos x="382" y="0"/>
                </a:cxn>
                <a:cxn ang="0">
                  <a:pos x="392" y="6"/>
                </a:cxn>
                <a:cxn ang="0">
                  <a:pos x="462" y="113"/>
                </a:cxn>
                <a:cxn ang="0">
                  <a:pos x="453" y="131"/>
                </a:cxn>
                <a:cxn ang="0">
                  <a:pos x="85" y="131"/>
                </a:cxn>
                <a:cxn ang="0">
                  <a:pos x="75" y="125"/>
                </a:cxn>
              </a:cxnLst>
              <a:rect l="0" t="0" r="r" b="b"/>
              <a:pathLst>
                <a:path w="467" h="131">
                  <a:moveTo>
                    <a:pt x="75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5" y="0"/>
                    <a:pt x="14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6" y="0"/>
                    <a:pt x="390" y="2"/>
                    <a:pt x="392" y="6"/>
                  </a:cubicBezTo>
                  <a:cubicBezTo>
                    <a:pt x="462" y="113"/>
                    <a:pt x="462" y="113"/>
                    <a:pt x="462" y="113"/>
                  </a:cubicBezTo>
                  <a:cubicBezTo>
                    <a:pt x="467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7" y="129"/>
                    <a:pt x="75" y="125"/>
                  </a:cubicBezTo>
                  <a:close/>
                </a:path>
              </a:pathLst>
            </a:custGeom>
            <a:solidFill>
              <a:srgbClr val="0F75B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09728" tIns="54864" rIns="109728" bIns="5486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endParaRPr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6044154" y="3126922"/>
              <a:ext cx="1447847" cy="405706"/>
            </a:xfrm>
            <a:custGeom>
              <a:avLst/>
              <a:gdLst/>
              <a:ahLst/>
              <a:cxnLst>
                <a:cxn ang="0">
                  <a:pos x="75" y="125"/>
                </a:cxn>
                <a:cxn ang="0">
                  <a:pos x="5" y="18"/>
                </a:cxn>
                <a:cxn ang="0">
                  <a:pos x="14" y="0"/>
                </a:cxn>
                <a:cxn ang="0">
                  <a:pos x="382" y="0"/>
                </a:cxn>
                <a:cxn ang="0">
                  <a:pos x="392" y="6"/>
                </a:cxn>
                <a:cxn ang="0">
                  <a:pos x="462" y="113"/>
                </a:cxn>
                <a:cxn ang="0">
                  <a:pos x="453" y="131"/>
                </a:cxn>
                <a:cxn ang="0">
                  <a:pos x="85" y="131"/>
                </a:cxn>
                <a:cxn ang="0">
                  <a:pos x="75" y="125"/>
                </a:cxn>
              </a:cxnLst>
              <a:rect l="0" t="0" r="r" b="b"/>
              <a:pathLst>
                <a:path w="467" h="131">
                  <a:moveTo>
                    <a:pt x="75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5" y="0"/>
                    <a:pt x="14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6" y="0"/>
                    <a:pt x="390" y="2"/>
                    <a:pt x="392" y="6"/>
                  </a:cubicBezTo>
                  <a:cubicBezTo>
                    <a:pt x="462" y="113"/>
                    <a:pt x="462" y="113"/>
                    <a:pt x="462" y="113"/>
                  </a:cubicBezTo>
                  <a:cubicBezTo>
                    <a:pt x="467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7" y="129"/>
                    <a:pt x="75" y="125"/>
                  </a:cubicBezTo>
                  <a:close/>
                </a:path>
              </a:pathLst>
            </a:custGeom>
            <a:solidFill>
              <a:srgbClr val="415D8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09728" tIns="54864" rIns="109728" bIns="5486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endParaRPr>
            </a:p>
          </p:txBody>
        </p:sp>
        <p:sp>
          <p:nvSpPr>
            <p:cNvPr id="41" name="Freeform 15"/>
            <p:cNvSpPr>
              <a:spLocks/>
            </p:cNvSpPr>
            <p:nvPr/>
          </p:nvSpPr>
          <p:spPr bwMode="auto">
            <a:xfrm>
              <a:off x="7417674" y="3126922"/>
              <a:ext cx="1427717" cy="405706"/>
            </a:xfrm>
            <a:custGeom>
              <a:avLst/>
              <a:gdLst/>
              <a:ahLst/>
              <a:cxnLst>
                <a:cxn ang="0">
                  <a:pos x="70" y="123"/>
                </a:cxn>
                <a:cxn ang="0">
                  <a:pos x="7" y="27"/>
                </a:cxn>
                <a:cxn ang="0">
                  <a:pos x="22" y="0"/>
                </a:cxn>
                <a:cxn ang="0">
                  <a:pos x="376" y="0"/>
                </a:cxn>
                <a:cxn ang="0">
                  <a:pos x="391" y="8"/>
                </a:cxn>
                <a:cxn ang="0">
                  <a:pos x="453" y="104"/>
                </a:cxn>
                <a:cxn ang="0">
                  <a:pos x="439" y="131"/>
                </a:cxn>
                <a:cxn ang="0">
                  <a:pos x="85" y="131"/>
                </a:cxn>
                <a:cxn ang="0">
                  <a:pos x="70" y="123"/>
                </a:cxn>
              </a:cxnLst>
              <a:rect l="0" t="0" r="r" b="b"/>
              <a:pathLst>
                <a:path w="461" h="131">
                  <a:moveTo>
                    <a:pt x="70" y="123"/>
                  </a:moveTo>
                  <a:cubicBezTo>
                    <a:pt x="7" y="27"/>
                    <a:pt x="7" y="27"/>
                    <a:pt x="7" y="27"/>
                  </a:cubicBezTo>
                  <a:cubicBezTo>
                    <a:pt x="0" y="16"/>
                    <a:pt x="8" y="0"/>
                    <a:pt x="22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2" y="0"/>
                    <a:pt x="387" y="3"/>
                    <a:pt x="391" y="8"/>
                  </a:cubicBezTo>
                  <a:cubicBezTo>
                    <a:pt x="453" y="104"/>
                    <a:pt x="453" y="104"/>
                    <a:pt x="453" y="104"/>
                  </a:cubicBezTo>
                  <a:cubicBezTo>
                    <a:pt x="461" y="116"/>
                    <a:pt x="453" y="131"/>
                    <a:pt x="439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79" y="131"/>
                    <a:pt x="73" y="128"/>
                    <a:pt x="70" y="123"/>
                  </a:cubicBezTo>
                  <a:close/>
                </a:path>
              </a:pathLst>
            </a:custGeom>
            <a:solidFill>
              <a:srgbClr val="0F75B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09728" tIns="54864" rIns="109728" bIns="5486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endParaRPr>
            </a:p>
          </p:txBody>
        </p:sp>
        <p:sp>
          <p:nvSpPr>
            <p:cNvPr id="42" name="Rectangle 82"/>
            <p:cNvSpPr>
              <a:spLocks noChangeArrowheads="1"/>
            </p:cNvSpPr>
            <p:nvPr/>
          </p:nvSpPr>
          <p:spPr bwMode="auto">
            <a:xfrm>
              <a:off x="598082" y="3127779"/>
              <a:ext cx="1427714" cy="362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10972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EEEEF"/>
                  </a:solidFill>
                  <a:effectLst/>
                  <a:uLnTx/>
                  <a:uFillTx/>
                  <a:latin typeface="Cambria" panose="02040503050406030204" pitchFamily="18" charset="0"/>
                  <a:ea typeface="ＭＳ Ｐゴシック"/>
                  <a:cs typeface="Arial" pitchFamily="34" charset="0"/>
                </a:rPr>
                <a:t>1976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43" name="Rectangle 83"/>
            <p:cNvSpPr>
              <a:spLocks noChangeArrowheads="1"/>
            </p:cNvSpPr>
            <p:nvPr/>
          </p:nvSpPr>
          <p:spPr bwMode="auto">
            <a:xfrm>
              <a:off x="1961845" y="3127779"/>
              <a:ext cx="1417741" cy="362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10972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EEEEF"/>
                  </a:solidFill>
                  <a:effectLst/>
                  <a:uLnTx/>
                  <a:uFillTx/>
                  <a:latin typeface="Cambria" panose="02040503050406030204" pitchFamily="18" charset="0"/>
                  <a:ea typeface="ＭＳ Ｐゴシック"/>
                  <a:cs typeface="Arial" pitchFamily="34" charset="0"/>
                </a:rPr>
                <a:t>1992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44" name="Rectangle 84"/>
            <p:cNvSpPr>
              <a:spLocks noChangeArrowheads="1"/>
            </p:cNvSpPr>
            <p:nvPr/>
          </p:nvSpPr>
          <p:spPr bwMode="auto">
            <a:xfrm>
              <a:off x="3324989" y="3127779"/>
              <a:ext cx="1427717" cy="362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10972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EEEEF"/>
                  </a:solidFill>
                  <a:effectLst/>
                  <a:uLnTx/>
                  <a:uFillTx/>
                  <a:latin typeface="Cambria" panose="02040503050406030204" pitchFamily="18" charset="0"/>
                  <a:ea typeface="ＭＳ Ｐゴシック"/>
                  <a:cs typeface="Arial" pitchFamily="34" charset="0"/>
                </a:rPr>
                <a:t>1995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45" name="Rectangle 85"/>
            <p:cNvSpPr>
              <a:spLocks noChangeArrowheads="1"/>
            </p:cNvSpPr>
            <p:nvPr/>
          </p:nvSpPr>
          <p:spPr bwMode="auto">
            <a:xfrm>
              <a:off x="4689218" y="3127779"/>
              <a:ext cx="1438554" cy="362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10972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EEEEF"/>
                  </a:solidFill>
                  <a:effectLst/>
                  <a:uLnTx/>
                  <a:uFillTx/>
                  <a:latin typeface="Cambria" panose="02040503050406030204" pitchFamily="18" charset="0"/>
                  <a:ea typeface="ＭＳ Ｐゴシック"/>
                  <a:cs typeface="Arial" pitchFamily="34" charset="0"/>
                </a:rPr>
                <a:t>1997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46" name="Rectangle 86"/>
            <p:cNvSpPr>
              <a:spLocks noChangeArrowheads="1"/>
            </p:cNvSpPr>
            <p:nvPr/>
          </p:nvSpPr>
          <p:spPr bwMode="auto">
            <a:xfrm>
              <a:off x="6064285" y="3127779"/>
              <a:ext cx="1427716" cy="362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10972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EEEEF"/>
                  </a:solidFill>
                  <a:effectLst/>
                  <a:uLnTx/>
                  <a:uFillTx/>
                  <a:latin typeface="Cambria" panose="02040503050406030204" pitchFamily="18" charset="0"/>
                  <a:ea typeface="ＭＳ Ｐゴシック"/>
                  <a:cs typeface="Arial" pitchFamily="34" charset="0"/>
                </a:rPr>
                <a:t>1999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47" name="Rectangle 87"/>
            <p:cNvSpPr>
              <a:spLocks noChangeArrowheads="1"/>
            </p:cNvSpPr>
            <p:nvPr/>
          </p:nvSpPr>
          <p:spPr bwMode="auto">
            <a:xfrm>
              <a:off x="7428511" y="3127779"/>
              <a:ext cx="1391639" cy="362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10972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EEEEF"/>
                  </a:solidFill>
                  <a:effectLst/>
                  <a:uLnTx/>
                  <a:uFillTx/>
                  <a:latin typeface="Cambria" panose="02040503050406030204" pitchFamily="18" charset="0"/>
                  <a:ea typeface="ＭＳ Ｐゴシック"/>
                  <a:cs typeface="Arial" pitchFamily="34" charset="0"/>
                </a:rPr>
                <a:t>2000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67" name="Freeform 10"/>
            <p:cNvSpPr>
              <a:spLocks/>
            </p:cNvSpPr>
            <p:nvPr/>
          </p:nvSpPr>
          <p:spPr bwMode="auto">
            <a:xfrm>
              <a:off x="8781374" y="3126922"/>
              <a:ext cx="1446299" cy="405706"/>
            </a:xfrm>
            <a:custGeom>
              <a:avLst/>
              <a:gdLst/>
              <a:ahLst/>
              <a:cxnLst>
                <a:cxn ang="0">
                  <a:pos x="75" y="125"/>
                </a:cxn>
                <a:cxn ang="0">
                  <a:pos x="5" y="18"/>
                </a:cxn>
                <a:cxn ang="0">
                  <a:pos x="14" y="0"/>
                </a:cxn>
                <a:cxn ang="0">
                  <a:pos x="382" y="0"/>
                </a:cxn>
                <a:cxn ang="0">
                  <a:pos x="392" y="6"/>
                </a:cxn>
                <a:cxn ang="0">
                  <a:pos x="462" y="113"/>
                </a:cxn>
                <a:cxn ang="0">
                  <a:pos x="453" y="131"/>
                </a:cxn>
                <a:cxn ang="0">
                  <a:pos x="85" y="131"/>
                </a:cxn>
                <a:cxn ang="0">
                  <a:pos x="75" y="125"/>
                </a:cxn>
              </a:cxnLst>
              <a:rect l="0" t="0" r="r" b="b"/>
              <a:pathLst>
                <a:path w="467" h="131">
                  <a:moveTo>
                    <a:pt x="75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5" y="0"/>
                    <a:pt x="14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6" y="0"/>
                    <a:pt x="390" y="2"/>
                    <a:pt x="392" y="6"/>
                  </a:cubicBezTo>
                  <a:cubicBezTo>
                    <a:pt x="462" y="113"/>
                    <a:pt x="462" y="113"/>
                    <a:pt x="462" y="113"/>
                  </a:cubicBezTo>
                  <a:cubicBezTo>
                    <a:pt x="467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7" y="129"/>
                    <a:pt x="75" y="125"/>
                  </a:cubicBezTo>
                  <a:close/>
                </a:path>
              </a:pathLst>
            </a:custGeom>
            <a:solidFill>
              <a:srgbClr val="415D8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09728" tIns="54864" rIns="109728" bIns="5486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endParaRPr>
            </a:p>
          </p:txBody>
        </p:sp>
        <p:sp>
          <p:nvSpPr>
            <p:cNvPr id="68" name="Freeform 11"/>
            <p:cNvSpPr>
              <a:spLocks/>
            </p:cNvSpPr>
            <p:nvPr/>
          </p:nvSpPr>
          <p:spPr bwMode="auto">
            <a:xfrm>
              <a:off x="10144055" y="3126922"/>
              <a:ext cx="1447847" cy="405706"/>
            </a:xfrm>
            <a:custGeom>
              <a:avLst/>
              <a:gdLst/>
              <a:ahLst/>
              <a:cxnLst>
                <a:cxn ang="0">
                  <a:pos x="75" y="125"/>
                </a:cxn>
                <a:cxn ang="0">
                  <a:pos x="5" y="18"/>
                </a:cxn>
                <a:cxn ang="0">
                  <a:pos x="14" y="0"/>
                </a:cxn>
                <a:cxn ang="0">
                  <a:pos x="382" y="0"/>
                </a:cxn>
                <a:cxn ang="0">
                  <a:pos x="392" y="6"/>
                </a:cxn>
                <a:cxn ang="0">
                  <a:pos x="462" y="113"/>
                </a:cxn>
                <a:cxn ang="0">
                  <a:pos x="453" y="131"/>
                </a:cxn>
                <a:cxn ang="0">
                  <a:pos x="85" y="131"/>
                </a:cxn>
                <a:cxn ang="0">
                  <a:pos x="75" y="125"/>
                </a:cxn>
              </a:cxnLst>
              <a:rect l="0" t="0" r="r" b="b"/>
              <a:pathLst>
                <a:path w="467" h="131">
                  <a:moveTo>
                    <a:pt x="75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5" y="0"/>
                    <a:pt x="14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6" y="0"/>
                    <a:pt x="390" y="2"/>
                    <a:pt x="392" y="6"/>
                  </a:cubicBezTo>
                  <a:cubicBezTo>
                    <a:pt x="462" y="113"/>
                    <a:pt x="462" y="113"/>
                    <a:pt x="462" y="113"/>
                  </a:cubicBezTo>
                  <a:cubicBezTo>
                    <a:pt x="467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7" y="129"/>
                    <a:pt x="75" y="125"/>
                  </a:cubicBezTo>
                  <a:close/>
                </a:path>
              </a:pathLst>
            </a:custGeom>
            <a:solidFill>
              <a:srgbClr val="0F75B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09728" tIns="54864" rIns="109728" bIns="5486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endParaRPr>
            </a:p>
          </p:txBody>
        </p:sp>
        <p:sp>
          <p:nvSpPr>
            <p:cNvPr id="69" name="Freeform 12"/>
            <p:cNvSpPr>
              <a:spLocks/>
            </p:cNvSpPr>
            <p:nvPr/>
          </p:nvSpPr>
          <p:spPr bwMode="auto">
            <a:xfrm>
              <a:off x="11508281" y="3126922"/>
              <a:ext cx="1447847" cy="405706"/>
            </a:xfrm>
            <a:custGeom>
              <a:avLst/>
              <a:gdLst/>
              <a:ahLst/>
              <a:cxnLst>
                <a:cxn ang="0">
                  <a:pos x="75" y="125"/>
                </a:cxn>
                <a:cxn ang="0">
                  <a:pos x="5" y="18"/>
                </a:cxn>
                <a:cxn ang="0">
                  <a:pos x="14" y="0"/>
                </a:cxn>
                <a:cxn ang="0">
                  <a:pos x="382" y="0"/>
                </a:cxn>
                <a:cxn ang="0">
                  <a:pos x="392" y="6"/>
                </a:cxn>
                <a:cxn ang="0">
                  <a:pos x="462" y="113"/>
                </a:cxn>
                <a:cxn ang="0">
                  <a:pos x="453" y="131"/>
                </a:cxn>
                <a:cxn ang="0">
                  <a:pos x="85" y="131"/>
                </a:cxn>
                <a:cxn ang="0">
                  <a:pos x="75" y="125"/>
                </a:cxn>
              </a:cxnLst>
              <a:rect l="0" t="0" r="r" b="b"/>
              <a:pathLst>
                <a:path w="467" h="131">
                  <a:moveTo>
                    <a:pt x="75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5" y="0"/>
                    <a:pt x="14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6" y="0"/>
                    <a:pt x="390" y="2"/>
                    <a:pt x="392" y="6"/>
                  </a:cubicBezTo>
                  <a:cubicBezTo>
                    <a:pt x="462" y="113"/>
                    <a:pt x="462" y="113"/>
                    <a:pt x="462" y="113"/>
                  </a:cubicBezTo>
                  <a:cubicBezTo>
                    <a:pt x="467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7" y="129"/>
                    <a:pt x="75" y="125"/>
                  </a:cubicBezTo>
                  <a:close/>
                </a:path>
              </a:pathLst>
            </a:custGeom>
            <a:solidFill>
              <a:srgbClr val="415D8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09728" tIns="54864" rIns="109728" bIns="5486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endParaRPr>
            </a:p>
          </p:txBody>
        </p:sp>
        <p:sp>
          <p:nvSpPr>
            <p:cNvPr id="70" name="Freeform 13"/>
            <p:cNvSpPr>
              <a:spLocks/>
            </p:cNvSpPr>
            <p:nvPr/>
          </p:nvSpPr>
          <p:spPr bwMode="auto">
            <a:xfrm>
              <a:off x="12872510" y="3126922"/>
              <a:ext cx="1447847" cy="405706"/>
            </a:xfrm>
            <a:custGeom>
              <a:avLst/>
              <a:gdLst/>
              <a:ahLst/>
              <a:cxnLst>
                <a:cxn ang="0">
                  <a:pos x="75" y="125"/>
                </a:cxn>
                <a:cxn ang="0">
                  <a:pos x="5" y="18"/>
                </a:cxn>
                <a:cxn ang="0">
                  <a:pos x="14" y="0"/>
                </a:cxn>
                <a:cxn ang="0">
                  <a:pos x="382" y="0"/>
                </a:cxn>
                <a:cxn ang="0">
                  <a:pos x="392" y="6"/>
                </a:cxn>
                <a:cxn ang="0">
                  <a:pos x="462" y="113"/>
                </a:cxn>
                <a:cxn ang="0">
                  <a:pos x="453" y="131"/>
                </a:cxn>
                <a:cxn ang="0">
                  <a:pos x="85" y="131"/>
                </a:cxn>
                <a:cxn ang="0">
                  <a:pos x="75" y="125"/>
                </a:cxn>
              </a:cxnLst>
              <a:rect l="0" t="0" r="r" b="b"/>
              <a:pathLst>
                <a:path w="467" h="131">
                  <a:moveTo>
                    <a:pt x="75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5" y="0"/>
                    <a:pt x="14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6" y="0"/>
                    <a:pt x="390" y="2"/>
                    <a:pt x="392" y="6"/>
                  </a:cubicBezTo>
                  <a:cubicBezTo>
                    <a:pt x="462" y="113"/>
                    <a:pt x="462" y="113"/>
                    <a:pt x="462" y="113"/>
                  </a:cubicBezTo>
                  <a:cubicBezTo>
                    <a:pt x="467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7" y="129"/>
                    <a:pt x="75" y="125"/>
                  </a:cubicBezTo>
                  <a:close/>
                </a:path>
              </a:pathLst>
            </a:custGeom>
            <a:solidFill>
              <a:srgbClr val="0F75B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09728" tIns="54864" rIns="109728" bIns="5486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endParaRPr>
            </a:p>
          </p:txBody>
        </p:sp>
        <p:sp>
          <p:nvSpPr>
            <p:cNvPr id="71" name="Freeform 14"/>
            <p:cNvSpPr>
              <a:spLocks/>
            </p:cNvSpPr>
            <p:nvPr/>
          </p:nvSpPr>
          <p:spPr bwMode="auto">
            <a:xfrm>
              <a:off x="14236738" y="3126922"/>
              <a:ext cx="1447847" cy="405706"/>
            </a:xfrm>
            <a:custGeom>
              <a:avLst/>
              <a:gdLst/>
              <a:ahLst/>
              <a:cxnLst>
                <a:cxn ang="0">
                  <a:pos x="75" y="125"/>
                </a:cxn>
                <a:cxn ang="0">
                  <a:pos x="5" y="18"/>
                </a:cxn>
                <a:cxn ang="0">
                  <a:pos x="14" y="0"/>
                </a:cxn>
                <a:cxn ang="0">
                  <a:pos x="382" y="0"/>
                </a:cxn>
                <a:cxn ang="0">
                  <a:pos x="392" y="6"/>
                </a:cxn>
                <a:cxn ang="0">
                  <a:pos x="462" y="113"/>
                </a:cxn>
                <a:cxn ang="0">
                  <a:pos x="453" y="131"/>
                </a:cxn>
                <a:cxn ang="0">
                  <a:pos x="85" y="131"/>
                </a:cxn>
                <a:cxn ang="0">
                  <a:pos x="75" y="125"/>
                </a:cxn>
              </a:cxnLst>
              <a:rect l="0" t="0" r="r" b="b"/>
              <a:pathLst>
                <a:path w="467" h="131">
                  <a:moveTo>
                    <a:pt x="75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5" y="0"/>
                    <a:pt x="14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6" y="0"/>
                    <a:pt x="390" y="2"/>
                    <a:pt x="392" y="6"/>
                  </a:cubicBezTo>
                  <a:cubicBezTo>
                    <a:pt x="462" y="113"/>
                    <a:pt x="462" y="113"/>
                    <a:pt x="462" y="113"/>
                  </a:cubicBezTo>
                  <a:cubicBezTo>
                    <a:pt x="467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7" y="129"/>
                    <a:pt x="75" y="125"/>
                  </a:cubicBezTo>
                  <a:close/>
                </a:path>
              </a:pathLst>
            </a:custGeom>
            <a:solidFill>
              <a:srgbClr val="415D8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09728" tIns="54864" rIns="109728" bIns="5486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endParaRPr>
            </a:p>
          </p:txBody>
        </p:sp>
        <p:sp>
          <p:nvSpPr>
            <p:cNvPr id="72" name="Freeform 15"/>
            <p:cNvSpPr>
              <a:spLocks/>
            </p:cNvSpPr>
            <p:nvPr/>
          </p:nvSpPr>
          <p:spPr bwMode="auto">
            <a:xfrm>
              <a:off x="15610258" y="3126922"/>
              <a:ext cx="1427717" cy="405706"/>
            </a:xfrm>
            <a:custGeom>
              <a:avLst/>
              <a:gdLst/>
              <a:ahLst/>
              <a:cxnLst>
                <a:cxn ang="0">
                  <a:pos x="70" y="123"/>
                </a:cxn>
                <a:cxn ang="0">
                  <a:pos x="7" y="27"/>
                </a:cxn>
                <a:cxn ang="0">
                  <a:pos x="22" y="0"/>
                </a:cxn>
                <a:cxn ang="0">
                  <a:pos x="376" y="0"/>
                </a:cxn>
                <a:cxn ang="0">
                  <a:pos x="391" y="8"/>
                </a:cxn>
                <a:cxn ang="0">
                  <a:pos x="453" y="104"/>
                </a:cxn>
                <a:cxn ang="0">
                  <a:pos x="439" y="131"/>
                </a:cxn>
                <a:cxn ang="0">
                  <a:pos x="85" y="131"/>
                </a:cxn>
                <a:cxn ang="0">
                  <a:pos x="70" y="123"/>
                </a:cxn>
              </a:cxnLst>
              <a:rect l="0" t="0" r="r" b="b"/>
              <a:pathLst>
                <a:path w="461" h="131">
                  <a:moveTo>
                    <a:pt x="70" y="123"/>
                  </a:moveTo>
                  <a:cubicBezTo>
                    <a:pt x="7" y="27"/>
                    <a:pt x="7" y="27"/>
                    <a:pt x="7" y="27"/>
                  </a:cubicBezTo>
                  <a:cubicBezTo>
                    <a:pt x="0" y="16"/>
                    <a:pt x="8" y="0"/>
                    <a:pt x="22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2" y="0"/>
                    <a:pt x="387" y="3"/>
                    <a:pt x="391" y="8"/>
                  </a:cubicBezTo>
                  <a:cubicBezTo>
                    <a:pt x="453" y="104"/>
                    <a:pt x="453" y="104"/>
                    <a:pt x="453" y="104"/>
                  </a:cubicBezTo>
                  <a:cubicBezTo>
                    <a:pt x="461" y="116"/>
                    <a:pt x="453" y="131"/>
                    <a:pt x="439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79" y="131"/>
                    <a:pt x="73" y="128"/>
                    <a:pt x="70" y="123"/>
                  </a:cubicBezTo>
                  <a:close/>
                </a:path>
              </a:pathLst>
            </a:custGeom>
            <a:solidFill>
              <a:srgbClr val="0F75B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09728" tIns="54864" rIns="109728" bIns="5486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endParaRPr>
            </a:p>
          </p:txBody>
        </p:sp>
        <p:sp>
          <p:nvSpPr>
            <p:cNvPr id="73" name="Rectangle 82"/>
            <p:cNvSpPr>
              <a:spLocks noChangeArrowheads="1"/>
            </p:cNvSpPr>
            <p:nvPr/>
          </p:nvSpPr>
          <p:spPr bwMode="auto">
            <a:xfrm>
              <a:off x="8790665" y="3127779"/>
              <a:ext cx="1427714" cy="362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10972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EEEEF"/>
                  </a:solidFill>
                  <a:effectLst/>
                  <a:uLnTx/>
                  <a:uFillTx/>
                  <a:latin typeface="Cambria" panose="02040503050406030204" pitchFamily="18" charset="0"/>
                  <a:ea typeface="ＭＳ Ｐゴシック"/>
                  <a:cs typeface="Arial" pitchFamily="34" charset="0"/>
                </a:rPr>
                <a:t>2003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74" name="Rectangle 83"/>
            <p:cNvSpPr>
              <a:spLocks noChangeArrowheads="1"/>
            </p:cNvSpPr>
            <p:nvPr/>
          </p:nvSpPr>
          <p:spPr bwMode="auto">
            <a:xfrm>
              <a:off x="10154429" y="3127779"/>
              <a:ext cx="1417741" cy="362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10972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EEEEF"/>
                  </a:solidFill>
                  <a:effectLst/>
                  <a:uLnTx/>
                  <a:uFillTx/>
                  <a:latin typeface="Cambria" panose="02040503050406030204" pitchFamily="18" charset="0"/>
                  <a:ea typeface="ＭＳ Ｐゴシック"/>
                  <a:cs typeface="Arial" pitchFamily="34" charset="0"/>
                </a:rPr>
                <a:t>2005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75" name="Rectangle 84"/>
            <p:cNvSpPr>
              <a:spLocks noChangeArrowheads="1"/>
            </p:cNvSpPr>
            <p:nvPr/>
          </p:nvSpPr>
          <p:spPr bwMode="auto">
            <a:xfrm>
              <a:off x="11517572" y="3127779"/>
              <a:ext cx="1427717" cy="362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10972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EEEEF"/>
                  </a:solidFill>
                  <a:effectLst/>
                  <a:uLnTx/>
                  <a:uFillTx/>
                  <a:latin typeface="Cambria" panose="02040503050406030204" pitchFamily="18" charset="0"/>
                  <a:ea typeface="ＭＳ Ｐゴシック"/>
                  <a:cs typeface="Arial" pitchFamily="34" charset="0"/>
                </a:rPr>
                <a:t>2006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76" name="Rectangle 85"/>
            <p:cNvSpPr>
              <a:spLocks noChangeArrowheads="1"/>
            </p:cNvSpPr>
            <p:nvPr/>
          </p:nvSpPr>
          <p:spPr bwMode="auto">
            <a:xfrm>
              <a:off x="12881802" y="3127779"/>
              <a:ext cx="1438554" cy="362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10972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EEEEF"/>
                  </a:solidFill>
                  <a:effectLst/>
                  <a:uLnTx/>
                  <a:uFillTx/>
                  <a:latin typeface="Cambria" panose="02040503050406030204" pitchFamily="18" charset="0"/>
                  <a:ea typeface="ＭＳ Ｐゴシック"/>
                  <a:cs typeface="Arial" pitchFamily="34" charset="0"/>
                </a:rPr>
                <a:t>2011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77" name="Rectangle 86"/>
            <p:cNvSpPr>
              <a:spLocks noChangeArrowheads="1"/>
            </p:cNvSpPr>
            <p:nvPr/>
          </p:nvSpPr>
          <p:spPr bwMode="auto">
            <a:xfrm>
              <a:off x="14256869" y="3127779"/>
              <a:ext cx="1427716" cy="362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10972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EEEEF"/>
                  </a:solidFill>
                  <a:effectLst/>
                  <a:uLnTx/>
                  <a:uFillTx/>
                  <a:latin typeface="Cambria" panose="02040503050406030204" pitchFamily="18" charset="0"/>
                  <a:ea typeface="ＭＳ Ｐゴシック"/>
                  <a:cs typeface="Arial" pitchFamily="34" charset="0"/>
                </a:rPr>
                <a:t>2012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78" name="Rectangle 87"/>
            <p:cNvSpPr>
              <a:spLocks noChangeArrowheads="1"/>
            </p:cNvSpPr>
            <p:nvPr/>
          </p:nvSpPr>
          <p:spPr bwMode="auto">
            <a:xfrm>
              <a:off x="15621095" y="3127779"/>
              <a:ext cx="1391639" cy="362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10972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EEEEF"/>
                  </a:solidFill>
                  <a:effectLst/>
                  <a:uLnTx/>
                  <a:uFillTx/>
                  <a:latin typeface="Cambria" panose="02040503050406030204" pitchFamily="18" charset="0"/>
                  <a:ea typeface="ＭＳ Ｐゴシック"/>
                  <a:cs typeface="Arial" pitchFamily="34" charset="0"/>
                </a:rPr>
                <a:t>2013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Arial" pitchFamily="34" charset="0"/>
              </a:endParaRPr>
            </a:p>
          </p:txBody>
        </p:sp>
      </p:grpSp>
      <p:sp>
        <p:nvSpPr>
          <p:cNvPr id="119" name="Oval 43"/>
          <p:cNvSpPr>
            <a:spLocks noChangeArrowheads="1"/>
          </p:cNvSpPr>
          <p:nvPr/>
        </p:nvSpPr>
        <p:spPr bwMode="auto">
          <a:xfrm>
            <a:off x="2046390" y="4739158"/>
            <a:ext cx="85645" cy="83933"/>
          </a:xfrm>
          <a:prstGeom prst="ellipse">
            <a:avLst/>
          </a:prstGeom>
          <a:solidFill>
            <a:srgbClr val="646463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120" name="Rectangle 68"/>
          <p:cNvSpPr/>
          <p:nvPr/>
        </p:nvSpPr>
        <p:spPr>
          <a:xfrm>
            <a:off x="31932" y="4613787"/>
            <a:ext cx="2013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International</a:t>
            </a:r>
            <a:r>
              <a:rPr kumimoji="0" lang="pt-BR" sz="12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 </a:t>
            </a:r>
            <a:r>
              <a:rPr kumimoji="0" lang="pt-BR" sz="12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Declaration</a:t>
            </a:r>
            <a:r>
              <a:rPr kumimoji="0" lang="pt-BR" sz="12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 </a:t>
            </a:r>
            <a:r>
              <a:rPr kumimoji="0" lang="pt-BR" sz="12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of</a:t>
            </a:r>
            <a:r>
              <a:rPr kumimoji="0" lang="pt-BR" sz="12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 </a:t>
            </a:r>
            <a:r>
              <a:rPr lang="pt-BR" sz="1200" b="1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Cambria" panose="02040503050406030204" pitchFamily="18" charset="0"/>
                <a:ea typeface="ＭＳ Ｐゴシック"/>
                <a:cs typeface="Helvetica"/>
              </a:rPr>
              <a:t>Banks</a:t>
            </a: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121" name="Oval 43"/>
          <p:cNvSpPr>
            <a:spLocks noChangeArrowheads="1"/>
          </p:cNvSpPr>
          <p:nvPr/>
        </p:nvSpPr>
        <p:spPr bwMode="auto">
          <a:xfrm>
            <a:off x="3931053" y="4739158"/>
            <a:ext cx="85645" cy="83933"/>
          </a:xfrm>
          <a:prstGeom prst="ellipse">
            <a:avLst/>
          </a:prstGeom>
          <a:solidFill>
            <a:srgbClr val="646463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122" name="Rectangle 68"/>
          <p:cNvSpPr/>
          <p:nvPr/>
        </p:nvSpPr>
        <p:spPr>
          <a:xfrm>
            <a:off x="3312367" y="4613787"/>
            <a:ext cx="6176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GRI</a:t>
            </a: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srgbClr val="C55A11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123" name="Oval 43"/>
          <p:cNvSpPr>
            <a:spLocks noChangeArrowheads="1"/>
          </p:cNvSpPr>
          <p:nvPr/>
        </p:nvSpPr>
        <p:spPr bwMode="auto">
          <a:xfrm>
            <a:off x="5740509" y="4739158"/>
            <a:ext cx="85645" cy="83933"/>
          </a:xfrm>
          <a:prstGeom prst="ellipse">
            <a:avLst/>
          </a:prstGeom>
          <a:solidFill>
            <a:srgbClr val="646463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124" name="Rectangle 68"/>
          <p:cNvSpPr/>
          <p:nvPr/>
        </p:nvSpPr>
        <p:spPr>
          <a:xfrm>
            <a:off x="4634597" y="4613787"/>
            <a:ext cx="1104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GLOBAL COMPACT</a:t>
            </a: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srgbClr val="C55A11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125" name="Oval 43"/>
          <p:cNvSpPr>
            <a:spLocks noChangeArrowheads="1"/>
          </p:cNvSpPr>
          <p:nvPr/>
        </p:nvSpPr>
        <p:spPr bwMode="auto">
          <a:xfrm>
            <a:off x="7604212" y="4739158"/>
            <a:ext cx="85645" cy="83933"/>
          </a:xfrm>
          <a:prstGeom prst="ellipse">
            <a:avLst/>
          </a:prstGeom>
          <a:solidFill>
            <a:srgbClr val="646463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126" name="Rectangle 68"/>
          <p:cNvSpPr/>
          <p:nvPr/>
        </p:nvSpPr>
        <p:spPr>
          <a:xfrm>
            <a:off x="6637685" y="4613787"/>
            <a:ext cx="965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Cambria" panose="02040503050406030204" pitchFamily="18" charset="0"/>
                <a:ea typeface="ＭＳ Ｐゴシック"/>
                <a:cs typeface="Helvetica"/>
              </a:rPr>
              <a:t>BOVESPA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ISE</a:t>
            </a: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127" name="Oval 43"/>
          <p:cNvSpPr>
            <a:spLocks noChangeArrowheads="1"/>
          </p:cNvSpPr>
          <p:nvPr/>
        </p:nvSpPr>
        <p:spPr bwMode="auto">
          <a:xfrm>
            <a:off x="9405226" y="4739158"/>
            <a:ext cx="85645" cy="83933"/>
          </a:xfrm>
          <a:prstGeom prst="ellipse">
            <a:avLst/>
          </a:prstGeom>
          <a:solidFill>
            <a:srgbClr val="646463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128" name="Rectangle 68"/>
          <p:cNvSpPr/>
          <p:nvPr/>
        </p:nvSpPr>
        <p:spPr>
          <a:xfrm>
            <a:off x="7725141" y="4613787"/>
            <a:ext cx="1679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REVIEW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Cambria" panose="02040503050406030204" pitchFamily="18" charset="0"/>
                <a:ea typeface="ＭＳ Ｐゴシック"/>
                <a:cs typeface="Helvetica"/>
              </a:rPr>
              <a:t>OECD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GUIDELINES</a:t>
            </a:r>
          </a:p>
        </p:txBody>
      </p:sp>
      <p:sp>
        <p:nvSpPr>
          <p:cNvPr id="129" name="Oval 43"/>
          <p:cNvSpPr>
            <a:spLocks noChangeArrowheads="1"/>
          </p:cNvSpPr>
          <p:nvPr/>
        </p:nvSpPr>
        <p:spPr bwMode="auto">
          <a:xfrm>
            <a:off x="11294655" y="4739158"/>
            <a:ext cx="85645" cy="83933"/>
          </a:xfrm>
          <a:prstGeom prst="ellipse">
            <a:avLst/>
          </a:prstGeom>
          <a:solidFill>
            <a:srgbClr val="646463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130" name="Rectangle 68"/>
          <p:cNvSpPr/>
          <p:nvPr/>
        </p:nvSpPr>
        <p:spPr>
          <a:xfrm>
            <a:off x="9803870" y="4613787"/>
            <a:ext cx="1489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REVIEW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Cambria" panose="02040503050406030204" pitchFamily="18" charset="0"/>
                <a:ea typeface="ＭＳ Ｐゴシック"/>
                <a:cs typeface="Helvetica"/>
              </a:rPr>
              <a:t>IFC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GUIDELINES</a:t>
            </a: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80" name="Rectangle 68"/>
          <p:cNvSpPr/>
          <p:nvPr/>
        </p:nvSpPr>
        <p:spPr>
          <a:xfrm>
            <a:off x="5367753" y="5172103"/>
            <a:ext cx="141439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2000-2002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kern="1200" noProof="0" dirty="0">
                <a:solidFill>
                  <a:srgbClr val="C55A11"/>
                </a:solidFill>
                <a:latin typeface="Cambria" panose="02040503050406030204" pitchFamily="18" charset="0"/>
                <a:ea typeface="ＭＳ Ｐゴシック"/>
                <a:cs typeface="Helvetica"/>
              </a:rPr>
              <a:t>MMSD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b="1" i="0" u="none" strike="noStrike" kern="1200" cap="none" spc="0" normalizeH="0" baseline="0" dirty="0">
              <a:ln>
                <a:noFill/>
              </a:ln>
              <a:solidFill>
                <a:srgbClr val="C55A11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kern="1200" noProof="0" dirty="0">
                <a:solidFill>
                  <a:srgbClr val="C55A11"/>
                </a:solidFill>
                <a:latin typeface="Cambria" panose="02040503050406030204" pitchFamily="18" charset="0"/>
                <a:ea typeface="ＭＳ Ｐゴシック"/>
                <a:cs typeface="Helvetica"/>
              </a:rPr>
              <a:t>2001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kern="1200" dirty="0">
                <a:solidFill>
                  <a:srgbClr val="C55A11"/>
                </a:solidFill>
                <a:latin typeface="Cambria" panose="02040503050406030204" pitchFamily="18" charset="0"/>
                <a:ea typeface="ＭＳ Ｐゴシック"/>
                <a:cs typeface="Helvetica"/>
              </a:rPr>
              <a:t>ICMM LAUNCH</a:t>
            </a: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rgbClr val="C55A11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cxnSp>
        <p:nvCxnSpPr>
          <p:cNvPr id="81" name="Conector reto 114"/>
          <p:cNvCxnSpPr>
            <a:cxnSpLocks/>
          </p:cNvCxnSpPr>
          <p:nvPr/>
        </p:nvCxnSpPr>
        <p:spPr>
          <a:xfrm>
            <a:off x="8025704" y="4182805"/>
            <a:ext cx="12833" cy="1211937"/>
          </a:xfrm>
          <a:prstGeom prst="line">
            <a:avLst/>
          </a:prstGeom>
          <a:ln w="12700">
            <a:solidFill>
              <a:srgbClr val="0F75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502000" y="5488004"/>
            <a:ext cx="1050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Tx/>
              <a:defRPr/>
            </a:pPr>
            <a:r>
              <a:rPr lang="pt-BR" sz="1200" b="1" kern="1200" dirty="0">
                <a:solidFill>
                  <a:srgbClr val="C55A11"/>
                </a:solidFill>
                <a:latin typeface="Cambria" panose="02040503050406030204" pitchFamily="18" charset="0"/>
                <a:ea typeface="ＭＳ Ｐゴシック"/>
                <a:cs typeface="Helvetica"/>
              </a:rPr>
              <a:t>GUIDELINES </a:t>
            </a:r>
          </a:p>
          <a:p>
            <a:pPr lvl="0" algn="ctr">
              <a:buClrTx/>
              <a:defRPr/>
            </a:pPr>
            <a:r>
              <a:rPr lang="pt-BR" sz="1200" b="1" kern="1200" dirty="0">
                <a:solidFill>
                  <a:srgbClr val="C55A11"/>
                </a:solidFill>
                <a:latin typeface="Cambria" panose="02040503050406030204" pitchFamily="18" charset="0"/>
                <a:ea typeface="ＭＳ Ｐゴシック"/>
                <a:cs typeface="Helvetica"/>
              </a:rPr>
              <a:t>IFC</a:t>
            </a:r>
          </a:p>
        </p:txBody>
      </p:sp>
      <p:cxnSp>
        <p:nvCxnSpPr>
          <p:cNvPr id="89" name="Conector reto 113"/>
          <p:cNvCxnSpPr>
            <a:cxnSpLocks/>
          </p:cNvCxnSpPr>
          <p:nvPr/>
        </p:nvCxnSpPr>
        <p:spPr>
          <a:xfrm>
            <a:off x="6067153" y="4172614"/>
            <a:ext cx="0" cy="1029710"/>
          </a:xfrm>
          <a:prstGeom prst="line">
            <a:avLst/>
          </a:prstGeom>
          <a:ln w="38100" cmpd="sng">
            <a:solidFill>
              <a:schemeClr val="tx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to 113"/>
          <p:cNvCxnSpPr>
            <a:cxnSpLocks/>
          </p:cNvCxnSpPr>
          <p:nvPr/>
        </p:nvCxnSpPr>
        <p:spPr>
          <a:xfrm>
            <a:off x="6886434" y="3155662"/>
            <a:ext cx="815" cy="811095"/>
          </a:xfrm>
          <a:prstGeom prst="line">
            <a:avLst/>
          </a:prstGeom>
          <a:ln w="38100" cmpd="sng">
            <a:solidFill>
              <a:schemeClr val="tx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68"/>
          <p:cNvSpPr/>
          <p:nvPr/>
        </p:nvSpPr>
        <p:spPr>
          <a:xfrm>
            <a:off x="6580682" y="2815176"/>
            <a:ext cx="6176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TSM</a:t>
            </a: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srgbClr val="C55A11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66772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"/>
          <p:cNvSpPr/>
          <p:nvPr/>
        </p:nvSpPr>
        <p:spPr>
          <a:xfrm>
            <a:off x="0" y="1707314"/>
            <a:ext cx="12192000" cy="3581400"/>
          </a:xfrm>
          <a:prstGeom prst="rect">
            <a:avLst/>
          </a:prstGeom>
          <a:solidFill>
            <a:srgbClr val="2B5C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9"/>
          <p:cNvSpPr txBox="1"/>
          <p:nvPr/>
        </p:nvSpPr>
        <p:spPr>
          <a:xfrm>
            <a:off x="212983" y="1940084"/>
            <a:ext cx="6804840" cy="298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600" dirty="0">
                <a:solidFill>
                  <a:schemeClr val="lt1"/>
                </a:solidFill>
              </a:rPr>
              <a:t>A s</a:t>
            </a:r>
            <a:r>
              <a:rPr lang="pt-BR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et </a:t>
            </a:r>
            <a:r>
              <a:rPr lang="pt-BR" sz="16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BR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standards, </a:t>
            </a:r>
            <a:r>
              <a:rPr lang="pt-BR" sz="16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parameters</a:t>
            </a:r>
            <a:r>
              <a:rPr lang="pt-BR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indicators</a:t>
            </a:r>
            <a:r>
              <a:rPr lang="pt-BR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for a </a:t>
            </a:r>
            <a:r>
              <a:rPr lang="pt-BR" sz="16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company’s</a:t>
            </a:r>
            <a:r>
              <a:rPr lang="pt-BR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implementation</a:t>
            </a:r>
            <a:r>
              <a:rPr lang="pt-BR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performance </a:t>
            </a:r>
            <a:r>
              <a:rPr lang="pt-BR" sz="16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reporting</a:t>
            </a:r>
            <a:r>
              <a:rPr lang="pt-BR" sz="1600" dirty="0">
                <a:solidFill>
                  <a:schemeClr val="lt1"/>
                </a:solidFill>
              </a:rPr>
              <a:t>:</a:t>
            </a:r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•"/>
            </a:pPr>
            <a:r>
              <a:rPr lang="pt-BR" sz="16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 - </a:t>
            </a:r>
            <a:r>
              <a:rPr lang="pt-BR" sz="1600" b="1" i="1" dirty="0">
                <a:solidFill>
                  <a:schemeClr val="lt1"/>
                </a:solidFill>
              </a:rPr>
              <a:t>E</a:t>
            </a:r>
            <a:r>
              <a:rPr lang="pt-BR" sz="16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nvironmental</a:t>
            </a:r>
            <a:r>
              <a:rPr lang="pt-BR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criteria</a:t>
            </a:r>
            <a:r>
              <a:rPr lang="pt-BR" sz="1600" dirty="0">
                <a:solidFill>
                  <a:schemeClr val="lt1"/>
                </a:solidFill>
              </a:rPr>
              <a:t>: </a:t>
            </a:r>
            <a:r>
              <a:rPr lang="pt-BR" sz="1600" dirty="0" err="1">
                <a:solidFill>
                  <a:schemeClr val="lt1"/>
                </a:solidFill>
              </a:rPr>
              <a:t>planet</a:t>
            </a:r>
            <a:r>
              <a:rPr lang="pt-BR" sz="1600" dirty="0">
                <a:solidFill>
                  <a:schemeClr val="lt1"/>
                </a:solidFill>
              </a:rPr>
              <a:t>, </a:t>
            </a:r>
            <a:r>
              <a:rPr lang="pt-BR" sz="1600" dirty="0" err="1">
                <a:solidFill>
                  <a:schemeClr val="lt1"/>
                </a:solidFill>
              </a:rPr>
              <a:t>nature</a:t>
            </a:r>
            <a:r>
              <a:rPr lang="pt-BR" sz="1600" dirty="0">
                <a:solidFill>
                  <a:schemeClr val="lt1"/>
                </a:solidFill>
              </a:rPr>
              <a:t>, </a:t>
            </a:r>
            <a:r>
              <a:rPr lang="pt-BR" sz="1600" dirty="0" err="1">
                <a:solidFill>
                  <a:schemeClr val="lt1"/>
                </a:solidFill>
              </a:rPr>
              <a:t>the</a:t>
            </a:r>
            <a:r>
              <a:rPr lang="pt-BR" sz="1600" dirty="0">
                <a:solidFill>
                  <a:schemeClr val="lt1"/>
                </a:solidFill>
              </a:rPr>
              <a:t> </a:t>
            </a:r>
            <a:r>
              <a:rPr lang="pt-BR" sz="1600" dirty="0" err="1">
                <a:solidFill>
                  <a:schemeClr val="lt1"/>
                </a:solidFill>
              </a:rPr>
              <a:t>enviroment</a:t>
            </a:r>
            <a:endParaRPr lang="pt-BR"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•"/>
            </a:pPr>
            <a:endParaRPr lang="pt-BR" sz="1600" b="1" i="1" dirty="0">
              <a:solidFill>
                <a:schemeClr val="lt1"/>
              </a:solidFill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•"/>
            </a:pPr>
            <a:r>
              <a:rPr lang="pt-BR" sz="1600" b="1" i="1" dirty="0" err="1">
                <a:solidFill>
                  <a:schemeClr val="lt1"/>
                </a:solidFill>
              </a:rPr>
              <a:t>S</a:t>
            </a:r>
            <a:r>
              <a:rPr lang="pt-BR" sz="1600" b="1" i="1" dirty="0">
                <a:solidFill>
                  <a:schemeClr val="lt1"/>
                </a:solidFill>
              </a:rPr>
              <a:t> - S</a:t>
            </a:r>
            <a:r>
              <a:rPr lang="pt-BR" sz="16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ocial </a:t>
            </a:r>
            <a:r>
              <a:rPr lang="pt-BR" sz="16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criteria</a:t>
            </a:r>
            <a:r>
              <a:rPr lang="pt-BR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16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communities</a:t>
            </a:r>
            <a:r>
              <a:rPr lang="pt-BR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6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society</a:t>
            </a:r>
            <a:r>
              <a:rPr lang="pt-BR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6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employees</a:t>
            </a:r>
            <a:r>
              <a:rPr lang="pt-BR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6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suppliers</a:t>
            </a:r>
            <a:r>
              <a:rPr lang="pt-BR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600" dirty="0" err="1">
                <a:solidFill>
                  <a:schemeClr val="lt1"/>
                </a:solidFill>
              </a:rPr>
              <a:t>customers</a:t>
            </a:r>
            <a:endParaRPr lang="pt-BR" sz="1600" dirty="0">
              <a:solidFill>
                <a:schemeClr val="lt1"/>
              </a:solidFill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•"/>
            </a:pPr>
            <a:endParaRPr lang="pt-BR" sz="1600" b="1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•"/>
            </a:pPr>
            <a:r>
              <a:rPr lang="pt-BR" sz="1600" b="1" i="1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pt-BR" sz="16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pt-BR" sz="1600" b="1" i="1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Governance</a:t>
            </a:r>
            <a:r>
              <a:rPr lang="pt-BR" sz="16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pt-BR" sz="1600" i="1" dirty="0">
                <a:solidFill>
                  <a:schemeClr val="lt1"/>
                </a:solidFill>
              </a:rPr>
              <a:t>policies, management, </a:t>
            </a:r>
            <a:r>
              <a:rPr lang="pt-BR" sz="1600" i="1" dirty="0" err="1">
                <a:solidFill>
                  <a:schemeClr val="lt1"/>
                </a:solidFill>
              </a:rPr>
              <a:t>ethics</a:t>
            </a:r>
            <a:r>
              <a:rPr lang="pt-BR" sz="1600" i="1" dirty="0">
                <a:solidFill>
                  <a:schemeClr val="lt1"/>
                </a:solidFill>
              </a:rPr>
              <a:t>, </a:t>
            </a:r>
            <a:r>
              <a:rPr lang="pt-BR" sz="1600" i="1" dirty="0" err="1">
                <a:solidFill>
                  <a:schemeClr val="lt1"/>
                </a:solidFill>
              </a:rPr>
              <a:t>leadership</a:t>
            </a:r>
            <a:r>
              <a:rPr lang="pt-BR" sz="1600" i="1" dirty="0">
                <a:solidFill>
                  <a:schemeClr val="lt1"/>
                </a:solidFill>
              </a:rPr>
              <a:t>, </a:t>
            </a:r>
            <a:r>
              <a:rPr lang="pt-BR" sz="1600" i="1" dirty="0" err="1">
                <a:solidFill>
                  <a:schemeClr val="lt1"/>
                </a:solidFill>
              </a:rPr>
              <a:t>shareholders</a:t>
            </a:r>
            <a:r>
              <a:rPr lang="pt-BR" sz="1600" i="1" dirty="0">
                <a:solidFill>
                  <a:schemeClr val="lt1"/>
                </a:solidFill>
              </a:rPr>
              <a:t>, 	</a:t>
            </a:r>
            <a:r>
              <a:rPr lang="pt-BR" sz="1600" i="1" dirty="0" err="1">
                <a:solidFill>
                  <a:schemeClr val="lt1"/>
                </a:solidFill>
              </a:rPr>
              <a:t>stakeholders</a:t>
            </a:r>
            <a:r>
              <a:rPr lang="pt-BR" sz="1600" i="1" dirty="0">
                <a:solidFill>
                  <a:schemeClr val="lt1"/>
                </a:solidFill>
              </a:rPr>
              <a:t>, </a:t>
            </a:r>
            <a:r>
              <a:rPr lang="pt-BR" sz="1600" i="1" dirty="0" err="1">
                <a:solidFill>
                  <a:schemeClr val="lt1"/>
                </a:solidFill>
              </a:rPr>
              <a:t>rightsholders</a:t>
            </a:r>
            <a:r>
              <a:rPr lang="pt-BR" sz="1600" i="1" dirty="0">
                <a:solidFill>
                  <a:schemeClr val="lt1"/>
                </a:solidFill>
              </a:rPr>
              <a:t>, </a:t>
            </a:r>
            <a:r>
              <a:rPr lang="pt-BR" sz="1600" i="1" dirty="0" err="1">
                <a:solidFill>
                  <a:schemeClr val="lt1"/>
                </a:solidFill>
              </a:rPr>
              <a:t>checks</a:t>
            </a:r>
            <a:r>
              <a:rPr lang="pt-BR" sz="1600" i="1" dirty="0">
                <a:solidFill>
                  <a:schemeClr val="lt1"/>
                </a:solidFill>
              </a:rPr>
              <a:t> &amp; balances, </a:t>
            </a:r>
            <a:r>
              <a:rPr lang="pt-BR" sz="1600" i="1" dirty="0" err="1">
                <a:solidFill>
                  <a:schemeClr val="lt1"/>
                </a:solidFill>
              </a:rPr>
              <a:t>anticorruption</a:t>
            </a:r>
            <a:r>
              <a:rPr lang="pt-BR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9"/>
          <p:cNvSpPr txBox="1"/>
          <p:nvPr/>
        </p:nvSpPr>
        <p:spPr>
          <a:xfrm>
            <a:off x="0" y="6536575"/>
            <a:ext cx="42596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9"/>
          <p:cNvSpPr/>
          <p:nvPr/>
        </p:nvSpPr>
        <p:spPr>
          <a:xfrm>
            <a:off x="0" y="351814"/>
            <a:ext cx="1219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800" b="1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ESG </a:t>
            </a:r>
            <a:r>
              <a:rPr lang="pt-BR" sz="28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lang="pt-BR" sz="2800" b="1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1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De-Risk</a:t>
            </a:r>
            <a:r>
              <a:rPr lang="pt-BR" sz="2400" b="1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BR" sz="2400" b="1" i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Improved</a:t>
            </a:r>
            <a:r>
              <a:rPr lang="pt-BR" sz="2400" b="1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Performance &amp; </a:t>
            </a:r>
            <a:r>
              <a:rPr lang="pt-BR" sz="2400" b="1" i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Good</a:t>
            </a:r>
            <a:r>
              <a:rPr lang="pt-BR" sz="2400" b="1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Business</a:t>
            </a:r>
            <a:endParaRPr sz="2400" b="1" i="1" u="none" strike="noStrike" cap="none" dirty="0">
              <a:solidFill>
                <a:srgbClr val="3F3F3F"/>
              </a:solidFill>
              <a:sym typeface="Arial"/>
            </a:endParaRPr>
          </a:p>
        </p:txBody>
      </p:sp>
      <p:pic>
        <p:nvPicPr>
          <p:cNvPr id="139" name="Google Shape;139;p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3736" y="2330739"/>
            <a:ext cx="4720459" cy="22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/>
          <p:nvPr/>
        </p:nvSpPr>
        <p:spPr>
          <a:xfrm>
            <a:off x="0" y="1707314"/>
            <a:ext cx="12192000" cy="3581400"/>
          </a:xfrm>
          <a:prstGeom prst="rect">
            <a:avLst/>
          </a:prstGeom>
          <a:solidFill>
            <a:srgbClr val="2B5C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8"/>
          <p:cNvSpPr txBox="1"/>
          <p:nvPr/>
        </p:nvSpPr>
        <p:spPr>
          <a:xfrm>
            <a:off x="212983" y="1940084"/>
            <a:ext cx="6804840" cy="298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1 - Sustainable Finance (ESG Investment):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consideration</a:t>
            </a:r>
            <a:r>
              <a:rPr lang="en-US" sz="1800" i="1" dirty="0"/>
              <a:t> </a:t>
            </a:r>
            <a:r>
              <a:rPr lang="en-US" sz="18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 environmental, social and governance factors alongside financial factors in the investment decision–making process</a:t>
            </a:r>
            <a:endParaRPr lang="en-US" sz="1800"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 – Sustainable Finance (‘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Additionality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’):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investment approach tagged and directed towards the </a:t>
            </a:r>
            <a:r>
              <a:rPr lang="en-US" sz="18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generation of additional </a:t>
            </a:r>
            <a:r>
              <a:rPr lang="en-US" sz="18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positive impact on environmental and social dimensions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8"/>
          <p:cNvSpPr txBox="1"/>
          <p:nvPr/>
        </p:nvSpPr>
        <p:spPr>
          <a:xfrm>
            <a:off x="0" y="6536575"/>
            <a:ext cx="42596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8"/>
          <p:cNvSpPr/>
          <p:nvPr/>
        </p:nvSpPr>
        <p:spPr>
          <a:xfrm>
            <a:off x="0" y="351814"/>
            <a:ext cx="1219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3200" b="1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Sustainable</a:t>
            </a:r>
            <a:r>
              <a:rPr lang="pt-BR" sz="3200" b="1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200" b="1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Finance</a:t>
            </a:r>
            <a:endParaRPr sz="3200" b="1" i="0" u="none" strike="noStrike" cap="none" dirty="0">
              <a:solidFill>
                <a:srgbClr val="3F3F3F"/>
              </a:solidFill>
              <a:sym typeface="Arial"/>
            </a:endParaRPr>
          </a:p>
        </p:txBody>
      </p:sp>
      <p:pic>
        <p:nvPicPr>
          <p:cNvPr id="130" name="Google Shape;130;p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9496" y="1663196"/>
            <a:ext cx="3710981" cy="3669636"/>
          </a:xfrm>
          <a:prstGeom prst="rect">
            <a:avLst/>
          </a:prstGeom>
          <a:noFill/>
          <a:ln w="952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7"/>
          <p:cNvSpPr txBox="1"/>
          <p:nvPr/>
        </p:nvSpPr>
        <p:spPr>
          <a:xfrm>
            <a:off x="0" y="2878355"/>
            <a:ext cx="12192000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dirty="0" err="1">
                <a:solidFill>
                  <a:srgbClr val="2B5C8C"/>
                </a:solidFill>
                <a:latin typeface="Calibri"/>
                <a:ea typeface="Calibri"/>
                <a:cs typeface="Calibri"/>
                <a:sym typeface="Calibri"/>
              </a:rPr>
              <a:t>Thank</a:t>
            </a:r>
            <a:r>
              <a:rPr lang="pt-BR" sz="2400" dirty="0">
                <a:solidFill>
                  <a:srgbClr val="2B5C8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 dirty="0" err="1">
                <a:solidFill>
                  <a:srgbClr val="2B5C8C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endParaRPr lang="pt-BR" sz="2400" dirty="0">
              <a:solidFill>
                <a:srgbClr val="2B5C8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pt-BR" sz="2000" dirty="0">
              <a:solidFill>
                <a:srgbClr val="2B5C8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 dirty="0" err="1">
                <a:solidFill>
                  <a:srgbClr val="2B5C8C"/>
                </a:solidFill>
                <a:latin typeface="Calibri"/>
                <a:ea typeface="Calibri"/>
                <a:cs typeface="Calibri"/>
                <a:sym typeface="Calibri"/>
              </a:rPr>
              <a:t>rafael.benke@proactivaresults.com</a:t>
            </a:r>
            <a:endParaRPr sz="2800" b="0" i="0" u="none" strike="noStrike" cap="none" dirty="0">
              <a:solidFill>
                <a:srgbClr val="2B5C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6"/>
          <p:cNvPicPr preferRelativeResize="0"/>
          <p:nvPr/>
        </p:nvPicPr>
        <p:blipFill rotWithShape="1">
          <a:blip r:embed="rId3">
            <a:alphaModFix amt="54000"/>
          </a:blip>
          <a:srcRect/>
          <a:stretch/>
        </p:blipFill>
        <p:spPr>
          <a:xfrm>
            <a:off x="0" y="1604507"/>
            <a:ext cx="12192000" cy="391312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/>
          <p:nvPr/>
        </p:nvSpPr>
        <p:spPr>
          <a:xfrm>
            <a:off x="2049603" y="585561"/>
            <a:ext cx="789558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PROACTIVA is an advisory and consultancy focused on proactive and tailor-made support to the strategic path of its clients.</a:t>
            </a:r>
          </a:p>
        </p:txBody>
      </p:sp>
      <p:sp>
        <p:nvSpPr>
          <p:cNvPr id="100" name="Google Shape;100;p16"/>
          <p:cNvSpPr txBox="1"/>
          <p:nvPr/>
        </p:nvSpPr>
        <p:spPr>
          <a:xfrm>
            <a:off x="6347638" y="2737327"/>
            <a:ext cx="518648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400"/>
            </a:pPr>
            <a:r>
              <a:rPr lang="pt-BR" sz="2000" b="1" dirty="0">
                <a:solidFill>
                  <a:schemeClr val="bg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RISK MANAGEMENT</a:t>
            </a:r>
          </a:p>
          <a:p>
            <a:pPr>
              <a:buSzPts val="2400"/>
            </a:pPr>
            <a:r>
              <a:rPr lang="pt-BR" sz="2000" b="1" dirty="0">
                <a:solidFill>
                  <a:schemeClr val="bg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CRISIS MANAGEMENT</a:t>
            </a:r>
          </a:p>
          <a:p>
            <a:pPr>
              <a:buSzPts val="2400"/>
            </a:pPr>
            <a:r>
              <a:rPr lang="pt-BR" sz="2000" b="1" dirty="0">
                <a:solidFill>
                  <a:schemeClr val="bg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DEVELOPMENT OF SUSTAINABLE PORTFOLIO ASSET VALUATION</a:t>
            </a:r>
          </a:p>
          <a:p>
            <a:pPr>
              <a:buSzPts val="2400"/>
            </a:pPr>
            <a:r>
              <a:rPr lang="pt-BR" sz="2000" b="1" dirty="0">
                <a:solidFill>
                  <a:schemeClr val="bg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DUE DILIGENCE</a:t>
            </a:r>
          </a:p>
          <a:p>
            <a:pPr>
              <a:buSzPts val="2400"/>
            </a:pPr>
            <a:endParaRPr lang="pt-BR" sz="2000" b="1" dirty="0">
              <a:solidFill>
                <a:schemeClr val="bg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1400"/>
            </a:pPr>
            <a:endParaRPr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711323" y="2737327"/>
            <a:ext cx="563631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ESG RISKS  </a:t>
            </a:r>
          </a:p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SUSTAINABLE FINANCE</a:t>
            </a:r>
          </a:p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SOCIAL INVESTMENT &amp; DIALOGUE</a:t>
            </a:r>
          </a:p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REGULATORY AFFAIRS &amp; HUMAN RIGHTS</a:t>
            </a:r>
          </a:p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PUBLIC POLICIES &amp; REPUTATION</a:t>
            </a:r>
            <a:endParaRPr sz="2000" b="1" dirty="0">
              <a:solidFill>
                <a:schemeClr val="bg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7706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4"/>
          <p:cNvSpPr txBox="1"/>
          <p:nvPr/>
        </p:nvSpPr>
        <p:spPr>
          <a:xfrm>
            <a:off x="1012818" y="1558219"/>
            <a:ext cx="10112105" cy="282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600" b="1" dirty="0">
                <a:solidFill>
                  <a:srgbClr val="2E75B6"/>
                </a:solidFill>
                <a:latin typeface="Bauhaus 93"/>
                <a:cs typeface="Bauhaus 93"/>
              </a:rPr>
              <a:t>PURPOSE</a:t>
            </a:r>
          </a:p>
          <a:p>
            <a:pPr algn="ctr">
              <a:lnSpc>
                <a:spcPct val="110000"/>
              </a:lnSpc>
            </a:pPr>
            <a:r>
              <a:rPr lang="en-US" sz="3600" dirty="0">
                <a:solidFill>
                  <a:srgbClr val="2E75B6"/>
                </a:solidFill>
                <a:latin typeface="Bauhaus 93"/>
                <a:cs typeface="Bauhaus 93"/>
              </a:rPr>
              <a:t>Effective Positive Impact in ESG</a:t>
            </a:r>
          </a:p>
        </p:txBody>
      </p:sp>
    </p:spTree>
    <p:extLst>
      <p:ext uri="{BB962C8B-B14F-4D97-AF65-F5344CB8AC3E}">
        <p14:creationId xmlns:p14="http://schemas.microsoft.com/office/powerpoint/2010/main" val="1770810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7"/>
          <p:cNvSpPr txBox="1"/>
          <p:nvPr/>
        </p:nvSpPr>
        <p:spPr>
          <a:xfrm>
            <a:off x="48556" y="293473"/>
            <a:ext cx="3962398" cy="57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PROACTIVA -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Leadership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5" name="Google Shape;345;p27" descr="C:\Users\Filipe\Downloads\Cópia de Rafel Benke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145" y="1097071"/>
            <a:ext cx="756000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7591" y="3010563"/>
            <a:ext cx="742737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7798" y="1097071"/>
            <a:ext cx="735751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7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3537" y="4945938"/>
            <a:ext cx="703547" cy="767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7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2577" y="1089039"/>
            <a:ext cx="594347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7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3804" y="1097071"/>
            <a:ext cx="748125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7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260" y="3010563"/>
            <a:ext cx="756000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7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4662" y="4945938"/>
            <a:ext cx="760467" cy="767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27" descr="Foto em preto e branco de rosto de homem visto de perto&#10;&#10;Descrição gerada automaticamente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1260" y="3010464"/>
            <a:ext cx="585367" cy="75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7" descr="Homem de barba e camisa preta&#10;&#10;Descrição gerada automaticamente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4955" y="1089039"/>
            <a:ext cx="756000" cy="756000"/>
          </a:xfrm>
          <a:prstGeom prst="rect">
            <a:avLst/>
          </a:prstGeom>
          <a:gradFill>
            <a:gsLst>
              <a:gs pos="0">
                <a:srgbClr val="D8E2F3"/>
              </a:gs>
              <a:gs pos="93000">
                <a:srgbClr val="D8E2F3"/>
              </a:gs>
              <a:gs pos="100000">
                <a:srgbClr val="C5D3ED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</p:pic>
      <p:pic>
        <p:nvPicPr>
          <p:cNvPr id="356" name="Google Shape;356;p27" descr="Luiz Eduardo Rielli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9207" y="1084196"/>
            <a:ext cx="756000" cy="7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7"/>
          <p:cNvSpPr/>
          <p:nvPr/>
        </p:nvSpPr>
        <p:spPr>
          <a:xfrm>
            <a:off x="641451" y="1867677"/>
            <a:ext cx="1152000" cy="391721"/>
          </a:xfrm>
          <a:prstGeom prst="rect">
            <a:avLst/>
          </a:prstGeom>
          <a:solidFill>
            <a:srgbClr val="9CC2E5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200">
                <a:solidFill>
                  <a:schemeClr val="dk1"/>
                </a:solidFill>
              </a:rPr>
              <a:t>Rafael Benke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58" name="Google Shape;358;p27"/>
          <p:cNvSpPr/>
          <p:nvPr/>
        </p:nvSpPr>
        <p:spPr>
          <a:xfrm>
            <a:off x="641451" y="2264240"/>
            <a:ext cx="1152000" cy="36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000">
                <a:solidFill>
                  <a:schemeClr val="dk1"/>
                </a:solidFill>
              </a:rPr>
              <a:t>CEO</a:t>
            </a:r>
            <a:endParaRPr/>
          </a:p>
        </p:txBody>
      </p:sp>
      <p:sp>
        <p:nvSpPr>
          <p:cNvPr id="359" name="Google Shape;359;p27"/>
          <p:cNvSpPr/>
          <p:nvPr/>
        </p:nvSpPr>
        <p:spPr>
          <a:xfrm>
            <a:off x="3289751" y="1859646"/>
            <a:ext cx="1080000" cy="391721"/>
          </a:xfrm>
          <a:prstGeom prst="rect">
            <a:avLst/>
          </a:prstGeom>
          <a:solidFill>
            <a:srgbClr val="9CC2E5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200">
                <a:solidFill>
                  <a:schemeClr val="dk1"/>
                </a:solidFill>
              </a:rPr>
              <a:t>Armindo Souza</a:t>
            </a:r>
            <a:endParaRPr/>
          </a:p>
        </p:txBody>
      </p:sp>
      <p:sp>
        <p:nvSpPr>
          <p:cNvPr id="362" name="Google Shape;362;p27"/>
          <p:cNvSpPr/>
          <p:nvPr/>
        </p:nvSpPr>
        <p:spPr>
          <a:xfrm>
            <a:off x="4541207" y="1854804"/>
            <a:ext cx="1152000" cy="391721"/>
          </a:xfrm>
          <a:prstGeom prst="rect">
            <a:avLst/>
          </a:prstGeom>
          <a:solidFill>
            <a:srgbClr val="9CC2E5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200">
                <a:solidFill>
                  <a:schemeClr val="dk1"/>
                </a:solidFill>
              </a:rPr>
              <a:t>Luiz Eduardo Rielli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63" name="Google Shape;363;p27"/>
          <p:cNvSpPr/>
          <p:nvPr/>
        </p:nvSpPr>
        <p:spPr>
          <a:xfrm>
            <a:off x="597260" y="3765385"/>
            <a:ext cx="1152000" cy="391721"/>
          </a:xfrm>
          <a:prstGeom prst="rect">
            <a:avLst/>
          </a:prstGeom>
          <a:solidFill>
            <a:srgbClr val="9CC2E5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200">
                <a:solidFill>
                  <a:schemeClr val="dk1"/>
                </a:solidFill>
              </a:rPr>
              <a:t>Cícero Lima</a:t>
            </a:r>
            <a:endParaRPr/>
          </a:p>
        </p:txBody>
      </p:sp>
      <p:sp>
        <p:nvSpPr>
          <p:cNvPr id="364" name="Google Shape;364;p27"/>
          <p:cNvSpPr/>
          <p:nvPr/>
        </p:nvSpPr>
        <p:spPr>
          <a:xfrm>
            <a:off x="597260" y="4169701"/>
            <a:ext cx="1152000" cy="36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000">
                <a:solidFill>
                  <a:schemeClr val="dk1"/>
                </a:solidFill>
              </a:rPr>
              <a:t>Environment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365" name="Google Shape;365;p27"/>
          <p:cNvSpPr/>
          <p:nvPr/>
        </p:nvSpPr>
        <p:spPr>
          <a:xfrm>
            <a:off x="5846955" y="1859646"/>
            <a:ext cx="1152000" cy="391721"/>
          </a:xfrm>
          <a:prstGeom prst="rect">
            <a:avLst/>
          </a:prstGeom>
          <a:solidFill>
            <a:srgbClr val="9CC2E5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200">
                <a:solidFill>
                  <a:schemeClr val="dk1"/>
                </a:solidFill>
              </a:rPr>
              <a:t>Beto Mesquita</a:t>
            </a:r>
            <a:endParaRPr/>
          </a:p>
        </p:txBody>
      </p:sp>
      <p:sp>
        <p:nvSpPr>
          <p:cNvPr id="366" name="Google Shape;366;p27"/>
          <p:cNvSpPr/>
          <p:nvPr/>
        </p:nvSpPr>
        <p:spPr>
          <a:xfrm>
            <a:off x="1947944" y="3765385"/>
            <a:ext cx="1152000" cy="391721"/>
          </a:xfrm>
          <a:prstGeom prst="rect">
            <a:avLst/>
          </a:prstGeom>
          <a:solidFill>
            <a:srgbClr val="9CC2E5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200">
                <a:solidFill>
                  <a:schemeClr val="dk1"/>
                </a:solidFill>
              </a:rPr>
              <a:t>Filipe Marino</a:t>
            </a:r>
            <a:endParaRPr/>
          </a:p>
        </p:txBody>
      </p:sp>
      <p:sp>
        <p:nvSpPr>
          <p:cNvPr id="367" name="Google Shape;367;p27"/>
          <p:cNvSpPr/>
          <p:nvPr/>
        </p:nvSpPr>
        <p:spPr>
          <a:xfrm>
            <a:off x="3262958" y="3765385"/>
            <a:ext cx="1152000" cy="391721"/>
          </a:xfrm>
          <a:prstGeom prst="rect">
            <a:avLst/>
          </a:prstGeom>
          <a:solidFill>
            <a:srgbClr val="9CC2E5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200">
                <a:solidFill>
                  <a:schemeClr val="dk1"/>
                </a:solidFill>
              </a:rPr>
              <a:t>Humberto Batista</a:t>
            </a:r>
            <a:endParaRPr/>
          </a:p>
        </p:txBody>
      </p:sp>
      <p:sp>
        <p:nvSpPr>
          <p:cNvPr id="368" name="Google Shape;368;p27"/>
          <p:cNvSpPr/>
          <p:nvPr/>
        </p:nvSpPr>
        <p:spPr>
          <a:xfrm>
            <a:off x="3262958" y="4169701"/>
            <a:ext cx="1152000" cy="36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000">
                <a:solidFill>
                  <a:schemeClr val="dk1"/>
                </a:solidFill>
              </a:rPr>
              <a:t>CSR &amp; Socioeconomics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369" name="Google Shape;369;p27"/>
          <p:cNvSpPr/>
          <p:nvPr/>
        </p:nvSpPr>
        <p:spPr>
          <a:xfrm>
            <a:off x="4548844" y="3779992"/>
            <a:ext cx="1152000" cy="391721"/>
          </a:xfrm>
          <a:prstGeom prst="rect">
            <a:avLst/>
          </a:prstGeom>
          <a:solidFill>
            <a:srgbClr val="9CC2E5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200">
                <a:solidFill>
                  <a:schemeClr val="dk1"/>
                </a:solidFill>
              </a:rPr>
              <a:t>Luiz Eduardo Brandão</a:t>
            </a:r>
            <a:endParaRPr/>
          </a:p>
        </p:txBody>
      </p:sp>
      <p:sp>
        <p:nvSpPr>
          <p:cNvPr id="370" name="Google Shape;370;p27"/>
          <p:cNvSpPr/>
          <p:nvPr/>
        </p:nvSpPr>
        <p:spPr>
          <a:xfrm>
            <a:off x="1931867" y="1851893"/>
            <a:ext cx="1152000" cy="391721"/>
          </a:xfrm>
          <a:prstGeom prst="rect">
            <a:avLst/>
          </a:prstGeom>
          <a:solidFill>
            <a:srgbClr val="9CC2E5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200">
                <a:solidFill>
                  <a:schemeClr val="dk1"/>
                </a:solidFill>
              </a:rPr>
              <a:t>Rosângela Bacima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71" name="Google Shape;371;p27"/>
          <p:cNvSpPr/>
          <p:nvPr/>
        </p:nvSpPr>
        <p:spPr>
          <a:xfrm>
            <a:off x="1931867" y="2256209"/>
            <a:ext cx="1152000" cy="36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000">
                <a:solidFill>
                  <a:schemeClr val="dk1"/>
                </a:solidFill>
              </a:rPr>
              <a:t>HR &amp; Governance</a:t>
            </a:r>
            <a:endParaRPr/>
          </a:p>
        </p:txBody>
      </p:sp>
      <p:sp>
        <p:nvSpPr>
          <p:cNvPr id="372" name="Google Shape;372;p27"/>
          <p:cNvSpPr/>
          <p:nvPr/>
        </p:nvSpPr>
        <p:spPr>
          <a:xfrm>
            <a:off x="7139673" y="1851893"/>
            <a:ext cx="1152000" cy="391721"/>
          </a:xfrm>
          <a:prstGeom prst="rect">
            <a:avLst/>
          </a:prstGeom>
          <a:solidFill>
            <a:srgbClr val="9CC2E5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200">
                <a:solidFill>
                  <a:schemeClr val="dk1"/>
                </a:solidFill>
              </a:rPr>
              <a:t>Luciana Souto</a:t>
            </a:r>
            <a:endParaRPr/>
          </a:p>
        </p:txBody>
      </p:sp>
      <p:sp>
        <p:nvSpPr>
          <p:cNvPr id="373" name="Google Shape;373;p27"/>
          <p:cNvSpPr/>
          <p:nvPr/>
        </p:nvSpPr>
        <p:spPr>
          <a:xfrm>
            <a:off x="7139673" y="2256209"/>
            <a:ext cx="1152000" cy="36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000">
                <a:solidFill>
                  <a:schemeClr val="dk1"/>
                </a:solidFill>
              </a:rPr>
              <a:t>Human Rights &amp; Governance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374" name="Google Shape;374;p27"/>
          <p:cNvSpPr/>
          <p:nvPr/>
        </p:nvSpPr>
        <p:spPr>
          <a:xfrm>
            <a:off x="7066516" y="5702768"/>
            <a:ext cx="1152000" cy="391721"/>
          </a:xfrm>
          <a:prstGeom prst="rect">
            <a:avLst/>
          </a:prstGeom>
          <a:solidFill>
            <a:srgbClr val="9CC2E5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200">
                <a:solidFill>
                  <a:schemeClr val="dk1"/>
                </a:solidFill>
              </a:rPr>
              <a:t>Cássio de Souza</a:t>
            </a:r>
            <a:endParaRPr/>
          </a:p>
        </p:txBody>
      </p:sp>
      <p:sp>
        <p:nvSpPr>
          <p:cNvPr id="375" name="Google Shape;375;p27"/>
          <p:cNvSpPr/>
          <p:nvPr/>
        </p:nvSpPr>
        <p:spPr>
          <a:xfrm>
            <a:off x="7066516" y="6105555"/>
            <a:ext cx="1152000" cy="36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000">
                <a:solidFill>
                  <a:schemeClr val="dk1"/>
                </a:solidFill>
              </a:rPr>
              <a:t>Traditional Communities</a:t>
            </a:r>
            <a:endParaRPr/>
          </a:p>
        </p:txBody>
      </p:sp>
      <p:pic>
        <p:nvPicPr>
          <p:cNvPr id="376" name="Google Shape;376;p27" descr="Foto preta e branca de rosto de homem visto de perto&#10;&#10;Descrição gerada automaticamente"/>
          <p:cNvPicPr preferRelativeResize="0"/>
          <p:nvPr/>
        </p:nvPicPr>
        <p:blipFill rotWithShape="1"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5649" y="4919677"/>
            <a:ext cx="558000" cy="7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27"/>
          <p:cNvSpPr/>
          <p:nvPr/>
        </p:nvSpPr>
        <p:spPr>
          <a:xfrm>
            <a:off x="5218649" y="5690285"/>
            <a:ext cx="1152000" cy="391721"/>
          </a:xfrm>
          <a:prstGeom prst="rect">
            <a:avLst/>
          </a:prstGeom>
          <a:solidFill>
            <a:srgbClr val="9CC2E5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200" dirty="0" err="1">
                <a:solidFill>
                  <a:schemeClr val="dk1"/>
                </a:solidFill>
              </a:rPr>
              <a:t>Emanuelly</a:t>
            </a:r>
            <a:r>
              <a:rPr lang="pt-BR" sz="1200" dirty="0">
                <a:solidFill>
                  <a:schemeClr val="dk1"/>
                </a:solidFill>
              </a:rPr>
              <a:t> Paulino</a:t>
            </a:r>
            <a:endParaRPr dirty="0"/>
          </a:p>
        </p:txBody>
      </p:sp>
      <p:sp>
        <p:nvSpPr>
          <p:cNvPr id="378" name="Google Shape;378;p27"/>
          <p:cNvSpPr/>
          <p:nvPr/>
        </p:nvSpPr>
        <p:spPr>
          <a:xfrm>
            <a:off x="5218649" y="6086847"/>
            <a:ext cx="1152000" cy="36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000">
                <a:solidFill>
                  <a:schemeClr val="dk1"/>
                </a:solidFill>
              </a:rPr>
              <a:t>Health</a:t>
            </a:r>
            <a:endParaRPr/>
          </a:p>
        </p:txBody>
      </p:sp>
      <p:sp>
        <p:nvSpPr>
          <p:cNvPr id="379" name="Google Shape;379;p27"/>
          <p:cNvSpPr/>
          <p:nvPr/>
        </p:nvSpPr>
        <p:spPr>
          <a:xfrm>
            <a:off x="1318894" y="5693977"/>
            <a:ext cx="1152000" cy="391721"/>
          </a:xfrm>
          <a:prstGeom prst="rect">
            <a:avLst/>
          </a:prstGeom>
          <a:solidFill>
            <a:srgbClr val="9CC2E5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200">
                <a:solidFill>
                  <a:schemeClr val="dk1"/>
                </a:solidFill>
              </a:rPr>
              <a:t>Laura Penna</a:t>
            </a:r>
            <a:endParaRPr/>
          </a:p>
        </p:txBody>
      </p:sp>
      <p:sp>
        <p:nvSpPr>
          <p:cNvPr id="380" name="Google Shape;380;p27"/>
          <p:cNvSpPr/>
          <p:nvPr/>
        </p:nvSpPr>
        <p:spPr>
          <a:xfrm>
            <a:off x="1318894" y="6096764"/>
            <a:ext cx="1152000" cy="36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000">
                <a:solidFill>
                  <a:schemeClr val="dk1"/>
                </a:solidFill>
              </a:rPr>
              <a:t>Crisis Management</a:t>
            </a:r>
            <a:endParaRPr/>
          </a:p>
        </p:txBody>
      </p:sp>
      <p:sp>
        <p:nvSpPr>
          <p:cNvPr id="381" name="Google Shape;381;p27"/>
          <p:cNvSpPr/>
          <p:nvPr/>
        </p:nvSpPr>
        <p:spPr>
          <a:xfrm>
            <a:off x="2609309" y="5693977"/>
            <a:ext cx="1152000" cy="391721"/>
          </a:xfrm>
          <a:prstGeom prst="rect">
            <a:avLst/>
          </a:prstGeom>
          <a:solidFill>
            <a:srgbClr val="9CC2E5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200">
                <a:solidFill>
                  <a:schemeClr val="dk1"/>
                </a:solidFill>
              </a:rPr>
              <a:t>Gilberto Ramalho</a:t>
            </a:r>
            <a:endParaRPr/>
          </a:p>
        </p:txBody>
      </p:sp>
      <p:sp>
        <p:nvSpPr>
          <p:cNvPr id="382" name="Google Shape;382;p27"/>
          <p:cNvSpPr/>
          <p:nvPr/>
        </p:nvSpPr>
        <p:spPr>
          <a:xfrm>
            <a:off x="2609309" y="6096764"/>
            <a:ext cx="1152000" cy="36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000">
                <a:solidFill>
                  <a:schemeClr val="dk1"/>
                </a:solidFill>
              </a:rPr>
              <a:t>Security &amp; Crisis Management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383" name="Google Shape;383;p27"/>
          <p:cNvSpPr/>
          <p:nvPr/>
        </p:nvSpPr>
        <p:spPr>
          <a:xfrm>
            <a:off x="3895194" y="5683532"/>
            <a:ext cx="1152000" cy="391721"/>
          </a:xfrm>
          <a:prstGeom prst="rect">
            <a:avLst/>
          </a:prstGeom>
          <a:solidFill>
            <a:srgbClr val="9CC2E5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200">
                <a:solidFill>
                  <a:schemeClr val="dk1"/>
                </a:solidFill>
              </a:rPr>
              <a:t>Lucas Benke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384" name="Google Shape;384;p27"/>
          <p:cNvPicPr preferRelativeResize="0"/>
          <p:nvPr/>
        </p:nvPicPr>
        <p:blipFill rotWithShape="1">
          <a:blip r:embed="rId1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7187" y="3032854"/>
            <a:ext cx="768749" cy="77358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7"/>
          <p:cNvSpPr/>
          <p:nvPr/>
        </p:nvSpPr>
        <p:spPr>
          <a:xfrm>
            <a:off x="5891560" y="3787156"/>
            <a:ext cx="1080000" cy="391721"/>
          </a:xfrm>
          <a:prstGeom prst="rect">
            <a:avLst/>
          </a:prstGeom>
          <a:solidFill>
            <a:srgbClr val="9CC2E5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200">
                <a:solidFill>
                  <a:schemeClr val="dk1"/>
                </a:solidFill>
              </a:rPr>
              <a:t>Bianca Mazurec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86" name="Google Shape;386;p27"/>
          <p:cNvSpPr/>
          <p:nvPr/>
        </p:nvSpPr>
        <p:spPr>
          <a:xfrm>
            <a:off x="3289751" y="2256209"/>
            <a:ext cx="1080000" cy="36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851">
                <a:solidFill>
                  <a:schemeClr val="dk1"/>
                </a:solidFill>
              </a:rPr>
              <a:t>Sustainability &amp; Risk Management</a:t>
            </a:r>
            <a:endParaRPr sz="851">
              <a:solidFill>
                <a:schemeClr val="dk1"/>
              </a:solidFill>
            </a:endParaRPr>
          </a:p>
        </p:txBody>
      </p:sp>
      <p:sp>
        <p:nvSpPr>
          <p:cNvPr id="387" name="Google Shape;387;p27"/>
          <p:cNvSpPr/>
          <p:nvPr/>
        </p:nvSpPr>
        <p:spPr>
          <a:xfrm>
            <a:off x="4541207" y="2251367"/>
            <a:ext cx="1152000" cy="36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000">
                <a:solidFill>
                  <a:schemeClr val="dk1"/>
                </a:solidFill>
              </a:rPr>
              <a:t>ESG &amp; Sustainability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388" name="Google Shape;388;p27"/>
          <p:cNvSpPr/>
          <p:nvPr/>
        </p:nvSpPr>
        <p:spPr>
          <a:xfrm>
            <a:off x="5846955" y="2256209"/>
            <a:ext cx="1152000" cy="36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000">
                <a:solidFill>
                  <a:schemeClr val="dk1"/>
                </a:solidFill>
              </a:rPr>
              <a:t>Forestry/Environment</a:t>
            </a:r>
            <a:endParaRPr/>
          </a:p>
        </p:txBody>
      </p:sp>
      <p:sp>
        <p:nvSpPr>
          <p:cNvPr id="389" name="Google Shape;389;p27"/>
          <p:cNvSpPr/>
          <p:nvPr/>
        </p:nvSpPr>
        <p:spPr>
          <a:xfrm>
            <a:off x="1947944" y="4169701"/>
            <a:ext cx="1152000" cy="36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000">
                <a:solidFill>
                  <a:schemeClr val="dk1"/>
                </a:solidFill>
              </a:rPr>
              <a:t>Environment &amp; Sustainability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390" name="Google Shape;390;p27"/>
          <p:cNvSpPr/>
          <p:nvPr/>
        </p:nvSpPr>
        <p:spPr>
          <a:xfrm>
            <a:off x="4548844" y="4184307"/>
            <a:ext cx="1152000" cy="36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000">
                <a:solidFill>
                  <a:schemeClr val="dk1"/>
                </a:solidFill>
              </a:rPr>
              <a:t>Socioeconomics</a:t>
            </a:r>
            <a:endParaRPr/>
          </a:p>
        </p:txBody>
      </p:sp>
      <p:sp>
        <p:nvSpPr>
          <p:cNvPr id="391" name="Google Shape;391;p27"/>
          <p:cNvSpPr/>
          <p:nvPr/>
        </p:nvSpPr>
        <p:spPr>
          <a:xfrm>
            <a:off x="5891560" y="4189943"/>
            <a:ext cx="1080000" cy="36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851">
                <a:solidFill>
                  <a:schemeClr val="dk1"/>
                </a:solidFill>
              </a:rPr>
              <a:t>CSR &amp; Traditional Communities</a:t>
            </a:r>
            <a:endParaRPr/>
          </a:p>
        </p:txBody>
      </p:sp>
      <p:sp>
        <p:nvSpPr>
          <p:cNvPr id="392" name="Google Shape;392;p27"/>
          <p:cNvSpPr/>
          <p:nvPr/>
        </p:nvSpPr>
        <p:spPr>
          <a:xfrm>
            <a:off x="3895194" y="6086319"/>
            <a:ext cx="1152000" cy="36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000">
                <a:solidFill>
                  <a:schemeClr val="dk1"/>
                </a:solidFill>
              </a:rPr>
              <a:t>Security</a:t>
            </a:r>
            <a:endParaRPr/>
          </a:p>
        </p:txBody>
      </p:sp>
      <p:pic>
        <p:nvPicPr>
          <p:cNvPr id="393" name="Google Shape;393;p27"/>
          <p:cNvPicPr preferRelativeResize="0"/>
          <p:nvPr/>
        </p:nvPicPr>
        <p:blipFill rotWithShape="1">
          <a:blip r:embed="rId1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2160" y="2954118"/>
            <a:ext cx="585367" cy="825873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7" descr="blob:https://web.whatsapp.com/1f0dcdb3-d05a-4562-a7b0-d55491cff67b"/>
          <p:cNvSpPr/>
          <p:nvPr/>
        </p:nvSpPr>
        <p:spPr>
          <a:xfrm>
            <a:off x="155575" y="-144462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/>
          </a:p>
        </p:txBody>
      </p:sp>
      <p:pic>
        <p:nvPicPr>
          <p:cNvPr id="395" name="Google Shape;395;p27"/>
          <p:cNvPicPr preferRelativeResize="0"/>
          <p:nvPr/>
        </p:nvPicPr>
        <p:blipFill rotWithShape="1">
          <a:blip r:embed="rId1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2745" y="4922022"/>
            <a:ext cx="571132" cy="761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7"/>
          <p:cNvPicPr preferRelativeResize="0"/>
          <p:nvPr/>
        </p:nvPicPr>
        <p:blipFill rotWithShape="1">
          <a:blip r:embed="rId1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5971" y="4899757"/>
            <a:ext cx="776784" cy="779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7"/>
          <p:cNvPicPr preferRelativeResize="0"/>
          <p:nvPr/>
        </p:nvPicPr>
        <p:blipFill rotWithShape="1"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5809" y="1171142"/>
            <a:ext cx="637067" cy="711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7"/>
          <p:cNvPicPr preferRelativeResize="0"/>
          <p:nvPr/>
        </p:nvPicPr>
        <p:blipFill rotWithShape="1"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4840" y="1142957"/>
            <a:ext cx="750920" cy="70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7"/>
          <p:cNvPicPr preferRelativeResize="0"/>
          <p:nvPr/>
        </p:nvPicPr>
        <p:blipFill rotWithShape="1">
          <a:blip r:embed="rId2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1307" y="1171142"/>
            <a:ext cx="696268" cy="663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7" descr="C:\Users\Filipe\Downloads\Foto Perfil_Hannah.jpg"/>
          <p:cNvPicPr preferRelativeResize="0"/>
          <p:nvPr/>
        </p:nvPicPr>
        <p:blipFill rotWithShape="1">
          <a:blip r:embed="rId2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0546" y="2980758"/>
            <a:ext cx="770255" cy="770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7"/>
          <p:cNvPicPr preferRelativeResize="0"/>
          <p:nvPr/>
        </p:nvPicPr>
        <p:blipFill rotWithShape="1">
          <a:blip r:embed="rId2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4794" y="2944817"/>
            <a:ext cx="697831" cy="806195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7"/>
          <p:cNvSpPr/>
          <p:nvPr/>
        </p:nvSpPr>
        <p:spPr>
          <a:xfrm>
            <a:off x="9850347" y="1882284"/>
            <a:ext cx="1152000" cy="391721"/>
          </a:xfrm>
          <a:prstGeom prst="rect">
            <a:avLst/>
          </a:prstGeom>
          <a:solidFill>
            <a:srgbClr val="9CC2E5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200" dirty="0">
                <a:solidFill>
                  <a:schemeClr val="dk1"/>
                </a:solidFill>
              </a:rPr>
              <a:t>Dulce Benke</a:t>
            </a:r>
            <a:endParaRPr dirty="0"/>
          </a:p>
        </p:txBody>
      </p:sp>
      <p:sp>
        <p:nvSpPr>
          <p:cNvPr id="403" name="Google Shape;403;p27"/>
          <p:cNvSpPr/>
          <p:nvPr/>
        </p:nvSpPr>
        <p:spPr>
          <a:xfrm>
            <a:off x="9850347" y="2278847"/>
            <a:ext cx="1152000" cy="36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000" dirty="0">
                <a:solidFill>
                  <a:schemeClr val="dk1"/>
                </a:solidFill>
              </a:rPr>
              <a:t>Sustainable Finance</a:t>
            </a:r>
            <a:endParaRPr sz="1000" dirty="0">
              <a:solidFill>
                <a:schemeClr val="dk1"/>
              </a:solidFill>
            </a:endParaRPr>
          </a:p>
        </p:txBody>
      </p:sp>
      <p:sp>
        <p:nvSpPr>
          <p:cNvPr id="404" name="Google Shape;404;p27"/>
          <p:cNvSpPr/>
          <p:nvPr/>
        </p:nvSpPr>
        <p:spPr>
          <a:xfrm>
            <a:off x="11069360" y="1887126"/>
            <a:ext cx="1079023" cy="391721"/>
          </a:xfrm>
          <a:prstGeom prst="rect">
            <a:avLst/>
          </a:prstGeom>
          <a:solidFill>
            <a:srgbClr val="9CC2E5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200" dirty="0">
                <a:solidFill>
                  <a:schemeClr val="dk1"/>
                </a:solidFill>
              </a:rPr>
              <a:t>Orlando Editore</a:t>
            </a: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405" name="Google Shape;405;p27"/>
          <p:cNvSpPr/>
          <p:nvPr/>
        </p:nvSpPr>
        <p:spPr>
          <a:xfrm>
            <a:off x="11069360" y="2283688"/>
            <a:ext cx="1079023" cy="36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000" dirty="0">
                <a:solidFill>
                  <a:schemeClr val="dk1"/>
                </a:solidFill>
              </a:rPr>
              <a:t>Sustainable Finance</a:t>
            </a:r>
            <a:endParaRPr sz="1000" dirty="0">
              <a:solidFill>
                <a:schemeClr val="dk1"/>
              </a:solidFill>
            </a:endParaRPr>
          </a:p>
        </p:txBody>
      </p:sp>
      <p:sp>
        <p:nvSpPr>
          <p:cNvPr id="406" name="Google Shape;406;p27"/>
          <p:cNvSpPr/>
          <p:nvPr/>
        </p:nvSpPr>
        <p:spPr>
          <a:xfrm>
            <a:off x="10488363" y="5689134"/>
            <a:ext cx="1152000" cy="391721"/>
          </a:xfrm>
          <a:prstGeom prst="rect">
            <a:avLst/>
          </a:prstGeom>
          <a:solidFill>
            <a:srgbClr val="9CC2E5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200">
                <a:solidFill>
                  <a:schemeClr val="dk1"/>
                </a:solidFill>
              </a:rPr>
              <a:t>Mariana Tanaka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407" name="Google Shape;407;p27"/>
          <p:cNvSpPr/>
          <p:nvPr/>
        </p:nvSpPr>
        <p:spPr>
          <a:xfrm>
            <a:off x="10488364" y="6105555"/>
            <a:ext cx="1152000" cy="36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000" dirty="0">
                <a:solidFill>
                  <a:schemeClr val="dk1"/>
                </a:solidFill>
              </a:rPr>
              <a:t> Sustainable Finance</a:t>
            </a:r>
            <a:endParaRPr sz="1000" dirty="0">
              <a:solidFill>
                <a:schemeClr val="dk1"/>
              </a:solidFill>
            </a:endParaRPr>
          </a:p>
        </p:txBody>
      </p:sp>
      <p:sp>
        <p:nvSpPr>
          <p:cNvPr id="408" name="Google Shape;408;p27"/>
          <p:cNvSpPr/>
          <p:nvPr/>
        </p:nvSpPr>
        <p:spPr>
          <a:xfrm>
            <a:off x="8418491" y="1867825"/>
            <a:ext cx="1152000" cy="391721"/>
          </a:xfrm>
          <a:prstGeom prst="rect">
            <a:avLst/>
          </a:prstGeom>
          <a:solidFill>
            <a:srgbClr val="9CC2E5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200">
                <a:solidFill>
                  <a:schemeClr val="dk1"/>
                </a:solidFill>
              </a:rPr>
              <a:t>Simone Rocha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409" name="Google Shape;409;p27"/>
          <p:cNvSpPr/>
          <p:nvPr/>
        </p:nvSpPr>
        <p:spPr>
          <a:xfrm>
            <a:off x="8418491" y="2272141"/>
            <a:ext cx="1152000" cy="36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000">
                <a:solidFill>
                  <a:schemeClr val="dk1"/>
                </a:solidFill>
              </a:rPr>
              <a:t>Human Rights</a:t>
            </a:r>
            <a:endParaRPr/>
          </a:p>
        </p:txBody>
      </p:sp>
      <p:sp>
        <p:nvSpPr>
          <p:cNvPr id="410" name="Google Shape;410;p27"/>
          <p:cNvSpPr/>
          <p:nvPr/>
        </p:nvSpPr>
        <p:spPr>
          <a:xfrm>
            <a:off x="7139673" y="3764532"/>
            <a:ext cx="1152000" cy="391721"/>
          </a:xfrm>
          <a:prstGeom prst="rect">
            <a:avLst/>
          </a:prstGeom>
          <a:solidFill>
            <a:srgbClr val="9CC2E5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200">
                <a:solidFill>
                  <a:schemeClr val="dk1"/>
                </a:solidFill>
              </a:rPr>
              <a:t>Hannah Leão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411" name="Google Shape;411;p27"/>
          <p:cNvSpPr/>
          <p:nvPr/>
        </p:nvSpPr>
        <p:spPr>
          <a:xfrm>
            <a:off x="7139673" y="4168847"/>
            <a:ext cx="1152000" cy="36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000">
                <a:solidFill>
                  <a:schemeClr val="dk1"/>
                </a:solidFill>
              </a:rPr>
              <a:t>ESG &amp; Human Rights</a:t>
            </a:r>
            <a:endParaRPr/>
          </a:p>
        </p:txBody>
      </p:sp>
      <p:sp>
        <p:nvSpPr>
          <p:cNvPr id="412" name="Google Shape;412;p27"/>
          <p:cNvSpPr/>
          <p:nvPr/>
        </p:nvSpPr>
        <p:spPr>
          <a:xfrm>
            <a:off x="8418491" y="3751013"/>
            <a:ext cx="1152000" cy="391721"/>
          </a:xfrm>
          <a:prstGeom prst="rect">
            <a:avLst/>
          </a:prstGeom>
          <a:solidFill>
            <a:srgbClr val="9CC2E5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200">
                <a:solidFill>
                  <a:schemeClr val="dk1"/>
                </a:solidFill>
              </a:rPr>
              <a:t>Raquel Althoff</a:t>
            </a:r>
            <a:endParaRPr/>
          </a:p>
        </p:txBody>
      </p:sp>
      <p:sp>
        <p:nvSpPr>
          <p:cNvPr id="413" name="Google Shape;413;p27"/>
          <p:cNvSpPr/>
          <p:nvPr/>
        </p:nvSpPr>
        <p:spPr>
          <a:xfrm>
            <a:off x="8418491" y="4155329"/>
            <a:ext cx="1152000" cy="36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000">
                <a:solidFill>
                  <a:schemeClr val="dk1"/>
                </a:solidFill>
              </a:rPr>
              <a:t>Governance, ESG &amp; HR</a:t>
            </a:r>
            <a:endParaRPr/>
          </a:p>
        </p:txBody>
      </p:sp>
      <p:pic>
        <p:nvPicPr>
          <p:cNvPr id="414" name="Google Shape;414;p27"/>
          <p:cNvPicPr preferRelativeResize="0"/>
          <p:nvPr/>
        </p:nvPicPr>
        <p:blipFill rotWithShape="1">
          <a:blip r:embed="rId2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7331" y="4921623"/>
            <a:ext cx="743187" cy="773459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27"/>
          <p:cNvSpPr/>
          <p:nvPr/>
        </p:nvSpPr>
        <p:spPr>
          <a:xfrm>
            <a:off x="9747984" y="989558"/>
            <a:ext cx="2400399" cy="5564793"/>
          </a:xfrm>
          <a:prstGeom prst="rect">
            <a:avLst/>
          </a:prstGeom>
          <a:noFill/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416" name="Google Shape;416;p27"/>
          <p:cNvSpPr/>
          <p:nvPr/>
        </p:nvSpPr>
        <p:spPr>
          <a:xfrm>
            <a:off x="512565" y="989557"/>
            <a:ext cx="9120555" cy="5564795"/>
          </a:xfrm>
          <a:prstGeom prst="rect">
            <a:avLst/>
          </a:prstGeom>
          <a:noFill/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417" name="Google Shape;417;p27"/>
          <p:cNvSpPr/>
          <p:nvPr/>
        </p:nvSpPr>
        <p:spPr>
          <a:xfrm>
            <a:off x="7066517" y="991369"/>
            <a:ext cx="2566604" cy="5564793"/>
          </a:xfrm>
          <a:prstGeom prst="rect">
            <a:avLst/>
          </a:prstGeom>
          <a:noFill/>
          <a:ln w="9525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418" name="Google Shape;418;p27"/>
          <p:cNvSpPr/>
          <p:nvPr/>
        </p:nvSpPr>
        <p:spPr>
          <a:xfrm>
            <a:off x="512566" y="4797996"/>
            <a:ext cx="6553951" cy="1755363"/>
          </a:xfrm>
          <a:prstGeom prst="rect">
            <a:avLst/>
          </a:prstGeom>
          <a:noFill/>
          <a:ln w="9525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81" name="Google Shape;404;p27">
            <a:extLst>
              <a:ext uri="{FF2B5EF4-FFF2-40B4-BE49-F238E27FC236}">
                <a16:creationId xmlns:a16="http://schemas.microsoft.com/office/drawing/2014/main" id="{E8D9EDA2-CA85-3B45-A870-1E17BC9C0798}"/>
              </a:ext>
            </a:extLst>
          </p:cNvPr>
          <p:cNvSpPr/>
          <p:nvPr/>
        </p:nvSpPr>
        <p:spPr>
          <a:xfrm>
            <a:off x="10488363" y="4029141"/>
            <a:ext cx="1079023" cy="391721"/>
          </a:xfrm>
          <a:prstGeom prst="rect">
            <a:avLst/>
          </a:prstGeom>
          <a:solidFill>
            <a:srgbClr val="9CC2E5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200" dirty="0">
                <a:solidFill>
                  <a:schemeClr val="dk1"/>
                </a:solidFill>
              </a:rPr>
              <a:t>Marcelo Vieira</a:t>
            </a: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82" name="Google Shape;405;p27">
            <a:extLst>
              <a:ext uri="{FF2B5EF4-FFF2-40B4-BE49-F238E27FC236}">
                <a16:creationId xmlns:a16="http://schemas.microsoft.com/office/drawing/2014/main" id="{556CFD55-ACE7-A342-AECC-BECFCA06FAA2}"/>
              </a:ext>
            </a:extLst>
          </p:cNvPr>
          <p:cNvSpPr/>
          <p:nvPr/>
        </p:nvSpPr>
        <p:spPr>
          <a:xfrm>
            <a:off x="10488363" y="4425703"/>
            <a:ext cx="1079023" cy="36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000" dirty="0">
                <a:solidFill>
                  <a:schemeClr val="dk1"/>
                </a:solidFill>
              </a:rPr>
              <a:t>Sustainable Finance</a:t>
            </a:r>
            <a:endParaRPr sz="1000" dirty="0">
              <a:solidFill>
                <a:schemeClr val="dk1"/>
              </a:solidFill>
            </a:endParaRPr>
          </a:p>
        </p:txBody>
      </p:sp>
      <p:sp>
        <p:nvSpPr>
          <p:cNvPr id="78" name="Google Shape;412;p27"/>
          <p:cNvSpPr/>
          <p:nvPr/>
        </p:nvSpPr>
        <p:spPr>
          <a:xfrm>
            <a:off x="8420207" y="5668359"/>
            <a:ext cx="1152000" cy="391721"/>
          </a:xfrm>
          <a:prstGeom prst="rect">
            <a:avLst/>
          </a:prstGeom>
          <a:solidFill>
            <a:srgbClr val="9CC2E5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200" dirty="0">
                <a:solidFill>
                  <a:schemeClr val="dk1"/>
                </a:solidFill>
              </a:rPr>
              <a:t>Bruna Singh</a:t>
            </a:r>
            <a:endParaRPr dirty="0"/>
          </a:p>
        </p:txBody>
      </p:sp>
      <p:sp>
        <p:nvSpPr>
          <p:cNvPr id="79" name="Google Shape;413;p27"/>
          <p:cNvSpPr/>
          <p:nvPr/>
        </p:nvSpPr>
        <p:spPr>
          <a:xfrm>
            <a:off x="8420207" y="6072675"/>
            <a:ext cx="1152000" cy="36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000" dirty="0">
                <a:solidFill>
                  <a:schemeClr val="dk1"/>
                </a:solidFill>
              </a:rPr>
              <a:t>ESG &amp; HR</a:t>
            </a:r>
            <a:endParaRPr dirty="0"/>
          </a:p>
        </p:txBody>
      </p:sp>
      <p:pic>
        <p:nvPicPr>
          <p:cNvPr id="2" name="Picture 1" descr="Screen Shot 2020-02-18 at 12.06.11 AM.png"/>
          <p:cNvPicPr>
            <a:picLocks noChangeAspect="1"/>
          </p:cNvPicPr>
          <p:nvPr/>
        </p:nvPicPr>
        <p:blipFill>
          <a:blip r:embed="rId2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6911" y="4928935"/>
            <a:ext cx="610147" cy="766782"/>
          </a:xfrm>
          <a:prstGeom prst="rect">
            <a:avLst/>
          </a:prstGeom>
        </p:spPr>
      </p:pic>
      <p:pic>
        <p:nvPicPr>
          <p:cNvPr id="3" name="Picture 2" descr="Screen Shot 2020-02-18 at 12.09.16 AM.png"/>
          <p:cNvPicPr>
            <a:picLocks noChangeAspect="1"/>
          </p:cNvPicPr>
          <p:nvPr/>
        </p:nvPicPr>
        <p:blipFill>
          <a:blip r:embed="rId2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55" y="2927227"/>
            <a:ext cx="857801" cy="95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41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0" y="1229012"/>
            <a:ext cx="12192000" cy="3581400"/>
          </a:xfrm>
          <a:prstGeom prst="rect">
            <a:avLst/>
          </a:prstGeom>
          <a:solidFill>
            <a:srgbClr val="2B5C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6"/>
          <p:cNvSpPr txBox="1"/>
          <p:nvPr/>
        </p:nvSpPr>
        <p:spPr>
          <a:xfrm>
            <a:off x="124369" y="1395714"/>
            <a:ext cx="5115494" cy="298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GLOBAL CHALLENGES.....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..... LOCAL CHALLENGES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pt-BR"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#CLIMATE #BIODIVERSITY #LANDUSE #SOCIALCONFLICT #HUMANRIGHTS #WATER #POLUTION #WASTE #INDIGENOUS #HEALTH #SAFETY #SECURITY #INEQUALITY #CHALLENGES #RISK</a:t>
            </a:r>
            <a:endParaRPr lang="pt-BR"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6"/>
          <p:cNvSpPr txBox="1"/>
          <p:nvPr/>
        </p:nvSpPr>
        <p:spPr>
          <a:xfrm>
            <a:off x="0" y="6536575"/>
            <a:ext cx="42596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9911" y="2033013"/>
            <a:ext cx="3339106" cy="1873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0805" y="2033013"/>
            <a:ext cx="3339106" cy="1873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6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9911" y="3913459"/>
            <a:ext cx="3339106" cy="1700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6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0805" y="3920746"/>
            <a:ext cx="3339106" cy="1700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6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0693" y="3188913"/>
            <a:ext cx="3660112" cy="244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5;p5"/>
          <p:cNvSpPr txBox="1"/>
          <p:nvPr/>
        </p:nvSpPr>
        <p:spPr>
          <a:xfrm>
            <a:off x="0" y="325019"/>
            <a:ext cx="12192000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ESG &amp; SUSTAINABLE FINANCE </a:t>
            </a: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 THE MINING SECTOR</a:t>
            </a:r>
            <a:endParaRPr sz="28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0029728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7D80322-4FA1-40F2-B27C-FD866A0DDADC}"/>
              </a:ext>
            </a:extLst>
          </p:cNvPr>
          <p:cNvSpPr/>
          <p:nvPr/>
        </p:nvSpPr>
        <p:spPr>
          <a:xfrm>
            <a:off x="0" y="0"/>
            <a:ext cx="12192000" cy="63189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 descr="Tela de celular com aplicativo aberto&#10;&#10;Descrição gerada automaticamente">
            <a:extLst>
              <a:ext uri="{FF2B5EF4-FFF2-40B4-BE49-F238E27FC236}">
                <a16:creationId xmlns:a16="http://schemas.microsoft.com/office/drawing/2014/main" id="{E9413952-6637-4BE0-BF3D-294E2C1707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412" y="313898"/>
            <a:ext cx="9331535" cy="600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22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Homem de terno em fundo preto&#10;&#10;Descrição gerada automaticamente">
            <a:extLst>
              <a:ext uri="{FF2B5EF4-FFF2-40B4-BE49-F238E27FC236}">
                <a16:creationId xmlns:a16="http://schemas.microsoft.com/office/drawing/2014/main" id="{A62992B3-340C-4283-95B0-C67150473A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17920"/>
          </a:xfrm>
          <a:prstGeom prst="rect">
            <a:avLst/>
          </a:prstGeom>
        </p:spPr>
      </p:pic>
      <p:pic>
        <p:nvPicPr>
          <p:cNvPr id="5" name="Imagem 4" descr="Tela de computador com texto preto sobre fundo azul&#10;&#10;Descrição gerada automaticamente">
            <a:extLst>
              <a:ext uri="{FF2B5EF4-FFF2-40B4-BE49-F238E27FC236}">
                <a16:creationId xmlns:a16="http://schemas.microsoft.com/office/drawing/2014/main" id="{821996EB-914A-4058-8BE6-4DE7DEEB99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81" y="1561514"/>
            <a:ext cx="3340155" cy="280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30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no interior, pessoa, em pé, homem&#10;&#10;Descrição gerada automaticamente">
            <a:extLst>
              <a:ext uri="{FF2B5EF4-FFF2-40B4-BE49-F238E27FC236}">
                <a16:creationId xmlns:a16="http://schemas.microsoft.com/office/drawing/2014/main" id="{8EDD328B-F736-41B0-8268-DEA2796A10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217920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96B29368-E9E9-49A2-873D-CE1D177163C8}"/>
              </a:ext>
            </a:extLst>
          </p:cNvPr>
          <p:cNvGrpSpPr/>
          <p:nvPr/>
        </p:nvGrpSpPr>
        <p:grpSpPr>
          <a:xfrm>
            <a:off x="7374088" y="308916"/>
            <a:ext cx="3340155" cy="2800045"/>
            <a:chOff x="596347" y="3108961"/>
            <a:chExt cx="3340155" cy="280004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0EE47D4-1A31-47E8-B08B-8AEA5812A42E}"/>
                </a:ext>
              </a:extLst>
            </p:cNvPr>
            <p:cNvSpPr/>
            <p:nvPr/>
          </p:nvSpPr>
          <p:spPr>
            <a:xfrm>
              <a:off x="596347" y="3108961"/>
              <a:ext cx="3340155" cy="2800045"/>
            </a:xfrm>
            <a:prstGeom prst="rect">
              <a:avLst/>
            </a:prstGeom>
            <a:solidFill>
              <a:srgbClr val="3254E2"/>
            </a:solidFill>
            <a:ln w="158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505E1100-02D8-4350-BCDB-AF133C59BD18}"/>
                </a:ext>
              </a:extLst>
            </p:cNvPr>
            <p:cNvSpPr txBox="1"/>
            <p:nvPr/>
          </p:nvSpPr>
          <p:spPr>
            <a:xfrm>
              <a:off x="914400" y="3539487"/>
              <a:ext cx="274320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</a:rPr>
                <a:t>“…Empty words and promises which give the impression that sufficient action is being taken…”</a:t>
              </a:r>
              <a:endParaRPr lang="pt-BR" sz="2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46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68"/>
          <p:cNvSpPr/>
          <p:nvPr/>
        </p:nvSpPr>
        <p:spPr>
          <a:xfrm>
            <a:off x="598081" y="4413457"/>
            <a:ext cx="258562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Cambria" panose="02040503050406030204" pitchFamily="18" charset="0"/>
                <a:ea typeface="ＭＳ Ｐゴシック"/>
                <a:cs typeface="Helvetica"/>
              </a:rPr>
              <a:t>“</a:t>
            </a:r>
            <a:r>
              <a:rPr lang="pt-BR" b="1" kern="12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Cambria" panose="02040503050406030204" pitchFamily="18" charset="0"/>
                <a:ea typeface="ＭＳ Ｐゴシック"/>
                <a:cs typeface="Helvetica"/>
              </a:rPr>
              <a:t>Our</a:t>
            </a:r>
            <a:r>
              <a:rPr lang="pt-BR" b="1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Cambria" panose="02040503050406030204" pitchFamily="18" charset="0"/>
                <a:ea typeface="ＭＳ Ｐゴシック"/>
                <a:cs typeface="Helvetica"/>
              </a:rPr>
              <a:t> Common Future”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Cambria" panose="02040503050406030204" pitchFamily="18" charset="0"/>
                <a:ea typeface="ＭＳ Ｐゴシック"/>
                <a:cs typeface="Helvetica"/>
              </a:rPr>
              <a:t>(</a:t>
            </a:r>
            <a:r>
              <a:rPr lang="pt-BR" kern="12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Cambria" panose="02040503050406030204" pitchFamily="18" charset="0"/>
                <a:ea typeface="ＭＳ Ｐゴシック"/>
                <a:cs typeface="Helvetica"/>
              </a:rPr>
              <a:t>Brundtland</a:t>
            </a:r>
            <a:r>
              <a:rPr lang="pt-BR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Cambria" panose="02040503050406030204" pitchFamily="18" charset="0"/>
                <a:ea typeface="ＭＳ Ｐゴシック"/>
                <a:cs typeface="Helvetica"/>
              </a:rPr>
              <a:t> </a:t>
            </a:r>
            <a:r>
              <a:rPr lang="pt-BR" kern="12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Cambria" panose="02040503050406030204" pitchFamily="18" charset="0"/>
                <a:ea typeface="ＭＳ Ｐゴシック"/>
                <a:cs typeface="Helvetica"/>
              </a:rPr>
              <a:t>Report</a:t>
            </a:r>
            <a:r>
              <a:rPr lang="pt-BR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Cambria" panose="02040503050406030204" pitchFamily="18" charset="0"/>
                <a:ea typeface="ＭＳ Ｐゴシック"/>
                <a:cs typeface="Helvetica"/>
              </a:rPr>
              <a:t>)</a:t>
            </a:r>
            <a:endParaRPr kumimoji="0" lang="pt-BR" sz="140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“...o desenvolvimento sustentável é um processo de mudança no qual a exploração dos recursos, o direcionamento dos investimentos, a orientação do desenvolvimento tecnológico e a mudança institucional estão em harmonia e reforçam o atual e futuro potencial para satisfazer as aspirações e necessidades humanas.”</a:t>
            </a:r>
          </a:p>
        </p:txBody>
      </p:sp>
      <p:sp>
        <p:nvSpPr>
          <p:cNvPr id="27" name="TextBox 8"/>
          <p:cNvSpPr txBox="1"/>
          <p:nvPr/>
        </p:nvSpPr>
        <p:spPr>
          <a:xfrm>
            <a:off x="317318" y="284383"/>
            <a:ext cx="1112201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Roboto Condensed" pitchFamily="2" charset="0"/>
                <a:cs typeface="Calibri" panose="020F0502020204030204" pitchFamily="34" charset="0"/>
              </a:rPr>
              <a:t>Milestones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Roboto Condensed" pitchFamily="2" charset="0"/>
                <a:cs typeface="Calibri" panose="020F0502020204030204" pitchFamily="34" charset="0"/>
              </a:rPr>
              <a:t> – </a:t>
            </a:r>
            <a:r>
              <a:rPr lang="pt-BR" sz="3600" kern="1200" noProof="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mbria" panose="02040503050406030204" pitchFamily="18" charset="0"/>
                <a:ea typeface="Roboto Condensed Light" pitchFamily="2" charset="0"/>
                <a:cs typeface="Calibri" panose="020F0502020204030204" pitchFamily="34" charset="0"/>
              </a:rPr>
              <a:t>g</a:t>
            </a:r>
            <a:r>
              <a:rPr lang="pt-BR" sz="3600" kern="1200" dirty="0">
                <a:solidFill>
                  <a:srgbClr val="000000">
                    <a:lumMod val="50000"/>
                    <a:lumOff val="50000"/>
                  </a:srgbClr>
                </a:solidFill>
                <a:latin typeface="Cambria" panose="02040503050406030204" pitchFamily="18" charset="0"/>
                <a:ea typeface="Roboto Condensed Light" pitchFamily="2" charset="0"/>
                <a:cs typeface="Calibri" panose="020F0502020204030204" pitchFamily="34" charset="0"/>
              </a:rPr>
              <a:t>lobal </a:t>
            </a:r>
            <a:r>
              <a:rPr lang="pt-BR" sz="3600" kern="12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mbria" panose="02040503050406030204" pitchFamily="18" charset="0"/>
                <a:ea typeface="Roboto Condensed Light" pitchFamily="2" charset="0"/>
                <a:cs typeface="Calibri" panose="020F0502020204030204" pitchFamily="34" charset="0"/>
              </a:rPr>
              <a:t>sustainability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Roboto Condensed Light" pitchFamily="2" charset="0"/>
              <a:cs typeface="Calibri" panose="020F0502020204030204" pitchFamily="34" charset="0"/>
            </a:endParaRPr>
          </a:p>
        </p:txBody>
      </p:sp>
      <p:sp>
        <p:nvSpPr>
          <p:cNvPr id="94" name="Rectangle 68"/>
          <p:cNvSpPr/>
          <p:nvPr/>
        </p:nvSpPr>
        <p:spPr>
          <a:xfrm>
            <a:off x="790733" y="1657661"/>
            <a:ext cx="233296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Stockholm Conference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“...através do maior conhecimento e de ações mais sábias, podemos conquistar uma vida melhor para nós e para a posteridade, com um meio ambiente em sintonia com as necessidades e esperanças humanas...”</a:t>
            </a:r>
          </a:p>
        </p:txBody>
      </p:sp>
      <p:sp>
        <p:nvSpPr>
          <p:cNvPr id="124" name="Rectangle 68"/>
          <p:cNvSpPr/>
          <p:nvPr/>
        </p:nvSpPr>
        <p:spPr>
          <a:xfrm>
            <a:off x="3501793" y="1657661"/>
            <a:ext cx="18893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Rio 92 Conference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Princípio 4: Para alcançar o desenvolvimento sustentável, a proteção ambiental constituirá parte integrante do processo de desenvolvimento...</a:t>
            </a:r>
          </a:p>
        </p:txBody>
      </p:sp>
      <p:sp>
        <p:nvSpPr>
          <p:cNvPr id="128" name="Rectangle 68"/>
          <p:cNvSpPr/>
          <p:nvPr/>
        </p:nvSpPr>
        <p:spPr>
          <a:xfrm>
            <a:off x="6274385" y="1657661"/>
            <a:ext cx="25457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Millenium </a:t>
            </a:r>
            <a:r>
              <a:rPr kumimoji="0" lang="pt-B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Goals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Marco no esforço para sintetizar acordos internacionais em compromissos concretos mensuráveis com o objetivo de endereçar os desafios do desenvolvimento global.</a:t>
            </a:r>
          </a:p>
        </p:txBody>
      </p:sp>
      <p:sp>
        <p:nvSpPr>
          <p:cNvPr id="132" name="Rectangle 68"/>
          <p:cNvSpPr/>
          <p:nvPr/>
        </p:nvSpPr>
        <p:spPr>
          <a:xfrm>
            <a:off x="9064220" y="1657661"/>
            <a:ext cx="20609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Rio + 20 Conference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Apelamos para a redução do risco de desastres e aumento da resiliência à desastres no contexto do desenvolvimento sustentável e da erradicação da pobreza</a:t>
            </a:r>
          </a:p>
        </p:txBody>
      </p:sp>
      <p:sp>
        <p:nvSpPr>
          <p:cNvPr id="142" name="Rectangle 68"/>
          <p:cNvSpPr/>
          <p:nvPr/>
        </p:nvSpPr>
        <p:spPr>
          <a:xfrm>
            <a:off x="6192554" y="4413457"/>
            <a:ext cx="23861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Johanesburg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 </a:t>
            </a:r>
            <a:r>
              <a:rPr kumimoji="0" lang="pt-BR" sz="14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Conference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 (Rio +10)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Compromisso: Concordamos que é necessário que as empresas do setor privado implementem suas responsabilidades corporativas. Isso deve ocorrer num contexto normativo, transparente e estável.</a:t>
            </a:r>
          </a:p>
        </p:txBody>
      </p:sp>
      <p:cxnSp>
        <p:nvCxnSpPr>
          <p:cNvPr id="53" name="Conector reto 52"/>
          <p:cNvCxnSpPr>
            <a:cxnSpLocks/>
          </p:cNvCxnSpPr>
          <p:nvPr/>
        </p:nvCxnSpPr>
        <p:spPr>
          <a:xfrm>
            <a:off x="760538" y="1824142"/>
            <a:ext cx="0" cy="1409596"/>
          </a:xfrm>
          <a:prstGeom prst="line">
            <a:avLst/>
          </a:prstGeom>
          <a:ln w="12700">
            <a:solidFill>
              <a:srgbClr val="415D8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>
            <a:cxnSpLocks/>
          </p:cNvCxnSpPr>
          <p:nvPr/>
        </p:nvCxnSpPr>
        <p:spPr>
          <a:xfrm>
            <a:off x="3476308" y="1824142"/>
            <a:ext cx="0" cy="1409596"/>
          </a:xfrm>
          <a:prstGeom prst="line">
            <a:avLst/>
          </a:prstGeom>
          <a:ln w="12700">
            <a:solidFill>
              <a:srgbClr val="415D8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>
            <a:cxnSpLocks/>
          </p:cNvCxnSpPr>
          <p:nvPr/>
        </p:nvCxnSpPr>
        <p:spPr>
          <a:xfrm>
            <a:off x="6241423" y="1824142"/>
            <a:ext cx="0" cy="1409596"/>
          </a:xfrm>
          <a:prstGeom prst="line">
            <a:avLst/>
          </a:prstGeom>
          <a:ln w="12700">
            <a:solidFill>
              <a:srgbClr val="415D8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>
            <a:cxnSpLocks/>
          </p:cNvCxnSpPr>
          <p:nvPr/>
        </p:nvCxnSpPr>
        <p:spPr>
          <a:xfrm>
            <a:off x="9033220" y="1824142"/>
            <a:ext cx="0" cy="1409596"/>
          </a:xfrm>
          <a:prstGeom prst="line">
            <a:avLst/>
          </a:prstGeom>
          <a:ln w="12700">
            <a:solidFill>
              <a:srgbClr val="415D8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>
            <a:cxnSpLocks/>
          </p:cNvCxnSpPr>
          <p:nvPr/>
        </p:nvCxnSpPr>
        <p:spPr>
          <a:xfrm>
            <a:off x="3221123" y="3484305"/>
            <a:ext cx="0" cy="1104364"/>
          </a:xfrm>
          <a:prstGeom prst="line">
            <a:avLst/>
          </a:prstGeom>
          <a:ln w="12700">
            <a:solidFill>
              <a:srgbClr val="0F75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>
            <a:cxnSpLocks/>
          </p:cNvCxnSpPr>
          <p:nvPr/>
        </p:nvCxnSpPr>
        <p:spPr>
          <a:xfrm>
            <a:off x="5947788" y="3484305"/>
            <a:ext cx="0" cy="1104364"/>
          </a:xfrm>
          <a:prstGeom prst="line">
            <a:avLst/>
          </a:prstGeom>
          <a:ln w="12700">
            <a:solidFill>
              <a:srgbClr val="0F75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>
            <a:cxnSpLocks/>
          </p:cNvCxnSpPr>
          <p:nvPr/>
        </p:nvCxnSpPr>
        <p:spPr>
          <a:xfrm>
            <a:off x="8619965" y="3484305"/>
            <a:ext cx="0" cy="1104364"/>
          </a:xfrm>
          <a:prstGeom prst="line">
            <a:avLst/>
          </a:prstGeom>
          <a:ln w="12700">
            <a:solidFill>
              <a:srgbClr val="0F75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>
            <a:cxnSpLocks/>
          </p:cNvCxnSpPr>
          <p:nvPr/>
        </p:nvCxnSpPr>
        <p:spPr>
          <a:xfrm>
            <a:off x="11339353" y="3484305"/>
            <a:ext cx="0" cy="1104364"/>
          </a:xfrm>
          <a:prstGeom prst="line">
            <a:avLst/>
          </a:prstGeom>
          <a:ln w="12700">
            <a:solidFill>
              <a:srgbClr val="0F75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43"/>
          <p:cNvSpPr>
            <a:spLocks noChangeArrowheads="1"/>
          </p:cNvSpPr>
          <p:nvPr/>
        </p:nvSpPr>
        <p:spPr bwMode="auto">
          <a:xfrm>
            <a:off x="3184725" y="4538828"/>
            <a:ext cx="85645" cy="83933"/>
          </a:xfrm>
          <a:prstGeom prst="ellipse">
            <a:avLst/>
          </a:prstGeom>
          <a:solidFill>
            <a:srgbClr val="646463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47" name="Rectangle 42"/>
          <p:cNvSpPr>
            <a:spLocks noChangeArrowheads="1"/>
          </p:cNvSpPr>
          <p:nvPr/>
        </p:nvSpPr>
        <p:spPr bwMode="auto">
          <a:xfrm>
            <a:off x="757770" y="1824142"/>
            <a:ext cx="13703" cy="27407"/>
          </a:xfrm>
          <a:prstGeom prst="rect">
            <a:avLst/>
          </a:prstGeom>
          <a:solidFill>
            <a:srgbClr val="646463"/>
          </a:solidFill>
          <a:ln w="9525">
            <a:noFill/>
            <a:miter lim="800000"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48" name="Oval 43"/>
          <p:cNvSpPr>
            <a:spLocks noChangeArrowheads="1"/>
          </p:cNvSpPr>
          <p:nvPr/>
        </p:nvSpPr>
        <p:spPr bwMode="auto">
          <a:xfrm>
            <a:off x="723511" y="1783032"/>
            <a:ext cx="85645" cy="83933"/>
          </a:xfrm>
          <a:prstGeom prst="ellipse">
            <a:avLst/>
          </a:prstGeom>
          <a:solidFill>
            <a:srgbClr val="646463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122" name="Rectangle 42"/>
          <p:cNvSpPr>
            <a:spLocks noChangeArrowheads="1"/>
          </p:cNvSpPr>
          <p:nvPr/>
        </p:nvSpPr>
        <p:spPr bwMode="auto">
          <a:xfrm>
            <a:off x="3468830" y="1824142"/>
            <a:ext cx="13703" cy="27407"/>
          </a:xfrm>
          <a:prstGeom prst="rect">
            <a:avLst/>
          </a:prstGeom>
          <a:solidFill>
            <a:srgbClr val="646463"/>
          </a:solidFill>
          <a:ln w="9525">
            <a:noFill/>
            <a:miter lim="800000"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123" name="Oval 43"/>
          <p:cNvSpPr>
            <a:spLocks noChangeArrowheads="1"/>
          </p:cNvSpPr>
          <p:nvPr/>
        </p:nvSpPr>
        <p:spPr bwMode="auto">
          <a:xfrm>
            <a:off x="3434571" y="1783032"/>
            <a:ext cx="85645" cy="83933"/>
          </a:xfrm>
          <a:prstGeom prst="ellipse">
            <a:avLst/>
          </a:prstGeom>
          <a:solidFill>
            <a:srgbClr val="646463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126" name="Rectangle 42"/>
          <p:cNvSpPr>
            <a:spLocks noChangeArrowheads="1"/>
          </p:cNvSpPr>
          <p:nvPr/>
        </p:nvSpPr>
        <p:spPr bwMode="auto">
          <a:xfrm>
            <a:off x="6241423" y="1824142"/>
            <a:ext cx="13703" cy="27407"/>
          </a:xfrm>
          <a:prstGeom prst="rect">
            <a:avLst/>
          </a:prstGeom>
          <a:solidFill>
            <a:srgbClr val="646463"/>
          </a:solidFill>
          <a:ln w="9525">
            <a:noFill/>
            <a:miter lim="800000"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127" name="Oval 43"/>
          <p:cNvSpPr>
            <a:spLocks noChangeArrowheads="1"/>
          </p:cNvSpPr>
          <p:nvPr/>
        </p:nvSpPr>
        <p:spPr bwMode="auto">
          <a:xfrm>
            <a:off x="6207164" y="1783032"/>
            <a:ext cx="85645" cy="83933"/>
          </a:xfrm>
          <a:prstGeom prst="ellipse">
            <a:avLst/>
          </a:prstGeom>
          <a:solidFill>
            <a:srgbClr val="646463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130" name="Rectangle 42"/>
          <p:cNvSpPr>
            <a:spLocks noChangeArrowheads="1"/>
          </p:cNvSpPr>
          <p:nvPr/>
        </p:nvSpPr>
        <p:spPr bwMode="auto">
          <a:xfrm>
            <a:off x="9031257" y="1824142"/>
            <a:ext cx="13703" cy="27407"/>
          </a:xfrm>
          <a:prstGeom prst="rect">
            <a:avLst/>
          </a:prstGeom>
          <a:solidFill>
            <a:srgbClr val="646463"/>
          </a:solidFill>
          <a:ln w="9525">
            <a:noFill/>
            <a:miter lim="800000"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131" name="Oval 43"/>
          <p:cNvSpPr>
            <a:spLocks noChangeArrowheads="1"/>
          </p:cNvSpPr>
          <p:nvPr/>
        </p:nvSpPr>
        <p:spPr bwMode="auto">
          <a:xfrm>
            <a:off x="8996998" y="1783032"/>
            <a:ext cx="85645" cy="83933"/>
          </a:xfrm>
          <a:prstGeom prst="ellipse">
            <a:avLst/>
          </a:prstGeom>
          <a:solidFill>
            <a:srgbClr val="646463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138" name="Oval 43"/>
          <p:cNvSpPr>
            <a:spLocks noChangeArrowheads="1"/>
          </p:cNvSpPr>
          <p:nvPr/>
        </p:nvSpPr>
        <p:spPr bwMode="auto">
          <a:xfrm>
            <a:off x="5899826" y="4538828"/>
            <a:ext cx="85645" cy="83933"/>
          </a:xfrm>
          <a:prstGeom prst="ellipse">
            <a:avLst/>
          </a:prstGeom>
          <a:solidFill>
            <a:srgbClr val="646463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139" name="Rectangle 68"/>
          <p:cNvSpPr/>
          <p:nvPr/>
        </p:nvSpPr>
        <p:spPr>
          <a:xfrm>
            <a:off x="3600450" y="4413457"/>
            <a:ext cx="229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Kyoto </a:t>
            </a:r>
            <a:r>
              <a:rPr kumimoji="0" lang="pt-B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Protocol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Primeiro acordo internacional para redução de emissão de gases poluentes responsáveis pelo aquecimento global e mudança do clima.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141" name="Oval 43"/>
          <p:cNvSpPr>
            <a:spLocks noChangeArrowheads="1"/>
          </p:cNvSpPr>
          <p:nvPr/>
        </p:nvSpPr>
        <p:spPr bwMode="auto">
          <a:xfrm>
            <a:off x="8579721" y="4538828"/>
            <a:ext cx="85645" cy="83933"/>
          </a:xfrm>
          <a:prstGeom prst="ellipse">
            <a:avLst/>
          </a:prstGeom>
          <a:solidFill>
            <a:srgbClr val="646463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144" name="Oval 43"/>
          <p:cNvSpPr>
            <a:spLocks noChangeArrowheads="1"/>
          </p:cNvSpPr>
          <p:nvPr/>
        </p:nvSpPr>
        <p:spPr bwMode="auto">
          <a:xfrm>
            <a:off x="11300973" y="4538828"/>
            <a:ext cx="85645" cy="83933"/>
          </a:xfrm>
          <a:prstGeom prst="ellipse">
            <a:avLst/>
          </a:prstGeom>
          <a:solidFill>
            <a:srgbClr val="646463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sp>
        <p:nvSpPr>
          <p:cNvPr id="145" name="Rectangle 68"/>
          <p:cNvSpPr/>
          <p:nvPr/>
        </p:nvSpPr>
        <p:spPr>
          <a:xfrm>
            <a:off x="9349740" y="4413457"/>
            <a:ext cx="19502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SDG – </a:t>
            </a:r>
            <a:r>
              <a:rPr kumimoji="0" lang="pt-B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Sustainable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 </a:t>
            </a:r>
            <a:r>
              <a:rPr kumimoji="0" lang="pt-B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Development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 </a:t>
            </a:r>
            <a:r>
              <a:rPr kumimoji="0" lang="pt-B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Goals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 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rPr>
              <a:t>Agenda 2030</a:t>
            </a:r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-1" y="3112239"/>
            <a:ext cx="12192001" cy="445352"/>
          </a:xfrm>
          <a:prstGeom prst="rect">
            <a:avLst/>
          </a:prstGeom>
          <a:solidFill>
            <a:srgbClr val="EEEEEF"/>
          </a:solidFill>
          <a:ln w="9525">
            <a:noFill/>
            <a:miter lim="800000"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  <a:cs typeface="Helvetica"/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588790" y="3126922"/>
            <a:ext cx="10974218" cy="405706"/>
            <a:chOff x="6258" y="3600686"/>
            <a:chExt cx="12139282" cy="448778"/>
          </a:xfrm>
        </p:grpSpPr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6258" y="3600686"/>
              <a:ext cx="1599844" cy="448778"/>
            </a:xfrm>
            <a:custGeom>
              <a:avLst/>
              <a:gdLst/>
              <a:ahLst/>
              <a:cxnLst>
                <a:cxn ang="0">
                  <a:pos x="75" y="125"/>
                </a:cxn>
                <a:cxn ang="0">
                  <a:pos x="5" y="18"/>
                </a:cxn>
                <a:cxn ang="0">
                  <a:pos x="14" y="0"/>
                </a:cxn>
                <a:cxn ang="0">
                  <a:pos x="382" y="0"/>
                </a:cxn>
                <a:cxn ang="0">
                  <a:pos x="392" y="6"/>
                </a:cxn>
                <a:cxn ang="0">
                  <a:pos x="462" y="113"/>
                </a:cxn>
                <a:cxn ang="0">
                  <a:pos x="453" y="131"/>
                </a:cxn>
                <a:cxn ang="0">
                  <a:pos x="85" y="131"/>
                </a:cxn>
                <a:cxn ang="0">
                  <a:pos x="75" y="125"/>
                </a:cxn>
              </a:cxnLst>
              <a:rect l="0" t="0" r="r" b="b"/>
              <a:pathLst>
                <a:path w="467" h="131">
                  <a:moveTo>
                    <a:pt x="75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5" y="0"/>
                    <a:pt x="14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6" y="0"/>
                    <a:pt x="390" y="2"/>
                    <a:pt x="392" y="6"/>
                  </a:cubicBezTo>
                  <a:cubicBezTo>
                    <a:pt x="462" y="113"/>
                    <a:pt x="462" y="113"/>
                    <a:pt x="462" y="113"/>
                  </a:cubicBezTo>
                  <a:cubicBezTo>
                    <a:pt x="467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7" y="129"/>
                    <a:pt x="75" y="125"/>
                  </a:cubicBezTo>
                  <a:close/>
                </a:path>
              </a:pathLst>
            </a:custGeom>
            <a:solidFill>
              <a:srgbClr val="415D8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09728" tIns="54864" rIns="109728" bIns="5486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endParaRPr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1513606" y="3600686"/>
              <a:ext cx="1601556" cy="448778"/>
            </a:xfrm>
            <a:custGeom>
              <a:avLst/>
              <a:gdLst/>
              <a:ahLst/>
              <a:cxnLst>
                <a:cxn ang="0">
                  <a:pos x="75" y="125"/>
                </a:cxn>
                <a:cxn ang="0">
                  <a:pos x="5" y="18"/>
                </a:cxn>
                <a:cxn ang="0">
                  <a:pos x="14" y="0"/>
                </a:cxn>
                <a:cxn ang="0">
                  <a:pos x="382" y="0"/>
                </a:cxn>
                <a:cxn ang="0">
                  <a:pos x="392" y="6"/>
                </a:cxn>
                <a:cxn ang="0">
                  <a:pos x="462" y="113"/>
                </a:cxn>
                <a:cxn ang="0">
                  <a:pos x="453" y="131"/>
                </a:cxn>
                <a:cxn ang="0">
                  <a:pos x="85" y="131"/>
                </a:cxn>
                <a:cxn ang="0">
                  <a:pos x="75" y="125"/>
                </a:cxn>
              </a:cxnLst>
              <a:rect l="0" t="0" r="r" b="b"/>
              <a:pathLst>
                <a:path w="467" h="131">
                  <a:moveTo>
                    <a:pt x="75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5" y="0"/>
                    <a:pt x="14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6" y="0"/>
                    <a:pt x="390" y="2"/>
                    <a:pt x="392" y="6"/>
                  </a:cubicBezTo>
                  <a:cubicBezTo>
                    <a:pt x="462" y="113"/>
                    <a:pt x="462" y="113"/>
                    <a:pt x="462" y="113"/>
                  </a:cubicBezTo>
                  <a:cubicBezTo>
                    <a:pt x="467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7" y="129"/>
                    <a:pt x="75" y="125"/>
                  </a:cubicBezTo>
                  <a:close/>
                </a:path>
              </a:pathLst>
            </a:custGeom>
            <a:solidFill>
              <a:srgbClr val="0F75B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09728" tIns="54864" rIns="109728" bIns="5486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endParaRPr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3022664" y="3600686"/>
              <a:ext cx="1601556" cy="448778"/>
            </a:xfrm>
            <a:custGeom>
              <a:avLst/>
              <a:gdLst/>
              <a:ahLst/>
              <a:cxnLst>
                <a:cxn ang="0">
                  <a:pos x="75" y="125"/>
                </a:cxn>
                <a:cxn ang="0">
                  <a:pos x="5" y="18"/>
                </a:cxn>
                <a:cxn ang="0">
                  <a:pos x="14" y="0"/>
                </a:cxn>
                <a:cxn ang="0">
                  <a:pos x="382" y="0"/>
                </a:cxn>
                <a:cxn ang="0">
                  <a:pos x="392" y="6"/>
                </a:cxn>
                <a:cxn ang="0">
                  <a:pos x="462" y="113"/>
                </a:cxn>
                <a:cxn ang="0">
                  <a:pos x="453" y="131"/>
                </a:cxn>
                <a:cxn ang="0">
                  <a:pos x="85" y="131"/>
                </a:cxn>
                <a:cxn ang="0">
                  <a:pos x="75" y="125"/>
                </a:cxn>
              </a:cxnLst>
              <a:rect l="0" t="0" r="r" b="b"/>
              <a:pathLst>
                <a:path w="467" h="131">
                  <a:moveTo>
                    <a:pt x="75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5" y="0"/>
                    <a:pt x="14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6" y="0"/>
                    <a:pt x="390" y="2"/>
                    <a:pt x="392" y="6"/>
                  </a:cubicBezTo>
                  <a:cubicBezTo>
                    <a:pt x="462" y="113"/>
                    <a:pt x="462" y="113"/>
                    <a:pt x="462" y="113"/>
                  </a:cubicBezTo>
                  <a:cubicBezTo>
                    <a:pt x="467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7" y="129"/>
                    <a:pt x="75" y="125"/>
                  </a:cubicBezTo>
                  <a:close/>
                </a:path>
              </a:pathLst>
            </a:custGeom>
            <a:solidFill>
              <a:srgbClr val="415D8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09728" tIns="54864" rIns="109728" bIns="5486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endParaRPr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4531724" y="3600686"/>
              <a:ext cx="1601556" cy="448778"/>
            </a:xfrm>
            <a:custGeom>
              <a:avLst/>
              <a:gdLst/>
              <a:ahLst/>
              <a:cxnLst>
                <a:cxn ang="0">
                  <a:pos x="75" y="125"/>
                </a:cxn>
                <a:cxn ang="0">
                  <a:pos x="5" y="18"/>
                </a:cxn>
                <a:cxn ang="0">
                  <a:pos x="14" y="0"/>
                </a:cxn>
                <a:cxn ang="0">
                  <a:pos x="382" y="0"/>
                </a:cxn>
                <a:cxn ang="0">
                  <a:pos x="392" y="6"/>
                </a:cxn>
                <a:cxn ang="0">
                  <a:pos x="462" y="113"/>
                </a:cxn>
                <a:cxn ang="0">
                  <a:pos x="453" y="131"/>
                </a:cxn>
                <a:cxn ang="0">
                  <a:pos x="85" y="131"/>
                </a:cxn>
                <a:cxn ang="0">
                  <a:pos x="75" y="125"/>
                </a:cxn>
              </a:cxnLst>
              <a:rect l="0" t="0" r="r" b="b"/>
              <a:pathLst>
                <a:path w="467" h="131">
                  <a:moveTo>
                    <a:pt x="75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5" y="0"/>
                    <a:pt x="14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6" y="0"/>
                    <a:pt x="390" y="2"/>
                    <a:pt x="392" y="6"/>
                  </a:cubicBezTo>
                  <a:cubicBezTo>
                    <a:pt x="462" y="113"/>
                    <a:pt x="462" y="113"/>
                    <a:pt x="462" y="113"/>
                  </a:cubicBezTo>
                  <a:cubicBezTo>
                    <a:pt x="467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7" y="129"/>
                    <a:pt x="75" y="125"/>
                  </a:cubicBezTo>
                  <a:close/>
                </a:path>
              </a:pathLst>
            </a:custGeom>
            <a:solidFill>
              <a:srgbClr val="0F75B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09728" tIns="54864" rIns="109728" bIns="5486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endParaRPr>
            </a:p>
          </p:txBody>
        </p:sp>
        <p:sp>
          <p:nvSpPr>
            <p:cNvPr id="43" name="Freeform 14"/>
            <p:cNvSpPr>
              <a:spLocks/>
            </p:cNvSpPr>
            <p:nvPr/>
          </p:nvSpPr>
          <p:spPr bwMode="auto">
            <a:xfrm>
              <a:off x="6040784" y="3600686"/>
              <a:ext cx="1601556" cy="448778"/>
            </a:xfrm>
            <a:custGeom>
              <a:avLst/>
              <a:gdLst/>
              <a:ahLst/>
              <a:cxnLst>
                <a:cxn ang="0">
                  <a:pos x="75" y="125"/>
                </a:cxn>
                <a:cxn ang="0">
                  <a:pos x="5" y="18"/>
                </a:cxn>
                <a:cxn ang="0">
                  <a:pos x="14" y="0"/>
                </a:cxn>
                <a:cxn ang="0">
                  <a:pos x="382" y="0"/>
                </a:cxn>
                <a:cxn ang="0">
                  <a:pos x="392" y="6"/>
                </a:cxn>
                <a:cxn ang="0">
                  <a:pos x="462" y="113"/>
                </a:cxn>
                <a:cxn ang="0">
                  <a:pos x="453" y="131"/>
                </a:cxn>
                <a:cxn ang="0">
                  <a:pos x="85" y="131"/>
                </a:cxn>
                <a:cxn ang="0">
                  <a:pos x="75" y="125"/>
                </a:cxn>
              </a:cxnLst>
              <a:rect l="0" t="0" r="r" b="b"/>
              <a:pathLst>
                <a:path w="467" h="131">
                  <a:moveTo>
                    <a:pt x="75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5" y="0"/>
                    <a:pt x="14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6" y="0"/>
                    <a:pt x="390" y="2"/>
                    <a:pt x="392" y="6"/>
                  </a:cubicBezTo>
                  <a:cubicBezTo>
                    <a:pt x="462" y="113"/>
                    <a:pt x="462" y="113"/>
                    <a:pt x="462" y="113"/>
                  </a:cubicBezTo>
                  <a:cubicBezTo>
                    <a:pt x="467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7" y="129"/>
                    <a:pt x="75" y="125"/>
                  </a:cubicBezTo>
                  <a:close/>
                </a:path>
              </a:pathLst>
            </a:custGeom>
            <a:solidFill>
              <a:srgbClr val="415D8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09728" tIns="54864" rIns="109728" bIns="5486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endParaRPr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7560122" y="3600686"/>
              <a:ext cx="1579289" cy="448778"/>
            </a:xfrm>
            <a:custGeom>
              <a:avLst/>
              <a:gdLst/>
              <a:ahLst/>
              <a:cxnLst>
                <a:cxn ang="0">
                  <a:pos x="70" y="123"/>
                </a:cxn>
                <a:cxn ang="0">
                  <a:pos x="7" y="27"/>
                </a:cxn>
                <a:cxn ang="0">
                  <a:pos x="22" y="0"/>
                </a:cxn>
                <a:cxn ang="0">
                  <a:pos x="376" y="0"/>
                </a:cxn>
                <a:cxn ang="0">
                  <a:pos x="391" y="8"/>
                </a:cxn>
                <a:cxn ang="0">
                  <a:pos x="453" y="104"/>
                </a:cxn>
                <a:cxn ang="0">
                  <a:pos x="439" y="131"/>
                </a:cxn>
                <a:cxn ang="0">
                  <a:pos x="85" y="131"/>
                </a:cxn>
                <a:cxn ang="0">
                  <a:pos x="70" y="123"/>
                </a:cxn>
              </a:cxnLst>
              <a:rect l="0" t="0" r="r" b="b"/>
              <a:pathLst>
                <a:path w="461" h="131">
                  <a:moveTo>
                    <a:pt x="70" y="123"/>
                  </a:moveTo>
                  <a:cubicBezTo>
                    <a:pt x="7" y="27"/>
                    <a:pt x="7" y="27"/>
                    <a:pt x="7" y="27"/>
                  </a:cubicBezTo>
                  <a:cubicBezTo>
                    <a:pt x="0" y="16"/>
                    <a:pt x="8" y="0"/>
                    <a:pt x="22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2" y="0"/>
                    <a:pt x="387" y="3"/>
                    <a:pt x="391" y="8"/>
                  </a:cubicBezTo>
                  <a:cubicBezTo>
                    <a:pt x="453" y="104"/>
                    <a:pt x="453" y="104"/>
                    <a:pt x="453" y="104"/>
                  </a:cubicBezTo>
                  <a:cubicBezTo>
                    <a:pt x="461" y="116"/>
                    <a:pt x="453" y="131"/>
                    <a:pt x="439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79" y="131"/>
                    <a:pt x="73" y="128"/>
                    <a:pt x="70" y="123"/>
                  </a:cubicBezTo>
                  <a:close/>
                </a:path>
              </a:pathLst>
            </a:custGeom>
            <a:solidFill>
              <a:srgbClr val="0F75B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09728" tIns="54864" rIns="109728" bIns="5486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endParaRPr>
            </a:p>
          </p:txBody>
        </p:sp>
        <p:sp>
          <p:nvSpPr>
            <p:cNvPr id="87" name="Rectangle 82"/>
            <p:cNvSpPr>
              <a:spLocks noChangeArrowheads="1"/>
            </p:cNvSpPr>
            <p:nvPr/>
          </p:nvSpPr>
          <p:spPr bwMode="auto">
            <a:xfrm>
              <a:off x="16535" y="3665777"/>
              <a:ext cx="1579287" cy="272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10972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EEEEF"/>
                  </a:solidFill>
                  <a:effectLst/>
                  <a:uLnTx/>
                  <a:uFillTx/>
                  <a:latin typeface="Cambria" panose="02040503050406030204" pitchFamily="18" charset="0"/>
                  <a:ea typeface="ＭＳ Ｐゴシック"/>
                  <a:cs typeface="Arial" pitchFamily="34" charset="0"/>
                </a:rPr>
                <a:t>1972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88" name="Rectangle 83"/>
            <p:cNvSpPr>
              <a:spLocks noChangeArrowheads="1"/>
            </p:cNvSpPr>
            <p:nvPr/>
          </p:nvSpPr>
          <p:spPr bwMode="auto">
            <a:xfrm>
              <a:off x="1525082" y="3665777"/>
              <a:ext cx="1568254" cy="272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10972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EEEEF"/>
                  </a:solidFill>
                  <a:effectLst/>
                  <a:uLnTx/>
                  <a:uFillTx/>
                  <a:latin typeface="Cambria" panose="02040503050406030204" pitchFamily="18" charset="0"/>
                  <a:ea typeface="ＭＳ Ｐゴシック"/>
                  <a:cs typeface="Arial" pitchFamily="34" charset="0"/>
                </a:rPr>
                <a:t>1987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89" name="Rectangle 84"/>
            <p:cNvSpPr>
              <a:spLocks noChangeArrowheads="1"/>
            </p:cNvSpPr>
            <p:nvPr/>
          </p:nvSpPr>
          <p:spPr bwMode="auto">
            <a:xfrm>
              <a:off x="3032942" y="3665777"/>
              <a:ext cx="1579289" cy="272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10972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EEEEF"/>
                  </a:solidFill>
                  <a:effectLst/>
                  <a:uLnTx/>
                  <a:uFillTx/>
                  <a:latin typeface="Cambria" panose="02040503050406030204" pitchFamily="18" charset="0"/>
                  <a:ea typeface="ＭＳ Ｐゴシック"/>
                  <a:cs typeface="Arial" pitchFamily="34" charset="0"/>
                </a:rPr>
                <a:t>1992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90" name="Rectangle 85"/>
            <p:cNvSpPr>
              <a:spLocks noChangeArrowheads="1"/>
            </p:cNvSpPr>
            <p:nvPr/>
          </p:nvSpPr>
          <p:spPr bwMode="auto">
            <a:xfrm>
              <a:off x="4542003" y="3665777"/>
              <a:ext cx="1591277" cy="272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10972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EEEEF"/>
                  </a:solidFill>
                  <a:effectLst/>
                  <a:uLnTx/>
                  <a:uFillTx/>
                  <a:latin typeface="Cambria" panose="02040503050406030204" pitchFamily="18" charset="0"/>
                  <a:ea typeface="ＭＳ Ｐゴシック"/>
                  <a:cs typeface="Arial" pitchFamily="34" charset="0"/>
                </a:rPr>
                <a:t>1997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91" name="Rectangle 86"/>
            <p:cNvSpPr>
              <a:spLocks noChangeArrowheads="1"/>
            </p:cNvSpPr>
            <p:nvPr/>
          </p:nvSpPr>
          <p:spPr bwMode="auto">
            <a:xfrm>
              <a:off x="6063052" y="3665777"/>
              <a:ext cx="1579288" cy="272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10972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EEEEF"/>
                  </a:solidFill>
                  <a:effectLst/>
                  <a:uLnTx/>
                  <a:uFillTx/>
                  <a:latin typeface="Cambria" panose="02040503050406030204" pitchFamily="18" charset="0"/>
                  <a:ea typeface="ＭＳ Ｐゴシック"/>
                  <a:cs typeface="Arial" pitchFamily="34" charset="0"/>
                </a:rPr>
                <a:t>2000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92" name="Rectangle 87"/>
            <p:cNvSpPr>
              <a:spLocks noChangeArrowheads="1"/>
            </p:cNvSpPr>
            <p:nvPr/>
          </p:nvSpPr>
          <p:spPr bwMode="auto">
            <a:xfrm>
              <a:off x="7572109" y="3665777"/>
              <a:ext cx="1539381" cy="272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10972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EEEEF"/>
                  </a:solidFill>
                  <a:effectLst/>
                  <a:uLnTx/>
                  <a:uFillTx/>
                  <a:latin typeface="Cambria" panose="02040503050406030204" pitchFamily="18" charset="0"/>
                  <a:ea typeface="ＭＳ Ｐゴシック"/>
                  <a:cs typeface="Arial" pitchFamily="34" charset="0"/>
                </a:rPr>
                <a:t>2002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101" name="Freeform 15"/>
            <p:cNvSpPr>
              <a:spLocks/>
            </p:cNvSpPr>
            <p:nvPr/>
          </p:nvSpPr>
          <p:spPr bwMode="auto">
            <a:xfrm>
              <a:off x="9069180" y="3600686"/>
              <a:ext cx="1579289" cy="448778"/>
            </a:xfrm>
            <a:custGeom>
              <a:avLst/>
              <a:gdLst/>
              <a:ahLst/>
              <a:cxnLst>
                <a:cxn ang="0">
                  <a:pos x="70" y="123"/>
                </a:cxn>
                <a:cxn ang="0">
                  <a:pos x="7" y="27"/>
                </a:cxn>
                <a:cxn ang="0">
                  <a:pos x="22" y="0"/>
                </a:cxn>
                <a:cxn ang="0">
                  <a:pos x="376" y="0"/>
                </a:cxn>
                <a:cxn ang="0">
                  <a:pos x="391" y="8"/>
                </a:cxn>
                <a:cxn ang="0">
                  <a:pos x="453" y="104"/>
                </a:cxn>
                <a:cxn ang="0">
                  <a:pos x="439" y="131"/>
                </a:cxn>
                <a:cxn ang="0">
                  <a:pos x="85" y="131"/>
                </a:cxn>
                <a:cxn ang="0">
                  <a:pos x="70" y="123"/>
                </a:cxn>
              </a:cxnLst>
              <a:rect l="0" t="0" r="r" b="b"/>
              <a:pathLst>
                <a:path w="461" h="131">
                  <a:moveTo>
                    <a:pt x="70" y="123"/>
                  </a:moveTo>
                  <a:cubicBezTo>
                    <a:pt x="7" y="27"/>
                    <a:pt x="7" y="27"/>
                    <a:pt x="7" y="27"/>
                  </a:cubicBezTo>
                  <a:cubicBezTo>
                    <a:pt x="0" y="16"/>
                    <a:pt x="8" y="0"/>
                    <a:pt x="22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2" y="0"/>
                    <a:pt x="387" y="3"/>
                    <a:pt x="391" y="8"/>
                  </a:cubicBezTo>
                  <a:cubicBezTo>
                    <a:pt x="453" y="104"/>
                    <a:pt x="453" y="104"/>
                    <a:pt x="453" y="104"/>
                  </a:cubicBezTo>
                  <a:cubicBezTo>
                    <a:pt x="461" y="116"/>
                    <a:pt x="453" y="131"/>
                    <a:pt x="439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79" y="131"/>
                    <a:pt x="73" y="128"/>
                    <a:pt x="70" y="123"/>
                  </a:cubicBezTo>
                  <a:close/>
                </a:path>
              </a:pathLst>
            </a:custGeom>
            <a:solidFill>
              <a:srgbClr val="415D8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09728" tIns="54864" rIns="109728" bIns="5486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endParaRPr>
            </a:p>
          </p:txBody>
        </p:sp>
        <p:sp>
          <p:nvSpPr>
            <p:cNvPr id="102" name="Rectangle 87"/>
            <p:cNvSpPr>
              <a:spLocks noChangeArrowheads="1"/>
            </p:cNvSpPr>
            <p:nvPr/>
          </p:nvSpPr>
          <p:spPr bwMode="auto">
            <a:xfrm>
              <a:off x="9083393" y="3665777"/>
              <a:ext cx="1538287" cy="272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10972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EEEEF"/>
                  </a:solidFill>
                  <a:effectLst/>
                  <a:uLnTx/>
                  <a:uFillTx/>
                  <a:latin typeface="Cambria" panose="02040503050406030204" pitchFamily="18" charset="0"/>
                  <a:ea typeface="ＭＳ Ｐゴシック"/>
                  <a:cs typeface="Arial" pitchFamily="34" charset="0"/>
                </a:rPr>
                <a:t>2012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104" name="Freeform 15"/>
            <p:cNvSpPr>
              <a:spLocks/>
            </p:cNvSpPr>
            <p:nvPr/>
          </p:nvSpPr>
          <p:spPr bwMode="auto">
            <a:xfrm>
              <a:off x="10566251" y="3600686"/>
              <a:ext cx="1579289" cy="448778"/>
            </a:xfrm>
            <a:custGeom>
              <a:avLst/>
              <a:gdLst/>
              <a:ahLst/>
              <a:cxnLst>
                <a:cxn ang="0">
                  <a:pos x="70" y="123"/>
                </a:cxn>
                <a:cxn ang="0">
                  <a:pos x="7" y="27"/>
                </a:cxn>
                <a:cxn ang="0">
                  <a:pos x="22" y="0"/>
                </a:cxn>
                <a:cxn ang="0">
                  <a:pos x="376" y="0"/>
                </a:cxn>
                <a:cxn ang="0">
                  <a:pos x="391" y="8"/>
                </a:cxn>
                <a:cxn ang="0">
                  <a:pos x="453" y="104"/>
                </a:cxn>
                <a:cxn ang="0">
                  <a:pos x="439" y="131"/>
                </a:cxn>
                <a:cxn ang="0">
                  <a:pos x="85" y="131"/>
                </a:cxn>
                <a:cxn ang="0">
                  <a:pos x="70" y="123"/>
                </a:cxn>
              </a:cxnLst>
              <a:rect l="0" t="0" r="r" b="b"/>
              <a:pathLst>
                <a:path w="461" h="131">
                  <a:moveTo>
                    <a:pt x="70" y="123"/>
                  </a:moveTo>
                  <a:cubicBezTo>
                    <a:pt x="7" y="27"/>
                    <a:pt x="7" y="27"/>
                    <a:pt x="7" y="27"/>
                  </a:cubicBezTo>
                  <a:cubicBezTo>
                    <a:pt x="0" y="16"/>
                    <a:pt x="8" y="0"/>
                    <a:pt x="22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2" y="0"/>
                    <a:pt x="387" y="3"/>
                    <a:pt x="391" y="8"/>
                  </a:cubicBezTo>
                  <a:cubicBezTo>
                    <a:pt x="453" y="104"/>
                    <a:pt x="453" y="104"/>
                    <a:pt x="453" y="104"/>
                  </a:cubicBezTo>
                  <a:cubicBezTo>
                    <a:pt x="461" y="116"/>
                    <a:pt x="453" y="131"/>
                    <a:pt x="439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79" y="131"/>
                    <a:pt x="73" y="128"/>
                    <a:pt x="70" y="123"/>
                  </a:cubicBezTo>
                  <a:close/>
                </a:path>
              </a:pathLst>
            </a:custGeom>
            <a:solidFill>
              <a:srgbClr val="0F75B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09728" tIns="54864" rIns="109728" bIns="5486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Helvetica"/>
              </a:endParaRPr>
            </a:p>
          </p:txBody>
        </p:sp>
        <p:sp>
          <p:nvSpPr>
            <p:cNvPr id="105" name="Rectangle 87"/>
            <p:cNvSpPr>
              <a:spLocks noChangeArrowheads="1"/>
            </p:cNvSpPr>
            <p:nvPr/>
          </p:nvSpPr>
          <p:spPr bwMode="auto">
            <a:xfrm>
              <a:off x="10579535" y="3665777"/>
              <a:ext cx="1552335" cy="272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10972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EEEEF"/>
                  </a:solidFill>
                  <a:effectLst/>
                  <a:uLnTx/>
                  <a:uFillTx/>
                  <a:latin typeface="Cambria" panose="02040503050406030204" pitchFamily="18" charset="0"/>
                  <a:ea typeface="ＭＳ Ｐゴシック"/>
                  <a:cs typeface="Arial" pitchFamily="34" charset="0"/>
                </a:rPr>
                <a:t>2015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66039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1114</Words>
  <Application>Microsoft Macintosh PowerPoint</Application>
  <PresentationFormat>Widescreen</PresentationFormat>
  <Paragraphs>224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Gill Sans</vt:lpstr>
      <vt:lpstr>Cambria</vt:lpstr>
      <vt:lpstr>Bauhaus 93</vt:lpstr>
      <vt:lpstr>Calibri</vt:lpstr>
      <vt:lpstr>Arial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Filipe</dc:creator>
  <cp:lastModifiedBy>Carol Albernaz</cp:lastModifiedBy>
  <cp:revision>42</cp:revision>
  <dcterms:modified xsi:type="dcterms:W3CDTF">2020-03-13T19:43:49Z</dcterms:modified>
</cp:coreProperties>
</file>