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0"/>
  </p:notesMasterIdLst>
  <p:sldIdLst>
    <p:sldId id="256" r:id="rId5"/>
    <p:sldId id="305" r:id="rId6"/>
    <p:sldId id="306" r:id="rId7"/>
    <p:sldId id="307" r:id="rId8"/>
    <p:sldId id="308" r:id="rId9"/>
    <p:sldId id="332" r:id="rId10"/>
    <p:sldId id="258" r:id="rId11"/>
    <p:sldId id="315" r:id="rId12"/>
    <p:sldId id="319" r:id="rId13"/>
    <p:sldId id="353" r:id="rId14"/>
    <p:sldId id="326" r:id="rId15"/>
    <p:sldId id="327" r:id="rId16"/>
    <p:sldId id="323" r:id="rId17"/>
    <p:sldId id="335" r:id="rId18"/>
    <p:sldId id="324" r:id="rId19"/>
    <p:sldId id="325" r:id="rId20"/>
    <p:sldId id="329" r:id="rId21"/>
    <p:sldId id="330" r:id="rId22"/>
    <p:sldId id="331" r:id="rId23"/>
    <p:sldId id="336" r:id="rId24"/>
    <p:sldId id="343" r:id="rId25"/>
    <p:sldId id="344" r:id="rId26"/>
    <p:sldId id="355" r:id="rId27"/>
    <p:sldId id="352" r:id="rId28"/>
    <p:sldId id="34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941"/>
    <a:srgbClr val="00966F"/>
    <a:srgbClr val="00D09A"/>
    <a:srgbClr val="BFBEBE"/>
    <a:srgbClr val="0C344C"/>
    <a:srgbClr val="6F878C"/>
    <a:srgbClr val="19627F"/>
    <a:srgbClr val="D80F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E2C002-9858-4B5C-8A8B-BF617E9C09B4}" v="3" dt="2022-04-06T17:54:45.5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962" autoAdjust="0"/>
    <p:restoredTop sz="94660"/>
  </p:normalViewPr>
  <p:slideViewPr>
    <p:cSldViewPr snapToGrid="0" showGuides="1">
      <p:cViewPr varScale="1">
        <p:scale>
          <a:sx n="70" d="100"/>
          <a:sy n="70" d="100"/>
        </p:scale>
        <p:origin x="780" y="6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B0AE53-DEC8-4D2D-9147-341CB2228524}" type="doc">
      <dgm:prSet loTypeId="urn:microsoft.com/office/officeart/2005/8/layout/hProcess11" loCatId="process" qsTypeId="urn:microsoft.com/office/officeart/2005/8/quickstyle/simple3" qsCatId="simple" csTypeId="urn:microsoft.com/office/officeart/2005/8/colors/accent2_1" csCatId="accent2" phldr="1"/>
      <dgm:spPr/>
      <dgm:t>
        <a:bodyPr/>
        <a:lstStyle/>
        <a:p>
          <a:endParaRPr lang="en-CA"/>
        </a:p>
      </dgm:t>
    </dgm:pt>
    <dgm:pt modelId="{7C1BABE1-54D8-4434-A3C9-CA8E8FFC7D0B}">
      <dgm:prSet custT="1"/>
      <dgm:spPr/>
      <dgm:t>
        <a:bodyPr/>
        <a:lstStyle/>
        <a:p>
          <a:r>
            <a:rPr lang="en-CA" sz="1600" dirty="0">
              <a:solidFill>
                <a:srgbClr val="005941"/>
              </a:solidFill>
            </a:rPr>
            <a:t>INCOTERMS ® 2020 - Terms of Trade used between BUYER and SELLER to clarify and define the transfer of RISK AND COST on a contract of sale.</a:t>
          </a:r>
        </a:p>
      </dgm:t>
    </dgm:pt>
    <dgm:pt modelId="{D514AFAF-E2B9-4FFB-9939-9E9415439592}" type="parTrans" cxnId="{41F3256B-911F-4E30-A54A-1E0D76B6E8DD}">
      <dgm:prSet/>
      <dgm:spPr/>
      <dgm:t>
        <a:bodyPr/>
        <a:lstStyle/>
        <a:p>
          <a:endParaRPr lang="en-CA"/>
        </a:p>
      </dgm:t>
    </dgm:pt>
    <dgm:pt modelId="{3E7DDB48-569B-4492-8718-A2C180F91FF0}" type="sibTrans" cxnId="{41F3256B-911F-4E30-A54A-1E0D76B6E8DD}">
      <dgm:prSet/>
      <dgm:spPr/>
      <dgm:t>
        <a:bodyPr/>
        <a:lstStyle/>
        <a:p>
          <a:endParaRPr lang="en-CA"/>
        </a:p>
      </dgm:t>
    </dgm:pt>
    <dgm:pt modelId="{C5FD6572-BF07-4533-88DA-30F168500D07}">
      <dgm:prSet custT="1"/>
      <dgm:spPr/>
      <dgm:t>
        <a:bodyPr/>
        <a:lstStyle/>
        <a:p>
          <a:r>
            <a:rPr lang="en-CA" sz="1600" dirty="0">
              <a:solidFill>
                <a:srgbClr val="005941"/>
              </a:solidFill>
            </a:rPr>
            <a:t>The Terms must be appropriate: to the GOODS, to the MEANS OF TRANSPORT and to WHERE the seller and buyer AGREE TO TRANSFER RISK and COST. </a:t>
          </a:r>
        </a:p>
      </dgm:t>
    </dgm:pt>
    <dgm:pt modelId="{4A8AAF82-1640-4C86-8B0F-6BE713C2415F}" type="parTrans" cxnId="{8926EE12-D092-4461-BFEE-40D75D593D29}">
      <dgm:prSet/>
      <dgm:spPr/>
      <dgm:t>
        <a:bodyPr/>
        <a:lstStyle/>
        <a:p>
          <a:endParaRPr lang="en-CA"/>
        </a:p>
      </dgm:t>
    </dgm:pt>
    <dgm:pt modelId="{DBD818EC-82A7-4AB2-9CFE-2269981CE32D}" type="sibTrans" cxnId="{8926EE12-D092-4461-BFEE-40D75D593D29}">
      <dgm:prSet/>
      <dgm:spPr/>
      <dgm:t>
        <a:bodyPr/>
        <a:lstStyle/>
        <a:p>
          <a:endParaRPr lang="en-CA"/>
        </a:p>
      </dgm:t>
    </dgm:pt>
    <dgm:pt modelId="{73CB98B8-4E04-420F-9B1D-597E35122E9A}" type="pres">
      <dgm:prSet presAssocID="{37B0AE53-DEC8-4D2D-9147-341CB2228524}" presName="Name0" presStyleCnt="0">
        <dgm:presLayoutVars>
          <dgm:dir/>
          <dgm:resizeHandles val="exact"/>
        </dgm:presLayoutVars>
      </dgm:prSet>
      <dgm:spPr/>
    </dgm:pt>
    <dgm:pt modelId="{A6AE984D-2A1F-4D8A-AD73-39879E472844}" type="pres">
      <dgm:prSet presAssocID="{37B0AE53-DEC8-4D2D-9147-341CB2228524}" presName="arrow" presStyleLbl="bgShp" presStyleIdx="0" presStyleCnt="1"/>
      <dgm:spPr/>
    </dgm:pt>
    <dgm:pt modelId="{5AC28802-406F-4F0B-B9D4-34255AF7350D}" type="pres">
      <dgm:prSet presAssocID="{37B0AE53-DEC8-4D2D-9147-341CB2228524}" presName="points" presStyleCnt="0"/>
      <dgm:spPr/>
    </dgm:pt>
    <dgm:pt modelId="{41A8E894-78C1-4F20-B526-5B71EA5CC544}" type="pres">
      <dgm:prSet presAssocID="{7C1BABE1-54D8-4434-A3C9-CA8E8FFC7D0B}" presName="compositeA" presStyleCnt="0"/>
      <dgm:spPr/>
    </dgm:pt>
    <dgm:pt modelId="{BF5B3C18-45FB-4C86-B27F-DADB4FC46AAB}" type="pres">
      <dgm:prSet presAssocID="{7C1BABE1-54D8-4434-A3C9-CA8E8FFC7D0B}" presName="textA" presStyleLbl="revTx" presStyleIdx="0" presStyleCnt="2" custScaleX="210725">
        <dgm:presLayoutVars>
          <dgm:bulletEnabled val="1"/>
        </dgm:presLayoutVars>
      </dgm:prSet>
      <dgm:spPr/>
    </dgm:pt>
    <dgm:pt modelId="{1B67EA13-7B0D-43F4-BEB4-E953F8EB54C3}" type="pres">
      <dgm:prSet presAssocID="{7C1BABE1-54D8-4434-A3C9-CA8E8FFC7D0B}" presName="circleA" presStyleLbl="node1" presStyleIdx="0" presStyleCnt="2"/>
      <dgm:spPr/>
    </dgm:pt>
    <dgm:pt modelId="{ADDC47D4-6457-43C0-B026-07BA1FF320EB}" type="pres">
      <dgm:prSet presAssocID="{7C1BABE1-54D8-4434-A3C9-CA8E8FFC7D0B}" presName="spaceA" presStyleCnt="0"/>
      <dgm:spPr/>
    </dgm:pt>
    <dgm:pt modelId="{722A2104-4F27-45EA-ADD7-3E43AE38A848}" type="pres">
      <dgm:prSet presAssocID="{3E7DDB48-569B-4492-8718-A2C180F91FF0}" presName="space" presStyleCnt="0"/>
      <dgm:spPr/>
    </dgm:pt>
    <dgm:pt modelId="{38BB4B13-2B10-4955-9750-54CA494E7098}" type="pres">
      <dgm:prSet presAssocID="{C5FD6572-BF07-4533-88DA-30F168500D07}" presName="compositeB" presStyleCnt="0"/>
      <dgm:spPr/>
    </dgm:pt>
    <dgm:pt modelId="{3FA72172-A88D-4F5C-8CC8-526A0F80327A}" type="pres">
      <dgm:prSet presAssocID="{C5FD6572-BF07-4533-88DA-30F168500D07}" presName="textB" presStyleLbl="revTx" presStyleIdx="1" presStyleCnt="2" custScaleX="236303">
        <dgm:presLayoutVars>
          <dgm:bulletEnabled val="1"/>
        </dgm:presLayoutVars>
      </dgm:prSet>
      <dgm:spPr/>
    </dgm:pt>
    <dgm:pt modelId="{4F1EC30E-72E3-4E81-966E-6374FF0B515E}" type="pres">
      <dgm:prSet presAssocID="{C5FD6572-BF07-4533-88DA-30F168500D07}" presName="circleB" presStyleLbl="node1" presStyleIdx="1" presStyleCnt="2"/>
      <dgm:spPr/>
    </dgm:pt>
    <dgm:pt modelId="{D1D4D6E1-2642-42DB-8BC1-616B8B13084A}" type="pres">
      <dgm:prSet presAssocID="{C5FD6572-BF07-4533-88DA-30F168500D07}" presName="spaceB" presStyleCnt="0"/>
      <dgm:spPr/>
    </dgm:pt>
  </dgm:ptLst>
  <dgm:cxnLst>
    <dgm:cxn modelId="{8926EE12-D092-4461-BFEE-40D75D593D29}" srcId="{37B0AE53-DEC8-4D2D-9147-341CB2228524}" destId="{C5FD6572-BF07-4533-88DA-30F168500D07}" srcOrd="1" destOrd="0" parTransId="{4A8AAF82-1640-4C86-8B0F-6BE713C2415F}" sibTransId="{DBD818EC-82A7-4AB2-9CFE-2269981CE32D}"/>
    <dgm:cxn modelId="{41F3256B-911F-4E30-A54A-1E0D76B6E8DD}" srcId="{37B0AE53-DEC8-4D2D-9147-341CB2228524}" destId="{7C1BABE1-54D8-4434-A3C9-CA8E8FFC7D0B}" srcOrd="0" destOrd="0" parTransId="{D514AFAF-E2B9-4FFB-9939-9E9415439592}" sibTransId="{3E7DDB48-569B-4492-8718-A2C180F91FF0}"/>
    <dgm:cxn modelId="{A311456E-E138-41C1-B34D-CE9B480CD402}" type="presOf" srcId="{7C1BABE1-54D8-4434-A3C9-CA8E8FFC7D0B}" destId="{BF5B3C18-45FB-4C86-B27F-DADB4FC46AAB}" srcOrd="0" destOrd="0" presId="urn:microsoft.com/office/officeart/2005/8/layout/hProcess11"/>
    <dgm:cxn modelId="{321C7691-AC35-46FB-8FC8-A07A1D3BA626}" type="presOf" srcId="{C5FD6572-BF07-4533-88DA-30F168500D07}" destId="{3FA72172-A88D-4F5C-8CC8-526A0F80327A}" srcOrd="0" destOrd="0" presId="urn:microsoft.com/office/officeart/2005/8/layout/hProcess11"/>
    <dgm:cxn modelId="{12F2CF91-0435-4B90-AF36-65BD7E486452}" type="presOf" srcId="{37B0AE53-DEC8-4D2D-9147-341CB2228524}" destId="{73CB98B8-4E04-420F-9B1D-597E35122E9A}" srcOrd="0" destOrd="0" presId="urn:microsoft.com/office/officeart/2005/8/layout/hProcess11"/>
    <dgm:cxn modelId="{90AB2459-A54C-4539-98DC-3C06FC42CEE8}" type="presParOf" srcId="{73CB98B8-4E04-420F-9B1D-597E35122E9A}" destId="{A6AE984D-2A1F-4D8A-AD73-39879E472844}" srcOrd="0" destOrd="0" presId="urn:microsoft.com/office/officeart/2005/8/layout/hProcess11"/>
    <dgm:cxn modelId="{ECC3AE05-F825-49DD-90C7-4813FDE3B8D7}" type="presParOf" srcId="{73CB98B8-4E04-420F-9B1D-597E35122E9A}" destId="{5AC28802-406F-4F0B-B9D4-34255AF7350D}" srcOrd="1" destOrd="0" presId="urn:microsoft.com/office/officeart/2005/8/layout/hProcess11"/>
    <dgm:cxn modelId="{3709FB82-D43C-4D04-B6C1-C3F2A452D64E}" type="presParOf" srcId="{5AC28802-406F-4F0B-B9D4-34255AF7350D}" destId="{41A8E894-78C1-4F20-B526-5B71EA5CC544}" srcOrd="0" destOrd="0" presId="urn:microsoft.com/office/officeart/2005/8/layout/hProcess11"/>
    <dgm:cxn modelId="{D6BD25C2-509C-470E-8416-E9A86E19D8EE}" type="presParOf" srcId="{41A8E894-78C1-4F20-B526-5B71EA5CC544}" destId="{BF5B3C18-45FB-4C86-B27F-DADB4FC46AAB}" srcOrd="0" destOrd="0" presId="urn:microsoft.com/office/officeart/2005/8/layout/hProcess11"/>
    <dgm:cxn modelId="{5CC315C3-3A3C-4847-B47C-56FBB7A75073}" type="presParOf" srcId="{41A8E894-78C1-4F20-B526-5B71EA5CC544}" destId="{1B67EA13-7B0D-43F4-BEB4-E953F8EB54C3}" srcOrd="1" destOrd="0" presId="urn:microsoft.com/office/officeart/2005/8/layout/hProcess11"/>
    <dgm:cxn modelId="{1D6CD3AF-E63F-4C82-BDB8-6F03EA7E536F}" type="presParOf" srcId="{41A8E894-78C1-4F20-B526-5B71EA5CC544}" destId="{ADDC47D4-6457-43C0-B026-07BA1FF320EB}" srcOrd="2" destOrd="0" presId="urn:microsoft.com/office/officeart/2005/8/layout/hProcess11"/>
    <dgm:cxn modelId="{BBDC78F3-4C79-4776-878D-67FB8F79456F}" type="presParOf" srcId="{5AC28802-406F-4F0B-B9D4-34255AF7350D}" destId="{722A2104-4F27-45EA-ADD7-3E43AE38A848}" srcOrd="1" destOrd="0" presId="urn:microsoft.com/office/officeart/2005/8/layout/hProcess11"/>
    <dgm:cxn modelId="{76216BEA-5701-4C97-BE36-F86EF91874B1}" type="presParOf" srcId="{5AC28802-406F-4F0B-B9D4-34255AF7350D}" destId="{38BB4B13-2B10-4955-9750-54CA494E7098}" srcOrd="2" destOrd="0" presId="urn:microsoft.com/office/officeart/2005/8/layout/hProcess11"/>
    <dgm:cxn modelId="{CA00DA76-D403-45A6-AC91-5955816754CC}" type="presParOf" srcId="{38BB4B13-2B10-4955-9750-54CA494E7098}" destId="{3FA72172-A88D-4F5C-8CC8-526A0F80327A}" srcOrd="0" destOrd="0" presId="urn:microsoft.com/office/officeart/2005/8/layout/hProcess11"/>
    <dgm:cxn modelId="{127016A9-11BB-4D53-BE66-7B7DE14B968C}" type="presParOf" srcId="{38BB4B13-2B10-4955-9750-54CA494E7098}" destId="{4F1EC30E-72E3-4E81-966E-6374FF0B515E}" srcOrd="1" destOrd="0" presId="urn:microsoft.com/office/officeart/2005/8/layout/hProcess11"/>
    <dgm:cxn modelId="{D0EC6977-BFCB-477A-8B63-34008D781A30}" type="presParOf" srcId="{38BB4B13-2B10-4955-9750-54CA494E7098}" destId="{D1D4D6E1-2642-42DB-8BC1-616B8B13084A}" srcOrd="2" destOrd="0" presId="urn:microsoft.com/office/officeart/2005/8/layout/hProcess1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1D1498F-5F10-40F9-9CBA-2C7C19139BE6}" type="doc">
      <dgm:prSet loTypeId="urn:microsoft.com/office/officeart/2005/8/layout/bProcess4" loCatId="process" qsTypeId="urn:microsoft.com/office/officeart/2005/8/quickstyle/simple3" qsCatId="simple" csTypeId="urn:microsoft.com/office/officeart/2005/8/colors/colorful3" csCatId="colorful" phldr="1"/>
      <dgm:spPr/>
      <dgm:t>
        <a:bodyPr/>
        <a:lstStyle/>
        <a:p>
          <a:endParaRPr lang="en-CA"/>
        </a:p>
      </dgm:t>
    </dgm:pt>
    <dgm:pt modelId="{AF578B09-13B9-4961-A3D1-F2657BF534F1}">
      <dgm:prSet/>
      <dgm:spPr>
        <a:solidFill>
          <a:srgbClr val="005941"/>
        </a:solidFill>
        <a:ln>
          <a:noFill/>
        </a:ln>
        <a:effectLst>
          <a:outerShdw blurRad="50800" dist="38100" dir="2700000" algn="tl" rotWithShape="0">
            <a:prstClr val="black">
              <a:alpha val="40000"/>
            </a:prstClr>
          </a:outerShdw>
        </a:effectLst>
      </dgm:spPr>
      <dgm:t>
        <a:bodyPr/>
        <a:lstStyle/>
        <a:p>
          <a:r>
            <a:rPr lang="en-CA" dirty="0">
              <a:solidFill>
                <a:schemeClr val="bg1"/>
              </a:solidFill>
            </a:rPr>
            <a:t>E-Manifest is a term used to describe the advance, electronic conveyance of freight information to Canada Border Services Agency (CBSA) prior to a shipment arriving at a border or prior to departure from origin</a:t>
          </a:r>
        </a:p>
      </dgm:t>
    </dgm:pt>
    <dgm:pt modelId="{3F78A352-425D-41C9-86FB-54A05719E316}" type="parTrans" cxnId="{E21D4606-49C8-4861-A8A0-2083B09003CA}">
      <dgm:prSet/>
      <dgm:spPr/>
      <dgm:t>
        <a:bodyPr/>
        <a:lstStyle/>
        <a:p>
          <a:endParaRPr lang="en-CA"/>
        </a:p>
      </dgm:t>
    </dgm:pt>
    <dgm:pt modelId="{5D3017CF-1A2D-47EC-83EE-17FDC4D6D64F}" type="sibTrans" cxnId="{E21D4606-49C8-4861-A8A0-2083B09003CA}">
      <dgm:prSet/>
      <dgm:spPr>
        <a:solidFill>
          <a:srgbClr val="005941"/>
        </a:solidFill>
      </dgm:spPr>
      <dgm:t>
        <a:bodyPr/>
        <a:lstStyle/>
        <a:p>
          <a:endParaRPr lang="en-CA"/>
        </a:p>
      </dgm:t>
    </dgm:pt>
    <dgm:pt modelId="{D66EA640-9AAE-4C1E-AB06-A2831DF5DA42}">
      <dgm:prSet/>
      <dgm:spPr>
        <a:solidFill>
          <a:srgbClr val="00966F"/>
        </a:solidFill>
        <a:ln>
          <a:noFill/>
        </a:ln>
      </dgm:spPr>
      <dgm:t>
        <a:bodyPr/>
        <a:lstStyle/>
        <a:p>
          <a:r>
            <a:rPr lang="en-CA" dirty="0">
              <a:solidFill>
                <a:schemeClr val="bg1"/>
              </a:solidFill>
            </a:rPr>
            <a:t>Failure to comply with submission of information prior to loading will be a </a:t>
          </a:r>
          <a:r>
            <a:rPr lang="en-CA" b="1" dirty="0">
              <a:solidFill>
                <a:schemeClr val="bg1"/>
              </a:solidFill>
            </a:rPr>
            <a:t>$5000.00 CAD </a:t>
          </a:r>
          <a:r>
            <a:rPr lang="en-CA" dirty="0">
              <a:solidFill>
                <a:schemeClr val="bg1"/>
              </a:solidFill>
            </a:rPr>
            <a:t>fine by Canada Customs</a:t>
          </a:r>
        </a:p>
      </dgm:t>
    </dgm:pt>
    <dgm:pt modelId="{111D8927-361A-46A1-A5BC-55561D363B2B}" type="parTrans" cxnId="{758AD4B6-86E9-465F-951D-44AD039BDB67}">
      <dgm:prSet/>
      <dgm:spPr/>
      <dgm:t>
        <a:bodyPr/>
        <a:lstStyle/>
        <a:p>
          <a:endParaRPr lang="en-CA"/>
        </a:p>
      </dgm:t>
    </dgm:pt>
    <dgm:pt modelId="{6147201C-C2EA-4B9C-9B47-FDD7ED7B79ED}" type="sibTrans" cxnId="{758AD4B6-86E9-465F-951D-44AD039BDB67}">
      <dgm:prSet/>
      <dgm:spPr/>
      <dgm:t>
        <a:bodyPr/>
        <a:lstStyle/>
        <a:p>
          <a:endParaRPr lang="en-CA"/>
        </a:p>
      </dgm:t>
    </dgm:pt>
    <dgm:pt modelId="{7818CA98-BD17-4526-8354-EB9702670950}" type="pres">
      <dgm:prSet presAssocID="{B1D1498F-5F10-40F9-9CBA-2C7C19139BE6}" presName="Name0" presStyleCnt="0">
        <dgm:presLayoutVars>
          <dgm:dir/>
          <dgm:resizeHandles/>
        </dgm:presLayoutVars>
      </dgm:prSet>
      <dgm:spPr/>
    </dgm:pt>
    <dgm:pt modelId="{9A3BF258-EE74-4DDF-9F54-23466661253C}" type="pres">
      <dgm:prSet presAssocID="{AF578B09-13B9-4961-A3D1-F2657BF534F1}" presName="compNode" presStyleCnt="0"/>
      <dgm:spPr/>
    </dgm:pt>
    <dgm:pt modelId="{4C15D1BC-D411-4C9A-9FCC-5234823344DF}" type="pres">
      <dgm:prSet presAssocID="{AF578B09-13B9-4961-A3D1-F2657BF534F1}" presName="dummyConnPt" presStyleCnt="0"/>
      <dgm:spPr/>
    </dgm:pt>
    <dgm:pt modelId="{C15CF824-C672-414F-B45D-865840147F6F}" type="pres">
      <dgm:prSet presAssocID="{AF578B09-13B9-4961-A3D1-F2657BF534F1}" presName="node" presStyleLbl="node1" presStyleIdx="0" presStyleCnt="2" custScaleX="162229" custScaleY="59424">
        <dgm:presLayoutVars>
          <dgm:bulletEnabled val="1"/>
        </dgm:presLayoutVars>
      </dgm:prSet>
      <dgm:spPr/>
    </dgm:pt>
    <dgm:pt modelId="{37A48B78-7C47-4214-ABDE-B03CB1093E41}" type="pres">
      <dgm:prSet presAssocID="{5D3017CF-1A2D-47EC-83EE-17FDC4D6D64F}" presName="sibTrans" presStyleLbl="bgSibTrans2D1" presStyleIdx="0" presStyleCnt="1" custScaleX="124815" custLinFactNeighborY="86106"/>
      <dgm:spPr/>
    </dgm:pt>
    <dgm:pt modelId="{5A516F0E-C58B-4EA5-8365-D947E6672EB2}" type="pres">
      <dgm:prSet presAssocID="{D66EA640-9AAE-4C1E-AB06-A2831DF5DA42}" presName="compNode" presStyleCnt="0"/>
      <dgm:spPr/>
    </dgm:pt>
    <dgm:pt modelId="{A6736149-C8C0-40D4-8C63-A7D84B44CD94}" type="pres">
      <dgm:prSet presAssocID="{D66EA640-9AAE-4C1E-AB06-A2831DF5DA42}" presName="dummyConnPt" presStyleCnt="0"/>
      <dgm:spPr/>
    </dgm:pt>
    <dgm:pt modelId="{6B96E828-9FCE-41F0-984E-C2B57D0F7F72}" type="pres">
      <dgm:prSet presAssocID="{D66EA640-9AAE-4C1E-AB06-A2831DF5DA42}" presName="node" presStyleLbl="node1" presStyleIdx="1" presStyleCnt="2" custScaleX="163697" custScaleY="54010" custLinFactNeighborX="-939" custLinFactNeighborY="18420">
        <dgm:presLayoutVars>
          <dgm:bulletEnabled val="1"/>
        </dgm:presLayoutVars>
      </dgm:prSet>
      <dgm:spPr/>
    </dgm:pt>
  </dgm:ptLst>
  <dgm:cxnLst>
    <dgm:cxn modelId="{E21D4606-49C8-4861-A8A0-2083B09003CA}" srcId="{B1D1498F-5F10-40F9-9CBA-2C7C19139BE6}" destId="{AF578B09-13B9-4961-A3D1-F2657BF534F1}" srcOrd="0" destOrd="0" parTransId="{3F78A352-425D-41C9-86FB-54A05719E316}" sibTransId="{5D3017CF-1A2D-47EC-83EE-17FDC4D6D64F}"/>
    <dgm:cxn modelId="{A5844423-8E2C-4767-BE2D-DC7970167C5A}" type="presOf" srcId="{D66EA640-9AAE-4C1E-AB06-A2831DF5DA42}" destId="{6B96E828-9FCE-41F0-984E-C2B57D0F7F72}" srcOrd="0" destOrd="0" presId="urn:microsoft.com/office/officeart/2005/8/layout/bProcess4"/>
    <dgm:cxn modelId="{DBEEFD24-2950-47ED-A8CC-73B97FD0A17E}" type="presOf" srcId="{B1D1498F-5F10-40F9-9CBA-2C7C19139BE6}" destId="{7818CA98-BD17-4526-8354-EB9702670950}" srcOrd="0" destOrd="0" presId="urn:microsoft.com/office/officeart/2005/8/layout/bProcess4"/>
    <dgm:cxn modelId="{06CC1F73-28B7-4A8E-A466-50D7608E9097}" type="presOf" srcId="{5D3017CF-1A2D-47EC-83EE-17FDC4D6D64F}" destId="{37A48B78-7C47-4214-ABDE-B03CB1093E41}" srcOrd="0" destOrd="0" presId="urn:microsoft.com/office/officeart/2005/8/layout/bProcess4"/>
    <dgm:cxn modelId="{78AAE455-2FA3-453D-B526-96E6F85D4E13}" type="presOf" srcId="{AF578B09-13B9-4961-A3D1-F2657BF534F1}" destId="{C15CF824-C672-414F-B45D-865840147F6F}" srcOrd="0" destOrd="0" presId="urn:microsoft.com/office/officeart/2005/8/layout/bProcess4"/>
    <dgm:cxn modelId="{758AD4B6-86E9-465F-951D-44AD039BDB67}" srcId="{B1D1498F-5F10-40F9-9CBA-2C7C19139BE6}" destId="{D66EA640-9AAE-4C1E-AB06-A2831DF5DA42}" srcOrd="1" destOrd="0" parTransId="{111D8927-361A-46A1-A5BC-55561D363B2B}" sibTransId="{6147201C-C2EA-4B9C-9B47-FDD7ED7B79ED}"/>
    <dgm:cxn modelId="{C2B009EE-4874-4331-B2E0-B443E2E5FAB5}" type="presParOf" srcId="{7818CA98-BD17-4526-8354-EB9702670950}" destId="{9A3BF258-EE74-4DDF-9F54-23466661253C}" srcOrd="0" destOrd="0" presId="urn:microsoft.com/office/officeart/2005/8/layout/bProcess4"/>
    <dgm:cxn modelId="{3E5607A4-28D1-4ED7-BE30-C546A0C19C24}" type="presParOf" srcId="{9A3BF258-EE74-4DDF-9F54-23466661253C}" destId="{4C15D1BC-D411-4C9A-9FCC-5234823344DF}" srcOrd="0" destOrd="0" presId="urn:microsoft.com/office/officeart/2005/8/layout/bProcess4"/>
    <dgm:cxn modelId="{0DCF7171-C039-4F87-910F-B59600D38CDA}" type="presParOf" srcId="{9A3BF258-EE74-4DDF-9F54-23466661253C}" destId="{C15CF824-C672-414F-B45D-865840147F6F}" srcOrd="1" destOrd="0" presId="urn:microsoft.com/office/officeart/2005/8/layout/bProcess4"/>
    <dgm:cxn modelId="{EB6AFF68-EEDF-4A28-8DA2-7F38B18D62AE}" type="presParOf" srcId="{7818CA98-BD17-4526-8354-EB9702670950}" destId="{37A48B78-7C47-4214-ABDE-B03CB1093E41}" srcOrd="1" destOrd="0" presId="urn:microsoft.com/office/officeart/2005/8/layout/bProcess4"/>
    <dgm:cxn modelId="{235B910B-2DDE-4EFF-B0E9-3ABEF5231A2D}" type="presParOf" srcId="{7818CA98-BD17-4526-8354-EB9702670950}" destId="{5A516F0E-C58B-4EA5-8365-D947E6672EB2}" srcOrd="2" destOrd="0" presId="urn:microsoft.com/office/officeart/2005/8/layout/bProcess4"/>
    <dgm:cxn modelId="{BD565A9F-0BE0-42F2-9B04-8154072A11F2}" type="presParOf" srcId="{5A516F0E-C58B-4EA5-8365-D947E6672EB2}" destId="{A6736149-C8C0-40D4-8C63-A7D84B44CD94}" srcOrd="0" destOrd="0" presId="urn:microsoft.com/office/officeart/2005/8/layout/bProcess4"/>
    <dgm:cxn modelId="{5993DC34-44E8-47C3-800D-0EB52A4A1927}" type="presParOf" srcId="{5A516F0E-C58B-4EA5-8365-D947E6672EB2}" destId="{6B96E828-9FCE-41F0-984E-C2B57D0F7F72}"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AE984D-2A1F-4D8A-AD73-39879E472844}">
      <dsp:nvSpPr>
        <dsp:cNvPr id="0" name=""/>
        <dsp:cNvSpPr/>
      </dsp:nvSpPr>
      <dsp:spPr>
        <a:xfrm>
          <a:off x="0" y="691276"/>
          <a:ext cx="10763171" cy="921702"/>
        </a:xfrm>
        <a:prstGeom prst="notched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BF5B3C18-45FB-4C86-B27F-DADB4FC46AAB}">
      <dsp:nvSpPr>
        <dsp:cNvPr id="0" name=""/>
        <dsp:cNvSpPr/>
      </dsp:nvSpPr>
      <dsp:spPr>
        <a:xfrm>
          <a:off x="740" y="0"/>
          <a:ext cx="4515096" cy="921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marL="0" lvl="0" indent="0" algn="ctr" defTabSz="711200">
            <a:lnSpc>
              <a:spcPct val="90000"/>
            </a:lnSpc>
            <a:spcBef>
              <a:spcPct val="0"/>
            </a:spcBef>
            <a:spcAft>
              <a:spcPct val="35000"/>
            </a:spcAft>
            <a:buNone/>
          </a:pPr>
          <a:r>
            <a:rPr lang="en-CA" sz="1600" kern="1200" dirty="0">
              <a:solidFill>
                <a:srgbClr val="005941"/>
              </a:solidFill>
            </a:rPr>
            <a:t>INCOTERMS ® 2020 - Terms of Trade used between BUYER and SELLER to clarify and define the transfer of RISK AND COST on a contract of sale.</a:t>
          </a:r>
        </a:p>
      </dsp:txBody>
      <dsp:txXfrm>
        <a:off x="740" y="0"/>
        <a:ext cx="4515096" cy="921702"/>
      </dsp:txXfrm>
    </dsp:sp>
    <dsp:sp modelId="{1B67EA13-7B0D-43F4-BEB4-E953F8EB54C3}">
      <dsp:nvSpPr>
        <dsp:cNvPr id="0" name=""/>
        <dsp:cNvSpPr/>
      </dsp:nvSpPr>
      <dsp:spPr>
        <a:xfrm>
          <a:off x="2143076" y="1036915"/>
          <a:ext cx="230425" cy="230425"/>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3FA72172-A88D-4F5C-8CC8-526A0F80327A}">
      <dsp:nvSpPr>
        <dsp:cNvPr id="0" name=""/>
        <dsp:cNvSpPr/>
      </dsp:nvSpPr>
      <dsp:spPr>
        <a:xfrm>
          <a:off x="4622969" y="1382553"/>
          <a:ext cx="5063143" cy="921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r>
            <a:rPr lang="en-CA" sz="1600" kern="1200" dirty="0">
              <a:solidFill>
                <a:srgbClr val="005941"/>
              </a:solidFill>
            </a:rPr>
            <a:t>The Terms must be appropriate: to the GOODS, to the MEANS OF TRANSPORT and to WHERE the seller and buyer AGREE TO TRANSFER RISK and COST. </a:t>
          </a:r>
        </a:p>
      </dsp:txBody>
      <dsp:txXfrm>
        <a:off x="4622969" y="1382553"/>
        <a:ext cx="5063143" cy="921702"/>
      </dsp:txXfrm>
    </dsp:sp>
    <dsp:sp modelId="{4F1EC30E-72E3-4E81-966E-6374FF0B515E}">
      <dsp:nvSpPr>
        <dsp:cNvPr id="0" name=""/>
        <dsp:cNvSpPr/>
      </dsp:nvSpPr>
      <dsp:spPr>
        <a:xfrm>
          <a:off x="7039328" y="1036915"/>
          <a:ext cx="230425" cy="230425"/>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A48B78-7C47-4214-ABDE-B03CB1093E41}">
      <dsp:nvSpPr>
        <dsp:cNvPr id="0" name=""/>
        <dsp:cNvSpPr/>
      </dsp:nvSpPr>
      <dsp:spPr>
        <a:xfrm rot="5404410">
          <a:off x="697393" y="1641775"/>
          <a:ext cx="2792597" cy="361272"/>
        </a:xfrm>
        <a:prstGeom prst="rect">
          <a:avLst/>
        </a:prstGeom>
        <a:solidFill>
          <a:srgbClr val="005941"/>
        </a:solidFill>
        <a:ln>
          <a:noFill/>
        </a:ln>
        <a:effectLst/>
      </dsp:spPr>
      <dsp:style>
        <a:lnRef idx="0">
          <a:scrgbClr r="0" g="0" b="0"/>
        </a:lnRef>
        <a:fillRef idx="2">
          <a:scrgbClr r="0" g="0" b="0"/>
        </a:fillRef>
        <a:effectRef idx="1">
          <a:scrgbClr r="0" g="0" b="0"/>
        </a:effectRef>
        <a:fontRef idx="minor">
          <a:schemeClr val="dk1"/>
        </a:fontRef>
      </dsp:style>
    </dsp:sp>
    <dsp:sp modelId="{C15CF824-C672-414F-B45D-865840147F6F}">
      <dsp:nvSpPr>
        <dsp:cNvPr id="0" name=""/>
        <dsp:cNvSpPr/>
      </dsp:nvSpPr>
      <dsp:spPr>
        <a:xfrm>
          <a:off x="32333" y="281708"/>
          <a:ext cx="6512098" cy="1431217"/>
        </a:xfrm>
        <a:prstGeom prst="roundRect">
          <a:avLst>
            <a:gd name="adj" fmla="val 10000"/>
          </a:avLst>
        </a:prstGeom>
        <a:solidFill>
          <a:srgbClr val="005941"/>
        </a:soli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CA" sz="2100" kern="1200" dirty="0">
              <a:solidFill>
                <a:schemeClr val="bg1"/>
              </a:solidFill>
            </a:rPr>
            <a:t>E-Manifest is a term used to describe the advance, electronic conveyance of freight information to Canada Border Services Agency (CBSA) prior to a shipment arriving at a border or prior to departure from origin</a:t>
          </a:r>
        </a:p>
      </dsp:txBody>
      <dsp:txXfrm>
        <a:off x="74252" y="323627"/>
        <a:ext cx="6428260" cy="1347379"/>
      </dsp:txXfrm>
    </dsp:sp>
    <dsp:sp modelId="{6B96E828-9FCE-41F0-984E-C2B57D0F7F72}">
      <dsp:nvSpPr>
        <dsp:cNvPr id="0" name=""/>
        <dsp:cNvSpPr/>
      </dsp:nvSpPr>
      <dsp:spPr>
        <a:xfrm>
          <a:off x="0" y="2596755"/>
          <a:ext cx="6571025" cy="1300822"/>
        </a:xfrm>
        <a:prstGeom prst="roundRect">
          <a:avLst>
            <a:gd name="adj" fmla="val 10000"/>
          </a:avLst>
        </a:prstGeom>
        <a:solidFill>
          <a:srgbClr val="00966F"/>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CA" sz="2100" kern="1200" dirty="0">
              <a:solidFill>
                <a:schemeClr val="bg1"/>
              </a:solidFill>
            </a:rPr>
            <a:t>Failure to comply with submission of information prior to loading will be a </a:t>
          </a:r>
          <a:r>
            <a:rPr lang="en-CA" sz="2100" b="1" kern="1200" dirty="0">
              <a:solidFill>
                <a:schemeClr val="bg1"/>
              </a:solidFill>
            </a:rPr>
            <a:t>$5000.00 CAD </a:t>
          </a:r>
          <a:r>
            <a:rPr lang="en-CA" sz="2100" kern="1200" dirty="0">
              <a:solidFill>
                <a:schemeClr val="bg1"/>
              </a:solidFill>
            </a:rPr>
            <a:t>fine by Canada Customs</a:t>
          </a:r>
        </a:p>
      </dsp:txBody>
      <dsp:txXfrm>
        <a:off x="38100" y="2634855"/>
        <a:ext cx="6494825" cy="122462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D2866E-01B6-40FB-9DF2-B2EA56AAFFB1}" type="datetimeFigureOut">
              <a:rPr lang="en-US" smtClean="0"/>
              <a:t>4/6/2022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D62295-C31D-4FF8-8426-D07586DC7C66}" type="slidenum">
              <a:rPr lang="en-US" smtClean="0"/>
              <a:t>‹#›</a:t>
            </a:fld>
            <a:endParaRPr lang="en-US"/>
          </a:p>
        </p:txBody>
      </p:sp>
    </p:spTree>
    <p:extLst>
      <p:ext uri="{BB962C8B-B14F-4D97-AF65-F5344CB8AC3E}">
        <p14:creationId xmlns:p14="http://schemas.microsoft.com/office/powerpoint/2010/main" val="11596900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86CDBC-8E74-4D41-8FD1-7E7D44F4E0DA}" type="slidenum">
              <a:rPr lang="en-US" smtClean="0"/>
              <a:t>2</a:t>
            </a:fld>
            <a:endParaRPr lang="en-US" dirty="0"/>
          </a:p>
        </p:txBody>
      </p:sp>
    </p:spTree>
    <p:extLst>
      <p:ext uri="{BB962C8B-B14F-4D97-AF65-F5344CB8AC3E}">
        <p14:creationId xmlns:p14="http://schemas.microsoft.com/office/powerpoint/2010/main" val="40950347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descr="A large ship in a body of water&#10;&#10;Description automatically generated">
            <a:extLst>
              <a:ext uri="{FF2B5EF4-FFF2-40B4-BE49-F238E27FC236}">
                <a16:creationId xmlns:a16="http://schemas.microsoft.com/office/drawing/2014/main" id="{F233FDDB-0108-4CB8-A478-2A2FDE6737C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2770" y="0"/>
            <a:ext cx="12192000" cy="6858000"/>
          </a:xfrm>
          <a:prstGeom prst="rect">
            <a:avLst/>
          </a:prstGeom>
        </p:spPr>
      </p:pic>
      <p:sp>
        <p:nvSpPr>
          <p:cNvPr id="27" name="Rectangle 26"/>
          <p:cNvSpPr/>
          <p:nvPr userDrawn="1"/>
        </p:nvSpPr>
        <p:spPr>
          <a:xfrm>
            <a:off x="-1016" y="0"/>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839788" y="731962"/>
            <a:ext cx="7237412" cy="2209799"/>
          </a:xfrm>
        </p:spPr>
        <p:txBody>
          <a:bodyPr lIns="0" tIns="0" rIns="0" bIns="0" anchor="b">
            <a:normAutofit/>
          </a:bodyPr>
          <a:lstStyle>
            <a:lvl1pPr algn="l">
              <a:defRPr sz="4800">
                <a:solidFill>
                  <a:srgbClr val="0C344C"/>
                </a:solidFill>
              </a:defRPr>
            </a:lvl1pPr>
          </a:lstStyle>
          <a:p>
            <a:r>
              <a:rPr lang="en-US" dirty="0"/>
              <a:t>Click to edit</a:t>
            </a:r>
            <a:br>
              <a:rPr lang="en-US" dirty="0"/>
            </a:br>
            <a:r>
              <a:rPr lang="en-US" dirty="0"/>
              <a:t>Master title style</a:t>
            </a:r>
          </a:p>
        </p:txBody>
      </p:sp>
      <p:sp>
        <p:nvSpPr>
          <p:cNvPr id="3" name="Subtitle 2"/>
          <p:cNvSpPr>
            <a:spLocks noGrp="1"/>
          </p:cNvSpPr>
          <p:nvPr>
            <p:ph type="subTitle" idx="1"/>
          </p:nvPr>
        </p:nvSpPr>
        <p:spPr>
          <a:xfrm>
            <a:off x="839788" y="3216167"/>
            <a:ext cx="7237412" cy="1007925"/>
          </a:xfrm>
        </p:spPr>
        <p:txBody>
          <a:bodyPr lIns="0" tIns="0" rIns="0" bIns="0">
            <a:normAutofit/>
          </a:bodyPr>
          <a:lstStyle>
            <a:lvl1pPr marL="0" indent="0" algn="l">
              <a:buNone/>
              <a:defRPr sz="2000">
                <a:solidFill>
                  <a:srgbClr val="0C344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0" name="Freeform 13"/>
          <p:cNvSpPr>
            <a:spLocks/>
          </p:cNvSpPr>
          <p:nvPr userDrawn="1"/>
        </p:nvSpPr>
        <p:spPr bwMode="auto">
          <a:xfrm flipH="1">
            <a:off x="8620125" y="0"/>
            <a:ext cx="3571875" cy="3567112"/>
          </a:xfrm>
          <a:custGeom>
            <a:avLst/>
            <a:gdLst>
              <a:gd name="T0" fmla="*/ 0 w 2250"/>
              <a:gd name="T1" fmla="*/ 0 h 2247"/>
              <a:gd name="T2" fmla="*/ 2250 w 2250"/>
              <a:gd name="T3" fmla="*/ 0 h 2247"/>
              <a:gd name="T4" fmla="*/ 0 w 2250"/>
              <a:gd name="T5" fmla="*/ 2247 h 2247"/>
              <a:gd name="T6" fmla="*/ 0 w 2250"/>
              <a:gd name="T7" fmla="*/ 0 h 2247"/>
            </a:gdLst>
            <a:ahLst/>
            <a:cxnLst>
              <a:cxn ang="0">
                <a:pos x="T0" y="T1"/>
              </a:cxn>
              <a:cxn ang="0">
                <a:pos x="T2" y="T3"/>
              </a:cxn>
              <a:cxn ang="0">
                <a:pos x="T4" y="T5"/>
              </a:cxn>
              <a:cxn ang="0">
                <a:pos x="T6" y="T7"/>
              </a:cxn>
            </a:cxnLst>
            <a:rect l="0" t="0" r="r" b="b"/>
            <a:pathLst>
              <a:path w="2250" h="2247">
                <a:moveTo>
                  <a:pt x="0" y="0"/>
                </a:moveTo>
                <a:lnTo>
                  <a:pt x="2250" y="0"/>
                </a:lnTo>
                <a:lnTo>
                  <a:pt x="0" y="2247"/>
                </a:lnTo>
                <a:lnTo>
                  <a:pt x="0" y="0"/>
                </a:lnTo>
                <a:close/>
              </a:path>
            </a:pathLst>
          </a:custGeom>
          <a:gradFill>
            <a:gsLst>
              <a:gs pos="0">
                <a:srgbClr val="BFBEBE"/>
              </a:gs>
              <a:gs pos="100000">
                <a:schemeClr val="bg1">
                  <a:lumMod val="95000"/>
                </a:schemeClr>
              </a:gs>
            </a:gsLst>
            <a:lin ang="0" scaled="1"/>
          </a:gra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7"/>
          <p:cNvSpPr>
            <a:spLocks/>
          </p:cNvSpPr>
          <p:nvPr userDrawn="1"/>
        </p:nvSpPr>
        <p:spPr bwMode="auto">
          <a:xfrm flipH="1">
            <a:off x="7964488" y="273051"/>
            <a:ext cx="4227512" cy="4213225"/>
          </a:xfrm>
          <a:custGeom>
            <a:avLst/>
            <a:gdLst>
              <a:gd name="T0" fmla="*/ 0 w 3264"/>
              <a:gd name="T1" fmla="*/ 2218 h 3253"/>
              <a:gd name="T2" fmla="*/ 2220 w 3264"/>
              <a:gd name="T3" fmla="*/ 0 h 3253"/>
              <a:gd name="T4" fmla="*/ 3264 w 3264"/>
              <a:gd name="T5" fmla="*/ 0 h 3253"/>
              <a:gd name="T6" fmla="*/ 5 w 3264"/>
              <a:gd name="T7" fmla="*/ 3253 h 3253"/>
              <a:gd name="T8" fmla="*/ 0 w 3264"/>
              <a:gd name="T9" fmla="*/ 2218 h 3253"/>
            </a:gdLst>
            <a:ahLst/>
            <a:cxnLst>
              <a:cxn ang="0">
                <a:pos x="T0" y="T1"/>
              </a:cxn>
              <a:cxn ang="0">
                <a:pos x="T2" y="T3"/>
              </a:cxn>
              <a:cxn ang="0">
                <a:pos x="T4" y="T5"/>
              </a:cxn>
              <a:cxn ang="0">
                <a:pos x="T6" y="T7"/>
              </a:cxn>
              <a:cxn ang="0">
                <a:pos x="T8" y="T9"/>
              </a:cxn>
            </a:cxnLst>
            <a:rect l="0" t="0" r="r" b="b"/>
            <a:pathLst>
              <a:path w="3264" h="3253">
                <a:moveTo>
                  <a:pt x="0" y="2218"/>
                </a:moveTo>
                <a:lnTo>
                  <a:pt x="2220" y="0"/>
                </a:lnTo>
                <a:lnTo>
                  <a:pt x="3264" y="0"/>
                </a:lnTo>
                <a:lnTo>
                  <a:pt x="5" y="3253"/>
                </a:lnTo>
                <a:lnTo>
                  <a:pt x="0" y="2218"/>
                </a:lnTo>
                <a:close/>
              </a:path>
            </a:pathLst>
          </a:custGeom>
          <a:gradFill flip="none" rotWithShape="1">
            <a:gsLst>
              <a:gs pos="25000">
                <a:srgbClr val="005941"/>
              </a:gs>
              <a:gs pos="100000">
                <a:schemeClr val="accent5"/>
              </a:gs>
            </a:gsLst>
            <a:lin ang="18900000" scaled="1"/>
            <a:tileRect/>
          </a:gradFill>
          <a:ln>
            <a:noFill/>
          </a:ln>
        </p:spPr>
        <p:txBody>
          <a:bodyPr vert="horz" wrap="square" lIns="91440" tIns="45720" rIns="91440" bIns="45720" numCol="1" anchor="t" anchorCtr="0" compatLnSpc="1">
            <a:prstTxWarp prst="textNoShape">
              <a:avLst/>
            </a:prstTxWarp>
          </a:bodyPr>
          <a:lstStyle/>
          <a:p>
            <a:pPr lvl="0"/>
            <a:endParaRPr lang="en-US"/>
          </a:p>
        </p:txBody>
      </p:sp>
      <p:sp>
        <p:nvSpPr>
          <p:cNvPr id="22" name="Freeform 8"/>
          <p:cNvSpPr>
            <a:spLocks/>
          </p:cNvSpPr>
          <p:nvPr userDrawn="1"/>
        </p:nvSpPr>
        <p:spPr bwMode="auto">
          <a:xfrm flipH="1">
            <a:off x="11422063" y="1474788"/>
            <a:ext cx="769937" cy="1249363"/>
          </a:xfrm>
          <a:custGeom>
            <a:avLst/>
            <a:gdLst>
              <a:gd name="T0" fmla="*/ 0 w 485"/>
              <a:gd name="T1" fmla="*/ 484 h 787"/>
              <a:gd name="T2" fmla="*/ 485 w 485"/>
              <a:gd name="T3" fmla="*/ 0 h 787"/>
              <a:gd name="T4" fmla="*/ 485 w 485"/>
              <a:gd name="T5" fmla="*/ 304 h 787"/>
              <a:gd name="T6" fmla="*/ 2 w 485"/>
              <a:gd name="T7" fmla="*/ 787 h 787"/>
              <a:gd name="T8" fmla="*/ 0 w 485"/>
              <a:gd name="T9" fmla="*/ 484 h 787"/>
            </a:gdLst>
            <a:ahLst/>
            <a:cxnLst>
              <a:cxn ang="0">
                <a:pos x="T0" y="T1"/>
              </a:cxn>
              <a:cxn ang="0">
                <a:pos x="T2" y="T3"/>
              </a:cxn>
              <a:cxn ang="0">
                <a:pos x="T4" y="T5"/>
              </a:cxn>
              <a:cxn ang="0">
                <a:pos x="T6" y="T7"/>
              </a:cxn>
              <a:cxn ang="0">
                <a:pos x="T8" y="T9"/>
              </a:cxn>
            </a:cxnLst>
            <a:rect l="0" t="0" r="r" b="b"/>
            <a:pathLst>
              <a:path w="485" h="787">
                <a:moveTo>
                  <a:pt x="0" y="484"/>
                </a:moveTo>
                <a:lnTo>
                  <a:pt x="485" y="0"/>
                </a:lnTo>
                <a:lnTo>
                  <a:pt x="485" y="304"/>
                </a:lnTo>
                <a:lnTo>
                  <a:pt x="2" y="787"/>
                </a:lnTo>
                <a:lnTo>
                  <a:pt x="0" y="484"/>
                </a:lnTo>
                <a:close/>
              </a:path>
            </a:pathLst>
          </a:custGeom>
          <a:solidFill>
            <a:srgbClr val="005941"/>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6"/>
          <p:cNvSpPr>
            <a:spLocks/>
          </p:cNvSpPr>
          <p:nvPr userDrawn="1"/>
        </p:nvSpPr>
        <p:spPr bwMode="auto">
          <a:xfrm flipH="1">
            <a:off x="7288212" y="-1"/>
            <a:ext cx="3290748" cy="2581275"/>
          </a:xfrm>
          <a:custGeom>
            <a:avLst/>
            <a:gdLst>
              <a:gd name="T0" fmla="*/ 0 w 1744"/>
              <a:gd name="T1" fmla="*/ 1368 h 1368"/>
              <a:gd name="T2" fmla="*/ 1369 w 1744"/>
              <a:gd name="T3" fmla="*/ 0 h 1368"/>
              <a:gd name="T4" fmla="*/ 1744 w 1744"/>
              <a:gd name="T5" fmla="*/ 0 h 1368"/>
              <a:gd name="T6" fmla="*/ 375 w 1744"/>
              <a:gd name="T7" fmla="*/ 1368 h 1368"/>
              <a:gd name="T8" fmla="*/ 0 w 1744"/>
              <a:gd name="T9" fmla="*/ 1368 h 1368"/>
            </a:gdLst>
            <a:ahLst/>
            <a:cxnLst>
              <a:cxn ang="0">
                <a:pos x="T0" y="T1"/>
              </a:cxn>
              <a:cxn ang="0">
                <a:pos x="T2" y="T3"/>
              </a:cxn>
              <a:cxn ang="0">
                <a:pos x="T4" y="T5"/>
              </a:cxn>
              <a:cxn ang="0">
                <a:pos x="T6" y="T7"/>
              </a:cxn>
              <a:cxn ang="0">
                <a:pos x="T8" y="T9"/>
              </a:cxn>
            </a:cxnLst>
            <a:rect l="0" t="0" r="r" b="b"/>
            <a:pathLst>
              <a:path w="1744" h="1368">
                <a:moveTo>
                  <a:pt x="0" y="1368"/>
                </a:moveTo>
                <a:lnTo>
                  <a:pt x="1369" y="0"/>
                </a:lnTo>
                <a:lnTo>
                  <a:pt x="1744" y="0"/>
                </a:lnTo>
                <a:lnTo>
                  <a:pt x="375" y="1368"/>
                </a:lnTo>
                <a:lnTo>
                  <a:pt x="0" y="1368"/>
                </a:lnTo>
                <a:close/>
              </a:path>
            </a:pathLst>
          </a:custGeom>
          <a:solidFill>
            <a:srgbClr val="00966F">
              <a:alpha val="80000"/>
            </a:srgb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8"/>
          <p:cNvSpPr>
            <a:spLocks/>
          </p:cNvSpPr>
          <p:nvPr userDrawn="1"/>
        </p:nvSpPr>
        <p:spPr bwMode="auto">
          <a:xfrm flipH="1">
            <a:off x="11422063" y="4283075"/>
            <a:ext cx="769937" cy="1249363"/>
          </a:xfrm>
          <a:custGeom>
            <a:avLst/>
            <a:gdLst>
              <a:gd name="T0" fmla="*/ 0 w 485"/>
              <a:gd name="T1" fmla="*/ 484 h 787"/>
              <a:gd name="T2" fmla="*/ 485 w 485"/>
              <a:gd name="T3" fmla="*/ 0 h 787"/>
              <a:gd name="T4" fmla="*/ 485 w 485"/>
              <a:gd name="T5" fmla="*/ 304 h 787"/>
              <a:gd name="T6" fmla="*/ 2 w 485"/>
              <a:gd name="T7" fmla="*/ 787 h 787"/>
              <a:gd name="T8" fmla="*/ 0 w 485"/>
              <a:gd name="T9" fmla="*/ 484 h 787"/>
            </a:gdLst>
            <a:ahLst/>
            <a:cxnLst>
              <a:cxn ang="0">
                <a:pos x="T0" y="T1"/>
              </a:cxn>
              <a:cxn ang="0">
                <a:pos x="T2" y="T3"/>
              </a:cxn>
              <a:cxn ang="0">
                <a:pos x="T4" y="T5"/>
              </a:cxn>
              <a:cxn ang="0">
                <a:pos x="T6" y="T7"/>
              </a:cxn>
              <a:cxn ang="0">
                <a:pos x="T8" y="T9"/>
              </a:cxn>
            </a:cxnLst>
            <a:rect l="0" t="0" r="r" b="b"/>
            <a:pathLst>
              <a:path w="485" h="787">
                <a:moveTo>
                  <a:pt x="0" y="484"/>
                </a:moveTo>
                <a:lnTo>
                  <a:pt x="485" y="0"/>
                </a:lnTo>
                <a:lnTo>
                  <a:pt x="485" y="304"/>
                </a:lnTo>
                <a:lnTo>
                  <a:pt x="2" y="787"/>
                </a:lnTo>
                <a:lnTo>
                  <a:pt x="0" y="484"/>
                </a:lnTo>
                <a:close/>
              </a:path>
            </a:pathLst>
          </a:custGeom>
          <a:solidFill>
            <a:schemeClr val="bg1">
              <a:alpha val="46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17"/>
          <p:cNvSpPr>
            <a:spLocks/>
          </p:cNvSpPr>
          <p:nvPr userDrawn="1"/>
        </p:nvSpPr>
        <p:spPr bwMode="auto">
          <a:xfrm flipH="1">
            <a:off x="6566932" y="1588"/>
            <a:ext cx="2582386" cy="2579687"/>
          </a:xfrm>
          <a:custGeom>
            <a:avLst/>
            <a:gdLst>
              <a:gd name="T0" fmla="*/ 2568 w 2871"/>
              <a:gd name="T1" fmla="*/ 0 h 2868"/>
              <a:gd name="T2" fmla="*/ 0 w 2871"/>
              <a:gd name="T3" fmla="*/ 2566 h 2868"/>
              <a:gd name="T4" fmla="*/ 0 w 2871"/>
              <a:gd name="T5" fmla="*/ 2868 h 2868"/>
              <a:gd name="T6" fmla="*/ 2871 w 2871"/>
              <a:gd name="T7" fmla="*/ 0 h 2868"/>
              <a:gd name="T8" fmla="*/ 2568 w 2871"/>
              <a:gd name="T9" fmla="*/ 0 h 2868"/>
            </a:gdLst>
            <a:ahLst/>
            <a:cxnLst>
              <a:cxn ang="0">
                <a:pos x="T0" y="T1"/>
              </a:cxn>
              <a:cxn ang="0">
                <a:pos x="T2" y="T3"/>
              </a:cxn>
              <a:cxn ang="0">
                <a:pos x="T4" y="T5"/>
              </a:cxn>
              <a:cxn ang="0">
                <a:pos x="T6" y="T7"/>
              </a:cxn>
              <a:cxn ang="0">
                <a:pos x="T8" y="T9"/>
              </a:cxn>
            </a:cxnLst>
            <a:rect l="0" t="0" r="r" b="b"/>
            <a:pathLst>
              <a:path w="2871" h="2868">
                <a:moveTo>
                  <a:pt x="2568" y="0"/>
                </a:moveTo>
                <a:lnTo>
                  <a:pt x="0" y="2566"/>
                </a:lnTo>
                <a:lnTo>
                  <a:pt x="0" y="2868"/>
                </a:lnTo>
                <a:lnTo>
                  <a:pt x="2871" y="0"/>
                </a:lnTo>
                <a:lnTo>
                  <a:pt x="2568" y="0"/>
                </a:lnTo>
                <a:close/>
              </a:path>
            </a:pathLst>
          </a:custGeom>
          <a:gradFill>
            <a:gsLst>
              <a:gs pos="0">
                <a:srgbClr val="BFBEBE"/>
              </a:gs>
              <a:gs pos="100000">
                <a:schemeClr val="bg1">
                  <a:lumMod val="95000"/>
                </a:schemeClr>
              </a:gs>
            </a:gsLst>
            <a:lin ang="0" scaled="1"/>
          </a:gra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13"/>
          <p:cNvSpPr>
            <a:spLocks/>
          </p:cNvSpPr>
          <p:nvPr userDrawn="1"/>
        </p:nvSpPr>
        <p:spPr bwMode="auto">
          <a:xfrm flipV="1">
            <a:off x="0" y="4635812"/>
            <a:ext cx="2225154" cy="2222187"/>
          </a:xfrm>
          <a:custGeom>
            <a:avLst/>
            <a:gdLst>
              <a:gd name="T0" fmla="*/ 0 w 2250"/>
              <a:gd name="T1" fmla="*/ 0 h 2247"/>
              <a:gd name="T2" fmla="*/ 2250 w 2250"/>
              <a:gd name="T3" fmla="*/ 0 h 2247"/>
              <a:gd name="T4" fmla="*/ 0 w 2250"/>
              <a:gd name="T5" fmla="*/ 2247 h 2247"/>
              <a:gd name="T6" fmla="*/ 0 w 2250"/>
              <a:gd name="T7" fmla="*/ 0 h 2247"/>
            </a:gdLst>
            <a:ahLst/>
            <a:cxnLst>
              <a:cxn ang="0">
                <a:pos x="T0" y="T1"/>
              </a:cxn>
              <a:cxn ang="0">
                <a:pos x="T2" y="T3"/>
              </a:cxn>
              <a:cxn ang="0">
                <a:pos x="T4" y="T5"/>
              </a:cxn>
              <a:cxn ang="0">
                <a:pos x="T6" y="T7"/>
              </a:cxn>
            </a:cxnLst>
            <a:rect l="0" t="0" r="r" b="b"/>
            <a:pathLst>
              <a:path w="2250" h="2247">
                <a:moveTo>
                  <a:pt x="0" y="0"/>
                </a:moveTo>
                <a:lnTo>
                  <a:pt x="2250" y="0"/>
                </a:lnTo>
                <a:lnTo>
                  <a:pt x="0" y="2247"/>
                </a:lnTo>
                <a:lnTo>
                  <a:pt x="0" y="0"/>
                </a:lnTo>
                <a:close/>
              </a:path>
            </a:pathLst>
          </a:custGeom>
          <a:solidFill>
            <a:srgbClr val="005941"/>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7"/>
          <p:cNvSpPr>
            <a:spLocks/>
          </p:cNvSpPr>
          <p:nvPr userDrawn="1"/>
        </p:nvSpPr>
        <p:spPr bwMode="auto">
          <a:xfrm flipV="1">
            <a:off x="0" y="3327632"/>
            <a:ext cx="2633593" cy="2624693"/>
          </a:xfrm>
          <a:custGeom>
            <a:avLst/>
            <a:gdLst>
              <a:gd name="T0" fmla="*/ 0 w 3264"/>
              <a:gd name="T1" fmla="*/ 2218 h 3253"/>
              <a:gd name="T2" fmla="*/ 2220 w 3264"/>
              <a:gd name="T3" fmla="*/ 0 h 3253"/>
              <a:gd name="T4" fmla="*/ 3264 w 3264"/>
              <a:gd name="T5" fmla="*/ 0 h 3253"/>
              <a:gd name="T6" fmla="*/ 5 w 3264"/>
              <a:gd name="T7" fmla="*/ 3253 h 3253"/>
              <a:gd name="T8" fmla="*/ 0 w 3264"/>
              <a:gd name="T9" fmla="*/ 2218 h 3253"/>
            </a:gdLst>
            <a:ahLst/>
            <a:cxnLst>
              <a:cxn ang="0">
                <a:pos x="T0" y="T1"/>
              </a:cxn>
              <a:cxn ang="0">
                <a:pos x="T2" y="T3"/>
              </a:cxn>
              <a:cxn ang="0">
                <a:pos x="T4" y="T5"/>
              </a:cxn>
              <a:cxn ang="0">
                <a:pos x="T6" y="T7"/>
              </a:cxn>
              <a:cxn ang="0">
                <a:pos x="T8" y="T9"/>
              </a:cxn>
            </a:cxnLst>
            <a:rect l="0" t="0" r="r" b="b"/>
            <a:pathLst>
              <a:path w="3264" h="3253">
                <a:moveTo>
                  <a:pt x="0" y="2218"/>
                </a:moveTo>
                <a:lnTo>
                  <a:pt x="2220" y="0"/>
                </a:lnTo>
                <a:lnTo>
                  <a:pt x="3264" y="0"/>
                </a:lnTo>
                <a:lnTo>
                  <a:pt x="5" y="3253"/>
                </a:lnTo>
                <a:lnTo>
                  <a:pt x="0" y="2218"/>
                </a:lnTo>
                <a:close/>
              </a:path>
            </a:pathLst>
          </a:custGeom>
          <a:gradFill flip="none" rotWithShape="1">
            <a:gsLst>
              <a:gs pos="25000">
                <a:srgbClr val="005941"/>
              </a:gs>
              <a:gs pos="100000">
                <a:schemeClr val="accent5"/>
              </a:gs>
            </a:gsLst>
            <a:lin ang="18900000" scaled="1"/>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1" name="Freeform 6"/>
          <p:cNvSpPr>
            <a:spLocks/>
          </p:cNvSpPr>
          <p:nvPr userDrawn="1"/>
        </p:nvSpPr>
        <p:spPr bwMode="auto">
          <a:xfrm flipV="1">
            <a:off x="498989" y="5249955"/>
            <a:ext cx="2050022" cy="1608045"/>
          </a:xfrm>
          <a:custGeom>
            <a:avLst/>
            <a:gdLst>
              <a:gd name="T0" fmla="*/ 0 w 1744"/>
              <a:gd name="T1" fmla="*/ 1368 h 1368"/>
              <a:gd name="T2" fmla="*/ 1369 w 1744"/>
              <a:gd name="T3" fmla="*/ 0 h 1368"/>
              <a:gd name="T4" fmla="*/ 1744 w 1744"/>
              <a:gd name="T5" fmla="*/ 0 h 1368"/>
              <a:gd name="T6" fmla="*/ 375 w 1744"/>
              <a:gd name="T7" fmla="*/ 1368 h 1368"/>
              <a:gd name="T8" fmla="*/ 0 w 1744"/>
              <a:gd name="T9" fmla="*/ 1368 h 1368"/>
            </a:gdLst>
            <a:ahLst/>
            <a:cxnLst>
              <a:cxn ang="0">
                <a:pos x="T0" y="T1"/>
              </a:cxn>
              <a:cxn ang="0">
                <a:pos x="T2" y="T3"/>
              </a:cxn>
              <a:cxn ang="0">
                <a:pos x="T4" y="T5"/>
              </a:cxn>
              <a:cxn ang="0">
                <a:pos x="T6" y="T7"/>
              </a:cxn>
              <a:cxn ang="0">
                <a:pos x="T8" y="T9"/>
              </a:cxn>
            </a:cxnLst>
            <a:rect l="0" t="0" r="r" b="b"/>
            <a:pathLst>
              <a:path w="1744" h="1368">
                <a:moveTo>
                  <a:pt x="0" y="1368"/>
                </a:moveTo>
                <a:lnTo>
                  <a:pt x="1369" y="0"/>
                </a:lnTo>
                <a:lnTo>
                  <a:pt x="1744" y="0"/>
                </a:lnTo>
                <a:lnTo>
                  <a:pt x="375" y="1368"/>
                </a:lnTo>
                <a:lnTo>
                  <a:pt x="0" y="1368"/>
                </a:lnTo>
                <a:close/>
              </a:path>
            </a:pathLst>
          </a:custGeom>
          <a:solidFill>
            <a:srgbClr val="00966F">
              <a:alpha val="80000"/>
            </a:srgb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17"/>
          <p:cNvSpPr>
            <a:spLocks/>
          </p:cNvSpPr>
          <p:nvPr userDrawn="1"/>
        </p:nvSpPr>
        <p:spPr bwMode="auto">
          <a:xfrm flipV="1">
            <a:off x="1354395" y="5046650"/>
            <a:ext cx="1813245" cy="1811350"/>
          </a:xfrm>
          <a:custGeom>
            <a:avLst/>
            <a:gdLst>
              <a:gd name="T0" fmla="*/ 2568 w 2871"/>
              <a:gd name="T1" fmla="*/ 0 h 2868"/>
              <a:gd name="T2" fmla="*/ 0 w 2871"/>
              <a:gd name="T3" fmla="*/ 2566 h 2868"/>
              <a:gd name="T4" fmla="*/ 0 w 2871"/>
              <a:gd name="T5" fmla="*/ 2868 h 2868"/>
              <a:gd name="T6" fmla="*/ 2871 w 2871"/>
              <a:gd name="T7" fmla="*/ 0 h 2868"/>
              <a:gd name="T8" fmla="*/ 2568 w 2871"/>
              <a:gd name="T9" fmla="*/ 0 h 2868"/>
            </a:gdLst>
            <a:ahLst/>
            <a:cxnLst>
              <a:cxn ang="0">
                <a:pos x="T0" y="T1"/>
              </a:cxn>
              <a:cxn ang="0">
                <a:pos x="T2" y="T3"/>
              </a:cxn>
              <a:cxn ang="0">
                <a:pos x="T4" y="T5"/>
              </a:cxn>
              <a:cxn ang="0">
                <a:pos x="T6" y="T7"/>
              </a:cxn>
              <a:cxn ang="0">
                <a:pos x="T8" y="T9"/>
              </a:cxn>
            </a:cxnLst>
            <a:rect l="0" t="0" r="r" b="b"/>
            <a:pathLst>
              <a:path w="2871" h="2868">
                <a:moveTo>
                  <a:pt x="2568" y="0"/>
                </a:moveTo>
                <a:lnTo>
                  <a:pt x="0" y="2566"/>
                </a:lnTo>
                <a:lnTo>
                  <a:pt x="0" y="2868"/>
                </a:lnTo>
                <a:lnTo>
                  <a:pt x="2871" y="0"/>
                </a:lnTo>
                <a:lnTo>
                  <a:pt x="2568"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Date Placeholder 3"/>
          <p:cNvSpPr>
            <a:spLocks noGrp="1"/>
          </p:cNvSpPr>
          <p:nvPr>
            <p:ph type="dt" sz="half" idx="10"/>
          </p:nvPr>
        </p:nvSpPr>
        <p:spPr>
          <a:xfrm>
            <a:off x="3080560" y="6134163"/>
            <a:ext cx="2743200" cy="365125"/>
          </a:xfrm>
        </p:spPr>
        <p:txBody>
          <a:bodyPr/>
          <a:lstStyle/>
          <a:p>
            <a:fld id="{69D18269-CD32-429B-80E4-27A96AE6C0EC}" type="datetimeFigureOut">
              <a:rPr lang="en-US" smtClean="0"/>
              <a:t>4/6/2022</a:t>
            </a:fld>
            <a:endParaRPr lang="en-US"/>
          </a:p>
        </p:txBody>
      </p:sp>
      <p:sp>
        <p:nvSpPr>
          <p:cNvPr id="5" name="Footer Placeholder 4"/>
          <p:cNvSpPr>
            <a:spLocks noGrp="1"/>
          </p:cNvSpPr>
          <p:nvPr>
            <p:ph type="ftr" sz="quarter" idx="11"/>
          </p:nvPr>
        </p:nvSpPr>
        <p:spPr>
          <a:xfrm>
            <a:off x="5954951" y="6134163"/>
            <a:ext cx="3128518" cy="365125"/>
          </a:xfrm>
        </p:spPr>
        <p:txBody>
          <a:bodyPr/>
          <a:lstStyle/>
          <a:p>
            <a:endParaRPr lang="en-US" dirty="0"/>
          </a:p>
        </p:txBody>
      </p:sp>
      <p:sp>
        <p:nvSpPr>
          <p:cNvPr id="6" name="Slide Number Placeholder 5"/>
          <p:cNvSpPr>
            <a:spLocks noGrp="1"/>
          </p:cNvSpPr>
          <p:nvPr>
            <p:ph type="sldNum" sz="quarter" idx="12"/>
          </p:nvPr>
        </p:nvSpPr>
        <p:spPr>
          <a:xfrm>
            <a:off x="9214660" y="6134163"/>
            <a:ext cx="2139140" cy="365125"/>
          </a:xfrm>
        </p:spPr>
        <p:txBody>
          <a:bodyPr/>
          <a:lstStyle/>
          <a:p>
            <a:fld id="{1F0D9605-A831-4471-A4C4-EBFA8615ADCD}" type="slidenum">
              <a:rPr lang="en-US" smtClean="0"/>
              <a:t>‹#›</a:t>
            </a:fld>
            <a:endParaRPr lang="en-US"/>
          </a:p>
        </p:txBody>
      </p:sp>
      <p:grpSp>
        <p:nvGrpSpPr>
          <p:cNvPr id="36" name="Group 20"/>
          <p:cNvGrpSpPr>
            <a:grpSpLocks noChangeAspect="1"/>
          </p:cNvGrpSpPr>
          <p:nvPr userDrawn="1"/>
        </p:nvGrpSpPr>
        <p:grpSpPr bwMode="auto">
          <a:xfrm flipV="1">
            <a:off x="1" y="-599232"/>
            <a:ext cx="2407278" cy="396032"/>
            <a:chOff x="0" y="0"/>
            <a:chExt cx="5963" cy="981"/>
          </a:xfrm>
        </p:grpSpPr>
        <p:sp>
          <p:nvSpPr>
            <p:cNvPr id="37" name="Oval 21"/>
            <p:cNvSpPr>
              <a:spLocks noChangeArrowheads="1"/>
            </p:cNvSpPr>
            <p:nvPr/>
          </p:nvSpPr>
          <p:spPr bwMode="auto">
            <a:xfrm>
              <a:off x="1246" y="0"/>
              <a:ext cx="978" cy="981"/>
            </a:xfrm>
            <a:prstGeom prst="ellipse">
              <a:avLst/>
            </a:prstGeom>
            <a:solidFill>
              <a:srgbClr val="0C34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Oval 22"/>
            <p:cNvSpPr>
              <a:spLocks noChangeArrowheads="1"/>
            </p:cNvSpPr>
            <p:nvPr/>
          </p:nvSpPr>
          <p:spPr bwMode="auto">
            <a:xfrm>
              <a:off x="0" y="0"/>
              <a:ext cx="978" cy="981"/>
            </a:xfrm>
            <a:prstGeom prst="ellipse">
              <a:avLst/>
            </a:prstGeom>
            <a:solidFill>
              <a:srgbClr val="D80F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Oval 23"/>
            <p:cNvSpPr>
              <a:spLocks noChangeArrowheads="1"/>
            </p:cNvSpPr>
            <p:nvPr/>
          </p:nvSpPr>
          <p:spPr bwMode="auto">
            <a:xfrm>
              <a:off x="2493" y="0"/>
              <a:ext cx="977" cy="981"/>
            </a:xfrm>
            <a:prstGeom prst="ellipse">
              <a:avLst/>
            </a:prstGeom>
            <a:solidFill>
              <a:srgbClr val="1962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Oval 24"/>
            <p:cNvSpPr>
              <a:spLocks noChangeArrowheads="1"/>
            </p:cNvSpPr>
            <p:nvPr/>
          </p:nvSpPr>
          <p:spPr bwMode="auto">
            <a:xfrm>
              <a:off x="3739" y="0"/>
              <a:ext cx="978" cy="981"/>
            </a:xfrm>
            <a:prstGeom prst="ellipse">
              <a:avLst/>
            </a:prstGeom>
            <a:solidFill>
              <a:srgbClr val="6F87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Oval 25"/>
            <p:cNvSpPr>
              <a:spLocks noChangeArrowheads="1"/>
            </p:cNvSpPr>
            <p:nvPr/>
          </p:nvSpPr>
          <p:spPr bwMode="auto">
            <a:xfrm>
              <a:off x="4986" y="0"/>
              <a:ext cx="977" cy="981"/>
            </a:xfrm>
            <a:prstGeom prst="ellipse">
              <a:avLst/>
            </a:prstGeom>
            <a:solidFill>
              <a:srgbClr val="BFB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2" name="Picture 11" descr="Logo&#10;&#10;Description automatically generated">
            <a:extLst>
              <a:ext uri="{FF2B5EF4-FFF2-40B4-BE49-F238E27FC236}">
                <a16:creationId xmlns:a16="http://schemas.microsoft.com/office/drawing/2014/main" id="{D09AC2F5-05D0-45F8-8DB2-67C62F6BCBD5}"/>
              </a:ext>
            </a:extLst>
          </p:cNvPr>
          <p:cNvPicPr>
            <a:picLocks noChangeAspect="1"/>
          </p:cNvPicPr>
          <p:nvPr userDrawn="1"/>
        </p:nvPicPr>
        <p:blipFill>
          <a:blip r:embed="rId3">
            <a:alphaModFix/>
            <a:extLst>
              <a:ext uri="{28A0092B-C50C-407E-A947-70E740481C1C}">
                <a14:useLocalDpi xmlns:a14="http://schemas.microsoft.com/office/drawing/2010/main" val="0"/>
              </a:ext>
            </a:extLst>
          </a:blip>
          <a:stretch>
            <a:fillRect/>
          </a:stretch>
        </p:blipFill>
        <p:spPr>
          <a:xfrm>
            <a:off x="10754999" y="158873"/>
            <a:ext cx="1184995" cy="1131763"/>
          </a:xfrm>
          <a:prstGeom prst="rect">
            <a:avLst/>
          </a:prstGeom>
        </p:spPr>
      </p:pic>
    </p:spTree>
    <p:extLst>
      <p:ext uri="{BB962C8B-B14F-4D97-AF65-F5344CB8AC3E}">
        <p14:creationId xmlns:p14="http://schemas.microsoft.com/office/powerpoint/2010/main" val="20883839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9D18269-CD32-429B-80E4-27A96AE6C0EC}" type="datetimeFigureOut">
              <a:rPr lang="en-US" smtClean="0"/>
              <a:t>4/6/2022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0D9605-A831-4471-A4C4-EBFA8615ADCD}" type="slidenum">
              <a:rPr lang="en-US" smtClean="0"/>
              <a:t>‹#›</a:t>
            </a:fld>
            <a:endParaRPr lang="en-US"/>
          </a:p>
        </p:txBody>
      </p:sp>
    </p:spTree>
    <p:extLst>
      <p:ext uri="{BB962C8B-B14F-4D97-AF65-F5344CB8AC3E}">
        <p14:creationId xmlns:p14="http://schemas.microsoft.com/office/powerpoint/2010/main" val="9549633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D18269-CD32-429B-80E4-27A96AE6C0EC}" type="datetimeFigureOut">
              <a:rPr lang="en-US" smtClean="0"/>
              <a:t>4/6/2022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0D9605-A831-4471-A4C4-EBFA8615ADCD}" type="slidenum">
              <a:rPr lang="en-US" smtClean="0"/>
              <a:t>‹#›</a:t>
            </a:fld>
            <a:endParaRPr lang="en-US"/>
          </a:p>
        </p:txBody>
      </p:sp>
    </p:spTree>
    <p:extLst>
      <p:ext uri="{BB962C8B-B14F-4D97-AF65-F5344CB8AC3E}">
        <p14:creationId xmlns:p14="http://schemas.microsoft.com/office/powerpoint/2010/main" val="11403255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D18269-CD32-429B-80E4-27A96AE6C0EC}" type="datetimeFigureOut">
              <a:rPr lang="en-US" smtClean="0"/>
              <a:t>4/6/2022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0D9605-A831-4471-A4C4-EBFA8615ADCD}" type="slidenum">
              <a:rPr lang="en-US" smtClean="0"/>
              <a:t>‹#›</a:t>
            </a:fld>
            <a:endParaRPr lang="en-US"/>
          </a:p>
        </p:txBody>
      </p:sp>
    </p:spTree>
    <p:extLst>
      <p:ext uri="{BB962C8B-B14F-4D97-AF65-F5344CB8AC3E}">
        <p14:creationId xmlns:p14="http://schemas.microsoft.com/office/powerpoint/2010/main" val="20187096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5" name="Freeform 4"/>
          <p:cNvSpPr>
            <a:spLocks/>
          </p:cNvSpPr>
          <p:nvPr userDrawn="1"/>
        </p:nvSpPr>
        <p:spPr bwMode="auto">
          <a:xfrm>
            <a:off x="1" y="-639708"/>
            <a:ext cx="12192001" cy="8099371"/>
          </a:xfrm>
          <a:custGeom>
            <a:avLst/>
            <a:gdLst>
              <a:gd name="T0" fmla="*/ 471 w 542"/>
              <a:gd name="T1" fmla="*/ 110 h 359"/>
              <a:gd name="T2" fmla="*/ 494 w 542"/>
              <a:gd name="T3" fmla="*/ 124 h 359"/>
              <a:gd name="T4" fmla="*/ 473 w 542"/>
              <a:gd name="T5" fmla="*/ 118 h 359"/>
              <a:gd name="T6" fmla="*/ 352 w 542"/>
              <a:gd name="T7" fmla="*/ 60 h 359"/>
              <a:gd name="T8" fmla="*/ 361 w 542"/>
              <a:gd name="T9" fmla="*/ 68 h 359"/>
              <a:gd name="T10" fmla="*/ 315 w 542"/>
              <a:gd name="T11" fmla="*/ 52 h 359"/>
              <a:gd name="T12" fmla="*/ 341 w 542"/>
              <a:gd name="T13" fmla="*/ 68 h 359"/>
              <a:gd name="T14" fmla="*/ 369 w 542"/>
              <a:gd name="T15" fmla="*/ 86 h 359"/>
              <a:gd name="T16" fmla="*/ 325 w 542"/>
              <a:gd name="T17" fmla="*/ 66 h 359"/>
              <a:gd name="T18" fmla="*/ 304 w 542"/>
              <a:gd name="T19" fmla="*/ 63 h 359"/>
              <a:gd name="T20" fmla="*/ 254 w 542"/>
              <a:gd name="T21" fmla="*/ 49 h 359"/>
              <a:gd name="T22" fmla="*/ 302 w 542"/>
              <a:gd name="T23" fmla="*/ 75 h 359"/>
              <a:gd name="T24" fmla="*/ 245 w 542"/>
              <a:gd name="T25" fmla="*/ 49 h 359"/>
              <a:gd name="T26" fmla="*/ 240 w 542"/>
              <a:gd name="T27" fmla="*/ 54 h 359"/>
              <a:gd name="T28" fmla="*/ 217 w 542"/>
              <a:gd name="T29" fmla="*/ 54 h 359"/>
              <a:gd name="T30" fmla="*/ 215 w 542"/>
              <a:gd name="T31" fmla="*/ 65 h 359"/>
              <a:gd name="T32" fmla="*/ 211 w 542"/>
              <a:gd name="T33" fmla="*/ 69 h 359"/>
              <a:gd name="T34" fmla="*/ 270 w 542"/>
              <a:gd name="T35" fmla="*/ 101 h 359"/>
              <a:gd name="T36" fmla="*/ 242 w 542"/>
              <a:gd name="T37" fmla="*/ 92 h 359"/>
              <a:gd name="T38" fmla="*/ 149 w 542"/>
              <a:gd name="T39" fmla="*/ 52 h 359"/>
              <a:gd name="T40" fmla="*/ 101 w 542"/>
              <a:gd name="T41" fmla="*/ 27 h 359"/>
              <a:gd name="T42" fmla="*/ 123 w 542"/>
              <a:gd name="T43" fmla="*/ 42 h 359"/>
              <a:gd name="T44" fmla="*/ 159 w 542"/>
              <a:gd name="T45" fmla="*/ 62 h 359"/>
              <a:gd name="T46" fmla="*/ 118 w 542"/>
              <a:gd name="T47" fmla="*/ 46 h 359"/>
              <a:gd name="T48" fmla="*/ 108 w 542"/>
              <a:gd name="T49" fmla="*/ 52 h 359"/>
              <a:gd name="T50" fmla="*/ 14 w 542"/>
              <a:gd name="T51" fmla="*/ 2 h 359"/>
              <a:gd name="T52" fmla="*/ 36 w 542"/>
              <a:gd name="T53" fmla="*/ 19 h 359"/>
              <a:gd name="T54" fmla="*/ 35 w 542"/>
              <a:gd name="T55" fmla="*/ 27 h 359"/>
              <a:gd name="T56" fmla="*/ 21 w 542"/>
              <a:gd name="T57" fmla="*/ 35 h 359"/>
              <a:gd name="T58" fmla="*/ 0 w 542"/>
              <a:gd name="T59" fmla="*/ 108 h 359"/>
              <a:gd name="T60" fmla="*/ 3 w 542"/>
              <a:gd name="T61" fmla="*/ 221 h 359"/>
              <a:gd name="T62" fmla="*/ 75 w 542"/>
              <a:gd name="T63" fmla="*/ 257 h 359"/>
              <a:gd name="T64" fmla="*/ 99 w 542"/>
              <a:gd name="T65" fmla="*/ 264 h 359"/>
              <a:gd name="T66" fmla="*/ 28 w 542"/>
              <a:gd name="T67" fmla="*/ 229 h 359"/>
              <a:gd name="T68" fmla="*/ 169 w 542"/>
              <a:gd name="T69" fmla="*/ 290 h 359"/>
              <a:gd name="T70" fmla="*/ 204 w 542"/>
              <a:gd name="T71" fmla="*/ 306 h 359"/>
              <a:gd name="T72" fmla="*/ 218 w 542"/>
              <a:gd name="T73" fmla="*/ 308 h 359"/>
              <a:gd name="T74" fmla="*/ 208 w 542"/>
              <a:gd name="T75" fmla="*/ 294 h 359"/>
              <a:gd name="T76" fmla="*/ 150 w 542"/>
              <a:gd name="T77" fmla="*/ 267 h 359"/>
              <a:gd name="T78" fmla="*/ 226 w 542"/>
              <a:gd name="T79" fmla="*/ 299 h 359"/>
              <a:gd name="T80" fmla="*/ 250 w 542"/>
              <a:gd name="T81" fmla="*/ 305 h 359"/>
              <a:gd name="T82" fmla="*/ 275 w 542"/>
              <a:gd name="T83" fmla="*/ 305 h 359"/>
              <a:gd name="T84" fmla="*/ 242 w 542"/>
              <a:gd name="T85" fmla="*/ 287 h 359"/>
              <a:gd name="T86" fmla="*/ 263 w 542"/>
              <a:gd name="T87" fmla="*/ 294 h 359"/>
              <a:gd name="T88" fmla="*/ 307 w 542"/>
              <a:gd name="T89" fmla="*/ 304 h 359"/>
              <a:gd name="T90" fmla="*/ 317 w 542"/>
              <a:gd name="T91" fmla="*/ 302 h 359"/>
              <a:gd name="T92" fmla="*/ 328 w 542"/>
              <a:gd name="T93" fmla="*/ 298 h 359"/>
              <a:gd name="T94" fmla="*/ 344 w 542"/>
              <a:gd name="T95" fmla="*/ 299 h 359"/>
              <a:gd name="T96" fmla="*/ 277 w 542"/>
              <a:gd name="T97" fmla="*/ 263 h 359"/>
              <a:gd name="T98" fmla="*/ 293 w 542"/>
              <a:gd name="T99" fmla="*/ 267 h 359"/>
              <a:gd name="T100" fmla="*/ 380 w 542"/>
              <a:gd name="T101" fmla="*/ 302 h 359"/>
              <a:gd name="T102" fmla="*/ 448 w 542"/>
              <a:gd name="T103" fmla="*/ 334 h 359"/>
              <a:gd name="T104" fmla="*/ 414 w 542"/>
              <a:gd name="T105" fmla="*/ 314 h 359"/>
              <a:gd name="T106" fmla="*/ 385 w 542"/>
              <a:gd name="T107" fmla="*/ 303 h 359"/>
              <a:gd name="T108" fmla="*/ 396 w 542"/>
              <a:gd name="T109" fmla="*/ 300 h 359"/>
              <a:gd name="T110" fmla="*/ 460 w 542"/>
              <a:gd name="T111" fmla="*/ 320 h 359"/>
              <a:gd name="T112" fmla="*/ 519 w 542"/>
              <a:gd name="T113" fmla="*/ 351 h 359"/>
              <a:gd name="T114" fmla="*/ 509 w 542"/>
              <a:gd name="T115" fmla="*/ 341 h 359"/>
              <a:gd name="T116" fmla="*/ 503 w 542"/>
              <a:gd name="T117" fmla="*/ 328 h 359"/>
              <a:gd name="T118" fmla="*/ 504 w 542"/>
              <a:gd name="T119" fmla="*/ 317 h 359"/>
              <a:gd name="T120" fmla="*/ 541 w 542"/>
              <a:gd name="T121" fmla="*/ 254 h 359"/>
              <a:gd name="T122" fmla="*/ 542 w 542"/>
              <a:gd name="T123" fmla="*/ 147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42" h="359">
                <a:moveTo>
                  <a:pt x="542" y="144"/>
                </a:moveTo>
                <a:cubicBezTo>
                  <a:pt x="542" y="139"/>
                  <a:pt x="542" y="139"/>
                  <a:pt x="542" y="139"/>
                </a:cubicBezTo>
                <a:cubicBezTo>
                  <a:pt x="537" y="139"/>
                  <a:pt x="537" y="139"/>
                  <a:pt x="537" y="139"/>
                </a:cubicBezTo>
                <a:cubicBezTo>
                  <a:pt x="529" y="135"/>
                  <a:pt x="522" y="131"/>
                  <a:pt x="514" y="127"/>
                </a:cubicBezTo>
                <a:cubicBezTo>
                  <a:pt x="500" y="120"/>
                  <a:pt x="485" y="114"/>
                  <a:pt x="472" y="106"/>
                </a:cubicBezTo>
                <a:cubicBezTo>
                  <a:pt x="472" y="106"/>
                  <a:pt x="472" y="106"/>
                  <a:pt x="472" y="106"/>
                </a:cubicBezTo>
                <a:cubicBezTo>
                  <a:pt x="470" y="105"/>
                  <a:pt x="469" y="104"/>
                  <a:pt x="466" y="104"/>
                </a:cubicBezTo>
                <a:cubicBezTo>
                  <a:pt x="464" y="103"/>
                  <a:pt x="463" y="102"/>
                  <a:pt x="461" y="101"/>
                </a:cubicBezTo>
                <a:cubicBezTo>
                  <a:pt x="462" y="102"/>
                  <a:pt x="465" y="104"/>
                  <a:pt x="465" y="104"/>
                </a:cubicBezTo>
                <a:cubicBezTo>
                  <a:pt x="466" y="105"/>
                  <a:pt x="467" y="105"/>
                  <a:pt x="467" y="105"/>
                </a:cubicBezTo>
                <a:cubicBezTo>
                  <a:pt x="468" y="106"/>
                  <a:pt x="470" y="107"/>
                  <a:pt x="470" y="107"/>
                </a:cubicBezTo>
                <a:cubicBezTo>
                  <a:pt x="468" y="107"/>
                  <a:pt x="472" y="108"/>
                  <a:pt x="471" y="109"/>
                </a:cubicBezTo>
                <a:cubicBezTo>
                  <a:pt x="470" y="109"/>
                  <a:pt x="469" y="108"/>
                  <a:pt x="469" y="108"/>
                </a:cubicBezTo>
                <a:cubicBezTo>
                  <a:pt x="469" y="109"/>
                  <a:pt x="471" y="109"/>
                  <a:pt x="472" y="110"/>
                </a:cubicBezTo>
                <a:cubicBezTo>
                  <a:pt x="473" y="110"/>
                  <a:pt x="475" y="111"/>
                  <a:pt x="475" y="112"/>
                </a:cubicBezTo>
                <a:cubicBezTo>
                  <a:pt x="474" y="111"/>
                  <a:pt x="472" y="110"/>
                  <a:pt x="471" y="110"/>
                </a:cubicBezTo>
                <a:cubicBezTo>
                  <a:pt x="471" y="110"/>
                  <a:pt x="470" y="110"/>
                  <a:pt x="470" y="110"/>
                </a:cubicBezTo>
                <a:cubicBezTo>
                  <a:pt x="472" y="111"/>
                  <a:pt x="473" y="111"/>
                  <a:pt x="475" y="112"/>
                </a:cubicBezTo>
                <a:cubicBezTo>
                  <a:pt x="476" y="113"/>
                  <a:pt x="477" y="113"/>
                  <a:pt x="479" y="114"/>
                </a:cubicBezTo>
                <a:cubicBezTo>
                  <a:pt x="479" y="114"/>
                  <a:pt x="479" y="115"/>
                  <a:pt x="478" y="115"/>
                </a:cubicBezTo>
                <a:cubicBezTo>
                  <a:pt x="476" y="114"/>
                  <a:pt x="474" y="112"/>
                  <a:pt x="472" y="111"/>
                </a:cubicBezTo>
                <a:cubicBezTo>
                  <a:pt x="468" y="109"/>
                  <a:pt x="463" y="107"/>
                  <a:pt x="458" y="105"/>
                </a:cubicBezTo>
                <a:cubicBezTo>
                  <a:pt x="458" y="105"/>
                  <a:pt x="457" y="105"/>
                  <a:pt x="457" y="104"/>
                </a:cubicBezTo>
                <a:cubicBezTo>
                  <a:pt x="456" y="104"/>
                  <a:pt x="454" y="103"/>
                  <a:pt x="453" y="102"/>
                </a:cubicBezTo>
                <a:cubicBezTo>
                  <a:pt x="452" y="102"/>
                  <a:pt x="451" y="101"/>
                  <a:pt x="449" y="101"/>
                </a:cubicBezTo>
                <a:cubicBezTo>
                  <a:pt x="447" y="100"/>
                  <a:pt x="446" y="99"/>
                  <a:pt x="443" y="98"/>
                </a:cubicBezTo>
                <a:cubicBezTo>
                  <a:pt x="443" y="99"/>
                  <a:pt x="445" y="100"/>
                  <a:pt x="448" y="101"/>
                </a:cubicBezTo>
                <a:cubicBezTo>
                  <a:pt x="452" y="104"/>
                  <a:pt x="456" y="106"/>
                  <a:pt x="460" y="106"/>
                </a:cubicBezTo>
                <a:cubicBezTo>
                  <a:pt x="465" y="109"/>
                  <a:pt x="469" y="111"/>
                  <a:pt x="474" y="113"/>
                </a:cubicBezTo>
                <a:cubicBezTo>
                  <a:pt x="477" y="115"/>
                  <a:pt x="481" y="116"/>
                  <a:pt x="484" y="118"/>
                </a:cubicBezTo>
                <a:cubicBezTo>
                  <a:pt x="486" y="119"/>
                  <a:pt x="488" y="120"/>
                  <a:pt x="490" y="121"/>
                </a:cubicBezTo>
                <a:cubicBezTo>
                  <a:pt x="491" y="122"/>
                  <a:pt x="493" y="123"/>
                  <a:pt x="494" y="124"/>
                </a:cubicBezTo>
                <a:cubicBezTo>
                  <a:pt x="492" y="123"/>
                  <a:pt x="491" y="122"/>
                  <a:pt x="489" y="121"/>
                </a:cubicBezTo>
                <a:cubicBezTo>
                  <a:pt x="489" y="121"/>
                  <a:pt x="488" y="121"/>
                  <a:pt x="487" y="121"/>
                </a:cubicBezTo>
                <a:cubicBezTo>
                  <a:pt x="487" y="121"/>
                  <a:pt x="487" y="121"/>
                  <a:pt x="487" y="121"/>
                </a:cubicBezTo>
                <a:cubicBezTo>
                  <a:pt x="487" y="121"/>
                  <a:pt x="489" y="122"/>
                  <a:pt x="491" y="123"/>
                </a:cubicBezTo>
                <a:cubicBezTo>
                  <a:pt x="491" y="123"/>
                  <a:pt x="492" y="124"/>
                  <a:pt x="492" y="124"/>
                </a:cubicBezTo>
                <a:cubicBezTo>
                  <a:pt x="494" y="125"/>
                  <a:pt x="495" y="125"/>
                  <a:pt x="496" y="126"/>
                </a:cubicBezTo>
                <a:cubicBezTo>
                  <a:pt x="498" y="126"/>
                  <a:pt x="499" y="127"/>
                  <a:pt x="501" y="127"/>
                </a:cubicBezTo>
                <a:cubicBezTo>
                  <a:pt x="501" y="127"/>
                  <a:pt x="501" y="128"/>
                  <a:pt x="501" y="128"/>
                </a:cubicBezTo>
                <a:cubicBezTo>
                  <a:pt x="503" y="130"/>
                  <a:pt x="504" y="131"/>
                  <a:pt x="507" y="131"/>
                </a:cubicBezTo>
                <a:cubicBezTo>
                  <a:pt x="510" y="132"/>
                  <a:pt x="511" y="133"/>
                  <a:pt x="514" y="134"/>
                </a:cubicBezTo>
                <a:cubicBezTo>
                  <a:pt x="514" y="135"/>
                  <a:pt x="513" y="135"/>
                  <a:pt x="510" y="135"/>
                </a:cubicBezTo>
                <a:cubicBezTo>
                  <a:pt x="512" y="136"/>
                  <a:pt x="514" y="136"/>
                  <a:pt x="515" y="137"/>
                </a:cubicBezTo>
                <a:cubicBezTo>
                  <a:pt x="515" y="137"/>
                  <a:pt x="515" y="137"/>
                  <a:pt x="515" y="137"/>
                </a:cubicBezTo>
                <a:cubicBezTo>
                  <a:pt x="505" y="133"/>
                  <a:pt x="494" y="128"/>
                  <a:pt x="485" y="123"/>
                </a:cubicBezTo>
                <a:cubicBezTo>
                  <a:pt x="484" y="123"/>
                  <a:pt x="483" y="123"/>
                  <a:pt x="482" y="122"/>
                </a:cubicBezTo>
                <a:cubicBezTo>
                  <a:pt x="479" y="121"/>
                  <a:pt x="476" y="119"/>
                  <a:pt x="473" y="118"/>
                </a:cubicBezTo>
                <a:cubicBezTo>
                  <a:pt x="472" y="117"/>
                  <a:pt x="471" y="117"/>
                  <a:pt x="471" y="117"/>
                </a:cubicBezTo>
                <a:cubicBezTo>
                  <a:pt x="470" y="117"/>
                  <a:pt x="469" y="117"/>
                  <a:pt x="468" y="117"/>
                </a:cubicBezTo>
                <a:cubicBezTo>
                  <a:pt x="455" y="110"/>
                  <a:pt x="444" y="104"/>
                  <a:pt x="430" y="97"/>
                </a:cubicBezTo>
                <a:cubicBezTo>
                  <a:pt x="430" y="96"/>
                  <a:pt x="428" y="95"/>
                  <a:pt x="426" y="94"/>
                </a:cubicBezTo>
                <a:cubicBezTo>
                  <a:pt x="425" y="94"/>
                  <a:pt x="425" y="93"/>
                  <a:pt x="421" y="92"/>
                </a:cubicBezTo>
                <a:cubicBezTo>
                  <a:pt x="421" y="92"/>
                  <a:pt x="418" y="92"/>
                  <a:pt x="417" y="91"/>
                </a:cubicBezTo>
                <a:cubicBezTo>
                  <a:pt x="412" y="89"/>
                  <a:pt x="409" y="87"/>
                  <a:pt x="403" y="84"/>
                </a:cubicBezTo>
                <a:cubicBezTo>
                  <a:pt x="405" y="86"/>
                  <a:pt x="409" y="87"/>
                  <a:pt x="409" y="89"/>
                </a:cubicBezTo>
                <a:cubicBezTo>
                  <a:pt x="399" y="84"/>
                  <a:pt x="390" y="80"/>
                  <a:pt x="382" y="76"/>
                </a:cubicBezTo>
                <a:cubicBezTo>
                  <a:pt x="380" y="74"/>
                  <a:pt x="378" y="73"/>
                  <a:pt x="374" y="72"/>
                </a:cubicBezTo>
                <a:cubicBezTo>
                  <a:pt x="374" y="72"/>
                  <a:pt x="373" y="71"/>
                  <a:pt x="373" y="71"/>
                </a:cubicBezTo>
                <a:cubicBezTo>
                  <a:pt x="371" y="69"/>
                  <a:pt x="366" y="68"/>
                  <a:pt x="364" y="66"/>
                </a:cubicBezTo>
                <a:cubicBezTo>
                  <a:pt x="363" y="66"/>
                  <a:pt x="363" y="66"/>
                  <a:pt x="363" y="66"/>
                </a:cubicBezTo>
                <a:cubicBezTo>
                  <a:pt x="363" y="66"/>
                  <a:pt x="363" y="66"/>
                  <a:pt x="363" y="66"/>
                </a:cubicBezTo>
                <a:cubicBezTo>
                  <a:pt x="363" y="66"/>
                  <a:pt x="363" y="66"/>
                  <a:pt x="364" y="66"/>
                </a:cubicBezTo>
                <a:cubicBezTo>
                  <a:pt x="361" y="64"/>
                  <a:pt x="356" y="62"/>
                  <a:pt x="352" y="60"/>
                </a:cubicBezTo>
                <a:cubicBezTo>
                  <a:pt x="347" y="57"/>
                  <a:pt x="342" y="54"/>
                  <a:pt x="340" y="52"/>
                </a:cubicBezTo>
                <a:cubicBezTo>
                  <a:pt x="339" y="52"/>
                  <a:pt x="338" y="51"/>
                  <a:pt x="338" y="51"/>
                </a:cubicBezTo>
                <a:cubicBezTo>
                  <a:pt x="334" y="49"/>
                  <a:pt x="328" y="46"/>
                  <a:pt x="324" y="44"/>
                </a:cubicBezTo>
                <a:cubicBezTo>
                  <a:pt x="323" y="43"/>
                  <a:pt x="321" y="42"/>
                  <a:pt x="318" y="42"/>
                </a:cubicBezTo>
                <a:cubicBezTo>
                  <a:pt x="317" y="41"/>
                  <a:pt x="316" y="41"/>
                  <a:pt x="314" y="40"/>
                </a:cubicBezTo>
                <a:cubicBezTo>
                  <a:pt x="314" y="40"/>
                  <a:pt x="313" y="40"/>
                  <a:pt x="313" y="40"/>
                </a:cubicBezTo>
                <a:cubicBezTo>
                  <a:pt x="313" y="40"/>
                  <a:pt x="313" y="40"/>
                  <a:pt x="313" y="40"/>
                </a:cubicBezTo>
                <a:cubicBezTo>
                  <a:pt x="316" y="42"/>
                  <a:pt x="321" y="45"/>
                  <a:pt x="326" y="47"/>
                </a:cubicBezTo>
                <a:cubicBezTo>
                  <a:pt x="328" y="48"/>
                  <a:pt x="331" y="49"/>
                  <a:pt x="331" y="50"/>
                </a:cubicBezTo>
                <a:cubicBezTo>
                  <a:pt x="338" y="52"/>
                  <a:pt x="333" y="53"/>
                  <a:pt x="338" y="54"/>
                </a:cubicBezTo>
                <a:cubicBezTo>
                  <a:pt x="338" y="54"/>
                  <a:pt x="338" y="54"/>
                  <a:pt x="338" y="54"/>
                </a:cubicBezTo>
                <a:cubicBezTo>
                  <a:pt x="339" y="55"/>
                  <a:pt x="339" y="56"/>
                  <a:pt x="342" y="57"/>
                </a:cubicBezTo>
                <a:cubicBezTo>
                  <a:pt x="345" y="59"/>
                  <a:pt x="349" y="60"/>
                  <a:pt x="351" y="62"/>
                </a:cubicBezTo>
                <a:cubicBezTo>
                  <a:pt x="353" y="63"/>
                  <a:pt x="354" y="63"/>
                  <a:pt x="356" y="63"/>
                </a:cubicBezTo>
                <a:cubicBezTo>
                  <a:pt x="356" y="64"/>
                  <a:pt x="354" y="64"/>
                  <a:pt x="357" y="65"/>
                </a:cubicBezTo>
                <a:cubicBezTo>
                  <a:pt x="357" y="66"/>
                  <a:pt x="361" y="67"/>
                  <a:pt x="361" y="68"/>
                </a:cubicBezTo>
                <a:cubicBezTo>
                  <a:pt x="361" y="68"/>
                  <a:pt x="360" y="68"/>
                  <a:pt x="360" y="68"/>
                </a:cubicBezTo>
                <a:cubicBezTo>
                  <a:pt x="358" y="67"/>
                  <a:pt x="359" y="68"/>
                  <a:pt x="359" y="69"/>
                </a:cubicBezTo>
                <a:cubicBezTo>
                  <a:pt x="355" y="68"/>
                  <a:pt x="352" y="66"/>
                  <a:pt x="352" y="66"/>
                </a:cubicBezTo>
                <a:cubicBezTo>
                  <a:pt x="352" y="64"/>
                  <a:pt x="350" y="63"/>
                  <a:pt x="346" y="62"/>
                </a:cubicBezTo>
                <a:cubicBezTo>
                  <a:pt x="344" y="62"/>
                  <a:pt x="342" y="61"/>
                  <a:pt x="341" y="60"/>
                </a:cubicBezTo>
                <a:cubicBezTo>
                  <a:pt x="340" y="59"/>
                  <a:pt x="338" y="58"/>
                  <a:pt x="336" y="58"/>
                </a:cubicBezTo>
                <a:cubicBezTo>
                  <a:pt x="336" y="58"/>
                  <a:pt x="336" y="58"/>
                  <a:pt x="335" y="58"/>
                </a:cubicBezTo>
                <a:cubicBezTo>
                  <a:pt x="332" y="56"/>
                  <a:pt x="328" y="54"/>
                  <a:pt x="324" y="53"/>
                </a:cubicBezTo>
                <a:cubicBezTo>
                  <a:pt x="324" y="53"/>
                  <a:pt x="324" y="53"/>
                  <a:pt x="324" y="53"/>
                </a:cubicBezTo>
                <a:cubicBezTo>
                  <a:pt x="324" y="53"/>
                  <a:pt x="324" y="53"/>
                  <a:pt x="324" y="53"/>
                </a:cubicBezTo>
                <a:cubicBezTo>
                  <a:pt x="324" y="53"/>
                  <a:pt x="324" y="53"/>
                  <a:pt x="324" y="53"/>
                </a:cubicBezTo>
                <a:cubicBezTo>
                  <a:pt x="322" y="51"/>
                  <a:pt x="319" y="50"/>
                  <a:pt x="317" y="49"/>
                </a:cubicBezTo>
                <a:cubicBezTo>
                  <a:pt x="313" y="48"/>
                  <a:pt x="310" y="46"/>
                  <a:pt x="306" y="44"/>
                </a:cubicBezTo>
                <a:cubicBezTo>
                  <a:pt x="307" y="46"/>
                  <a:pt x="317" y="49"/>
                  <a:pt x="315" y="51"/>
                </a:cubicBezTo>
                <a:cubicBezTo>
                  <a:pt x="314" y="50"/>
                  <a:pt x="314" y="51"/>
                  <a:pt x="314" y="52"/>
                </a:cubicBezTo>
                <a:cubicBezTo>
                  <a:pt x="314" y="52"/>
                  <a:pt x="314" y="52"/>
                  <a:pt x="315" y="52"/>
                </a:cubicBezTo>
                <a:cubicBezTo>
                  <a:pt x="317" y="53"/>
                  <a:pt x="319" y="53"/>
                  <a:pt x="322" y="54"/>
                </a:cubicBezTo>
                <a:cubicBezTo>
                  <a:pt x="322" y="55"/>
                  <a:pt x="323" y="55"/>
                  <a:pt x="324" y="55"/>
                </a:cubicBezTo>
                <a:cubicBezTo>
                  <a:pt x="325" y="56"/>
                  <a:pt x="326" y="56"/>
                  <a:pt x="326" y="57"/>
                </a:cubicBezTo>
                <a:cubicBezTo>
                  <a:pt x="332" y="59"/>
                  <a:pt x="336" y="62"/>
                  <a:pt x="340" y="65"/>
                </a:cubicBezTo>
                <a:cubicBezTo>
                  <a:pt x="338" y="65"/>
                  <a:pt x="336" y="63"/>
                  <a:pt x="334" y="63"/>
                </a:cubicBezTo>
                <a:cubicBezTo>
                  <a:pt x="334" y="64"/>
                  <a:pt x="338" y="65"/>
                  <a:pt x="339" y="66"/>
                </a:cubicBezTo>
                <a:cubicBezTo>
                  <a:pt x="339" y="66"/>
                  <a:pt x="339" y="66"/>
                  <a:pt x="338" y="66"/>
                </a:cubicBezTo>
                <a:cubicBezTo>
                  <a:pt x="338" y="66"/>
                  <a:pt x="338" y="66"/>
                  <a:pt x="338" y="66"/>
                </a:cubicBezTo>
                <a:cubicBezTo>
                  <a:pt x="338" y="66"/>
                  <a:pt x="338" y="67"/>
                  <a:pt x="337" y="66"/>
                </a:cubicBezTo>
                <a:cubicBezTo>
                  <a:pt x="334" y="65"/>
                  <a:pt x="333" y="65"/>
                  <a:pt x="332" y="65"/>
                </a:cubicBezTo>
                <a:cubicBezTo>
                  <a:pt x="331" y="65"/>
                  <a:pt x="333" y="66"/>
                  <a:pt x="334" y="67"/>
                </a:cubicBezTo>
                <a:cubicBezTo>
                  <a:pt x="337" y="68"/>
                  <a:pt x="340" y="69"/>
                  <a:pt x="341" y="70"/>
                </a:cubicBezTo>
                <a:cubicBezTo>
                  <a:pt x="343" y="72"/>
                  <a:pt x="345" y="72"/>
                  <a:pt x="347" y="72"/>
                </a:cubicBezTo>
                <a:cubicBezTo>
                  <a:pt x="349" y="73"/>
                  <a:pt x="351" y="74"/>
                  <a:pt x="355" y="76"/>
                </a:cubicBezTo>
                <a:cubicBezTo>
                  <a:pt x="353" y="74"/>
                  <a:pt x="351" y="73"/>
                  <a:pt x="347" y="72"/>
                </a:cubicBezTo>
                <a:cubicBezTo>
                  <a:pt x="345" y="71"/>
                  <a:pt x="343" y="70"/>
                  <a:pt x="341" y="68"/>
                </a:cubicBezTo>
                <a:cubicBezTo>
                  <a:pt x="339" y="68"/>
                  <a:pt x="339" y="67"/>
                  <a:pt x="341" y="67"/>
                </a:cubicBezTo>
                <a:cubicBezTo>
                  <a:pt x="343" y="68"/>
                  <a:pt x="346" y="69"/>
                  <a:pt x="347" y="68"/>
                </a:cubicBezTo>
                <a:cubicBezTo>
                  <a:pt x="347" y="69"/>
                  <a:pt x="348" y="69"/>
                  <a:pt x="349" y="69"/>
                </a:cubicBezTo>
                <a:cubicBezTo>
                  <a:pt x="349" y="70"/>
                  <a:pt x="351" y="71"/>
                  <a:pt x="353" y="72"/>
                </a:cubicBezTo>
                <a:cubicBezTo>
                  <a:pt x="359" y="75"/>
                  <a:pt x="364" y="78"/>
                  <a:pt x="370" y="81"/>
                </a:cubicBezTo>
                <a:cubicBezTo>
                  <a:pt x="373" y="83"/>
                  <a:pt x="375" y="84"/>
                  <a:pt x="380" y="86"/>
                </a:cubicBezTo>
                <a:cubicBezTo>
                  <a:pt x="382" y="88"/>
                  <a:pt x="388" y="90"/>
                  <a:pt x="390" y="92"/>
                </a:cubicBezTo>
                <a:cubicBezTo>
                  <a:pt x="391" y="93"/>
                  <a:pt x="393" y="94"/>
                  <a:pt x="394" y="95"/>
                </a:cubicBezTo>
                <a:cubicBezTo>
                  <a:pt x="395" y="96"/>
                  <a:pt x="396" y="96"/>
                  <a:pt x="396" y="97"/>
                </a:cubicBezTo>
                <a:cubicBezTo>
                  <a:pt x="397" y="97"/>
                  <a:pt x="397" y="98"/>
                  <a:pt x="398" y="98"/>
                </a:cubicBezTo>
                <a:cubicBezTo>
                  <a:pt x="396" y="97"/>
                  <a:pt x="394" y="96"/>
                  <a:pt x="392" y="95"/>
                </a:cubicBezTo>
                <a:cubicBezTo>
                  <a:pt x="390" y="95"/>
                  <a:pt x="390" y="94"/>
                  <a:pt x="388" y="94"/>
                </a:cubicBezTo>
                <a:cubicBezTo>
                  <a:pt x="387" y="93"/>
                  <a:pt x="385" y="92"/>
                  <a:pt x="384" y="92"/>
                </a:cubicBezTo>
                <a:cubicBezTo>
                  <a:pt x="384" y="92"/>
                  <a:pt x="384" y="93"/>
                  <a:pt x="383" y="93"/>
                </a:cubicBezTo>
                <a:cubicBezTo>
                  <a:pt x="380" y="91"/>
                  <a:pt x="378" y="90"/>
                  <a:pt x="374" y="88"/>
                </a:cubicBezTo>
                <a:cubicBezTo>
                  <a:pt x="372" y="87"/>
                  <a:pt x="370" y="87"/>
                  <a:pt x="369" y="86"/>
                </a:cubicBezTo>
                <a:cubicBezTo>
                  <a:pt x="369" y="86"/>
                  <a:pt x="370" y="85"/>
                  <a:pt x="369" y="85"/>
                </a:cubicBezTo>
                <a:cubicBezTo>
                  <a:pt x="367" y="84"/>
                  <a:pt x="367" y="85"/>
                  <a:pt x="367" y="85"/>
                </a:cubicBezTo>
                <a:cubicBezTo>
                  <a:pt x="365" y="84"/>
                  <a:pt x="364" y="83"/>
                  <a:pt x="362" y="83"/>
                </a:cubicBezTo>
                <a:cubicBezTo>
                  <a:pt x="362" y="83"/>
                  <a:pt x="362" y="83"/>
                  <a:pt x="362" y="83"/>
                </a:cubicBezTo>
                <a:cubicBezTo>
                  <a:pt x="356" y="78"/>
                  <a:pt x="346" y="74"/>
                  <a:pt x="338" y="70"/>
                </a:cubicBezTo>
                <a:cubicBezTo>
                  <a:pt x="334" y="67"/>
                  <a:pt x="330" y="65"/>
                  <a:pt x="326" y="63"/>
                </a:cubicBezTo>
                <a:cubicBezTo>
                  <a:pt x="324" y="61"/>
                  <a:pt x="321" y="60"/>
                  <a:pt x="318" y="59"/>
                </a:cubicBezTo>
                <a:cubicBezTo>
                  <a:pt x="317" y="58"/>
                  <a:pt x="317" y="57"/>
                  <a:pt x="314" y="57"/>
                </a:cubicBezTo>
                <a:cubicBezTo>
                  <a:pt x="309" y="56"/>
                  <a:pt x="312" y="57"/>
                  <a:pt x="312" y="58"/>
                </a:cubicBezTo>
                <a:cubicBezTo>
                  <a:pt x="311" y="57"/>
                  <a:pt x="310" y="57"/>
                  <a:pt x="308" y="56"/>
                </a:cubicBezTo>
                <a:cubicBezTo>
                  <a:pt x="310" y="58"/>
                  <a:pt x="313" y="60"/>
                  <a:pt x="316" y="61"/>
                </a:cubicBezTo>
                <a:cubicBezTo>
                  <a:pt x="315" y="61"/>
                  <a:pt x="314" y="62"/>
                  <a:pt x="316" y="62"/>
                </a:cubicBezTo>
                <a:cubicBezTo>
                  <a:pt x="319" y="64"/>
                  <a:pt x="321" y="65"/>
                  <a:pt x="325" y="66"/>
                </a:cubicBezTo>
                <a:cubicBezTo>
                  <a:pt x="325" y="66"/>
                  <a:pt x="325" y="66"/>
                  <a:pt x="325" y="67"/>
                </a:cubicBezTo>
                <a:cubicBezTo>
                  <a:pt x="325" y="67"/>
                  <a:pt x="325" y="67"/>
                  <a:pt x="325" y="67"/>
                </a:cubicBezTo>
                <a:cubicBezTo>
                  <a:pt x="325" y="67"/>
                  <a:pt x="325" y="66"/>
                  <a:pt x="325" y="66"/>
                </a:cubicBezTo>
                <a:cubicBezTo>
                  <a:pt x="325" y="67"/>
                  <a:pt x="322" y="67"/>
                  <a:pt x="327" y="68"/>
                </a:cubicBezTo>
                <a:cubicBezTo>
                  <a:pt x="328" y="69"/>
                  <a:pt x="330" y="70"/>
                  <a:pt x="328" y="70"/>
                </a:cubicBezTo>
                <a:cubicBezTo>
                  <a:pt x="328" y="70"/>
                  <a:pt x="328" y="70"/>
                  <a:pt x="328" y="70"/>
                </a:cubicBezTo>
                <a:cubicBezTo>
                  <a:pt x="328" y="70"/>
                  <a:pt x="328" y="70"/>
                  <a:pt x="328" y="70"/>
                </a:cubicBezTo>
                <a:cubicBezTo>
                  <a:pt x="328" y="70"/>
                  <a:pt x="328" y="70"/>
                  <a:pt x="328" y="70"/>
                </a:cubicBezTo>
                <a:cubicBezTo>
                  <a:pt x="323" y="67"/>
                  <a:pt x="319" y="65"/>
                  <a:pt x="312" y="62"/>
                </a:cubicBezTo>
                <a:cubicBezTo>
                  <a:pt x="311" y="62"/>
                  <a:pt x="310" y="61"/>
                  <a:pt x="309" y="60"/>
                </a:cubicBezTo>
                <a:cubicBezTo>
                  <a:pt x="306" y="60"/>
                  <a:pt x="310" y="62"/>
                  <a:pt x="310" y="62"/>
                </a:cubicBezTo>
                <a:cubicBezTo>
                  <a:pt x="309" y="62"/>
                  <a:pt x="308" y="62"/>
                  <a:pt x="307" y="62"/>
                </a:cubicBezTo>
                <a:cubicBezTo>
                  <a:pt x="303" y="61"/>
                  <a:pt x="301" y="59"/>
                  <a:pt x="298" y="58"/>
                </a:cubicBezTo>
                <a:cubicBezTo>
                  <a:pt x="296" y="57"/>
                  <a:pt x="294" y="55"/>
                  <a:pt x="292" y="55"/>
                </a:cubicBezTo>
                <a:cubicBezTo>
                  <a:pt x="289" y="55"/>
                  <a:pt x="295" y="57"/>
                  <a:pt x="296" y="58"/>
                </a:cubicBezTo>
                <a:cubicBezTo>
                  <a:pt x="296" y="58"/>
                  <a:pt x="296" y="58"/>
                  <a:pt x="296" y="58"/>
                </a:cubicBezTo>
                <a:cubicBezTo>
                  <a:pt x="296" y="58"/>
                  <a:pt x="296" y="58"/>
                  <a:pt x="296" y="58"/>
                </a:cubicBezTo>
                <a:cubicBezTo>
                  <a:pt x="295" y="58"/>
                  <a:pt x="295" y="58"/>
                  <a:pt x="294" y="58"/>
                </a:cubicBezTo>
                <a:cubicBezTo>
                  <a:pt x="297" y="60"/>
                  <a:pt x="302" y="61"/>
                  <a:pt x="304" y="63"/>
                </a:cubicBezTo>
                <a:cubicBezTo>
                  <a:pt x="305" y="63"/>
                  <a:pt x="305" y="64"/>
                  <a:pt x="306" y="64"/>
                </a:cubicBezTo>
                <a:cubicBezTo>
                  <a:pt x="306" y="64"/>
                  <a:pt x="305" y="64"/>
                  <a:pt x="304" y="64"/>
                </a:cubicBezTo>
                <a:cubicBezTo>
                  <a:pt x="304" y="65"/>
                  <a:pt x="304" y="65"/>
                  <a:pt x="305" y="66"/>
                </a:cubicBezTo>
                <a:cubicBezTo>
                  <a:pt x="311" y="69"/>
                  <a:pt x="311" y="69"/>
                  <a:pt x="305" y="69"/>
                </a:cubicBezTo>
                <a:cubicBezTo>
                  <a:pt x="305" y="69"/>
                  <a:pt x="305" y="69"/>
                  <a:pt x="305" y="69"/>
                </a:cubicBezTo>
                <a:cubicBezTo>
                  <a:pt x="305" y="69"/>
                  <a:pt x="305" y="69"/>
                  <a:pt x="305" y="69"/>
                </a:cubicBezTo>
                <a:cubicBezTo>
                  <a:pt x="305" y="69"/>
                  <a:pt x="305" y="69"/>
                  <a:pt x="305" y="69"/>
                </a:cubicBezTo>
                <a:cubicBezTo>
                  <a:pt x="303" y="69"/>
                  <a:pt x="303" y="67"/>
                  <a:pt x="300" y="67"/>
                </a:cubicBezTo>
                <a:cubicBezTo>
                  <a:pt x="298" y="68"/>
                  <a:pt x="301" y="69"/>
                  <a:pt x="302" y="69"/>
                </a:cubicBezTo>
                <a:cubicBezTo>
                  <a:pt x="303" y="70"/>
                  <a:pt x="303" y="71"/>
                  <a:pt x="301" y="70"/>
                </a:cubicBezTo>
                <a:cubicBezTo>
                  <a:pt x="295" y="68"/>
                  <a:pt x="289" y="67"/>
                  <a:pt x="284" y="64"/>
                </a:cubicBezTo>
                <a:cubicBezTo>
                  <a:pt x="284" y="64"/>
                  <a:pt x="283" y="63"/>
                  <a:pt x="284" y="63"/>
                </a:cubicBezTo>
                <a:cubicBezTo>
                  <a:pt x="284" y="63"/>
                  <a:pt x="286" y="64"/>
                  <a:pt x="287" y="64"/>
                </a:cubicBezTo>
                <a:cubicBezTo>
                  <a:pt x="282" y="61"/>
                  <a:pt x="272" y="58"/>
                  <a:pt x="267" y="55"/>
                </a:cubicBezTo>
                <a:cubicBezTo>
                  <a:pt x="265" y="54"/>
                  <a:pt x="262" y="52"/>
                  <a:pt x="258" y="50"/>
                </a:cubicBezTo>
                <a:cubicBezTo>
                  <a:pt x="257" y="50"/>
                  <a:pt x="256" y="49"/>
                  <a:pt x="254" y="49"/>
                </a:cubicBezTo>
                <a:cubicBezTo>
                  <a:pt x="252" y="49"/>
                  <a:pt x="253" y="50"/>
                  <a:pt x="255" y="50"/>
                </a:cubicBezTo>
                <a:cubicBezTo>
                  <a:pt x="259" y="52"/>
                  <a:pt x="255" y="52"/>
                  <a:pt x="255" y="52"/>
                </a:cubicBezTo>
                <a:cubicBezTo>
                  <a:pt x="254" y="52"/>
                  <a:pt x="253" y="52"/>
                  <a:pt x="253" y="52"/>
                </a:cubicBezTo>
                <a:cubicBezTo>
                  <a:pt x="255" y="53"/>
                  <a:pt x="255" y="54"/>
                  <a:pt x="260" y="55"/>
                </a:cubicBezTo>
                <a:cubicBezTo>
                  <a:pt x="261" y="54"/>
                  <a:pt x="259" y="53"/>
                  <a:pt x="259" y="53"/>
                </a:cubicBezTo>
                <a:cubicBezTo>
                  <a:pt x="262" y="54"/>
                  <a:pt x="262" y="55"/>
                  <a:pt x="264" y="55"/>
                </a:cubicBezTo>
                <a:cubicBezTo>
                  <a:pt x="269" y="57"/>
                  <a:pt x="269" y="59"/>
                  <a:pt x="274" y="61"/>
                </a:cubicBezTo>
                <a:cubicBezTo>
                  <a:pt x="276" y="62"/>
                  <a:pt x="278" y="63"/>
                  <a:pt x="280" y="64"/>
                </a:cubicBezTo>
                <a:cubicBezTo>
                  <a:pt x="280" y="64"/>
                  <a:pt x="279" y="65"/>
                  <a:pt x="280" y="66"/>
                </a:cubicBezTo>
                <a:cubicBezTo>
                  <a:pt x="282" y="67"/>
                  <a:pt x="284" y="68"/>
                  <a:pt x="286" y="69"/>
                </a:cubicBezTo>
                <a:cubicBezTo>
                  <a:pt x="286" y="69"/>
                  <a:pt x="287" y="69"/>
                  <a:pt x="287" y="69"/>
                </a:cubicBezTo>
                <a:cubicBezTo>
                  <a:pt x="285" y="68"/>
                  <a:pt x="283" y="67"/>
                  <a:pt x="281" y="66"/>
                </a:cubicBezTo>
                <a:cubicBezTo>
                  <a:pt x="286" y="66"/>
                  <a:pt x="287" y="68"/>
                  <a:pt x="290" y="69"/>
                </a:cubicBezTo>
                <a:cubicBezTo>
                  <a:pt x="291" y="71"/>
                  <a:pt x="297" y="73"/>
                  <a:pt x="300" y="74"/>
                </a:cubicBezTo>
                <a:cubicBezTo>
                  <a:pt x="300" y="75"/>
                  <a:pt x="301" y="75"/>
                  <a:pt x="302" y="75"/>
                </a:cubicBezTo>
                <a:cubicBezTo>
                  <a:pt x="302" y="75"/>
                  <a:pt x="302" y="75"/>
                  <a:pt x="302" y="75"/>
                </a:cubicBezTo>
                <a:cubicBezTo>
                  <a:pt x="302" y="75"/>
                  <a:pt x="302" y="75"/>
                  <a:pt x="302" y="75"/>
                </a:cubicBezTo>
                <a:cubicBezTo>
                  <a:pt x="302" y="75"/>
                  <a:pt x="302" y="75"/>
                  <a:pt x="302" y="75"/>
                </a:cubicBezTo>
                <a:cubicBezTo>
                  <a:pt x="306" y="77"/>
                  <a:pt x="308" y="79"/>
                  <a:pt x="313" y="80"/>
                </a:cubicBezTo>
                <a:cubicBezTo>
                  <a:pt x="313" y="80"/>
                  <a:pt x="313" y="80"/>
                  <a:pt x="313" y="80"/>
                </a:cubicBezTo>
                <a:cubicBezTo>
                  <a:pt x="313" y="80"/>
                  <a:pt x="313" y="80"/>
                  <a:pt x="313" y="80"/>
                </a:cubicBezTo>
                <a:cubicBezTo>
                  <a:pt x="314" y="81"/>
                  <a:pt x="316" y="82"/>
                  <a:pt x="318" y="83"/>
                </a:cubicBezTo>
                <a:cubicBezTo>
                  <a:pt x="319" y="84"/>
                  <a:pt x="322" y="85"/>
                  <a:pt x="325" y="86"/>
                </a:cubicBezTo>
                <a:cubicBezTo>
                  <a:pt x="327" y="87"/>
                  <a:pt x="328" y="88"/>
                  <a:pt x="330" y="89"/>
                </a:cubicBezTo>
                <a:cubicBezTo>
                  <a:pt x="330" y="89"/>
                  <a:pt x="330" y="90"/>
                  <a:pt x="330" y="90"/>
                </a:cubicBezTo>
                <a:cubicBezTo>
                  <a:pt x="332" y="91"/>
                  <a:pt x="335" y="92"/>
                  <a:pt x="334" y="93"/>
                </a:cubicBezTo>
                <a:cubicBezTo>
                  <a:pt x="328" y="90"/>
                  <a:pt x="324" y="88"/>
                  <a:pt x="317" y="85"/>
                </a:cubicBezTo>
                <a:cubicBezTo>
                  <a:pt x="306" y="80"/>
                  <a:pt x="296" y="74"/>
                  <a:pt x="285" y="69"/>
                </a:cubicBezTo>
                <a:cubicBezTo>
                  <a:pt x="284" y="68"/>
                  <a:pt x="282" y="68"/>
                  <a:pt x="281" y="67"/>
                </a:cubicBezTo>
                <a:cubicBezTo>
                  <a:pt x="280" y="67"/>
                  <a:pt x="280" y="67"/>
                  <a:pt x="279" y="66"/>
                </a:cubicBezTo>
                <a:cubicBezTo>
                  <a:pt x="273" y="64"/>
                  <a:pt x="268" y="61"/>
                  <a:pt x="262" y="58"/>
                </a:cubicBezTo>
                <a:cubicBezTo>
                  <a:pt x="256" y="55"/>
                  <a:pt x="249" y="52"/>
                  <a:pt x="245" y="49"/>
                </a:cubicBezTo>
                <a:cubicBezTo>
                  <a:pt x="244" y="48"/>
                  <a:pt x="241" y="47"/>
                  <a:pt x="239" y="45"/>
                </a:cubicBezTo>
                <a:cubicBezTo>
                  <a:pt x="240" y="46"/>
                  <a:pt x="241" y="46"/>
                  <a:pt x="242" y="46"/>
                </a:cubicBezTo>
                <a:cubicBezTo>
                  <a:pt x="242" y="45"/>
                  <a:pt x="240" y="45"/>
                  <a:pt x="238" y="44"/>
                </a:cubicBezTo>
                <a:cubicBezTo>
                  <a:pt x="237" y="44"/>
                  <a:pt x="238" y="45"/>
                  <a:pt x="238" y="45"/>
                </a:cubicBezTo>
                <a:cubicBezTo>
                  <a:pt x="237" y="45"/>
                  <a:pt x="236" y="44"/>
                  <a:pt x="233" y="44"/>
                </a:cubicBezTo>
                <a:cubicBezTo>
                  <a:pt x="238" y="46"/>
                  <a:pt x="239" y="47"/>
                  <a:pt x="243" y="49"/>
                </a:cubicBezTo>
                <a:cubicBezTo>
                  <a:pt x="245" y="50"/>
                  <a:pt x="246" y="51"/>
                  <a:pt x="248" y="52"/>
                </a:cubicBezTo>
                <a:cubicBezTo>
                  <a:pt x="252" y="55"/>
                  <a:pt x="258" y="58"/>
                  <a:pt x="262" y="60"/>
                </a:cubicBezTo>
                <a:cubicBezTo>
                  <a:pt x="261" y="60"/>
                  <a:pt x="262" y="61"/>
                  <a:pt x="262" y="61"/>
                </a:cubicBezTo>
                <a:cubicBezTo>
                  <a:pt x="263" y="62"/>
                  <a:pt x="263" y="63"/>
                  <a:pt x="262" y="63"/>
                </a:cubicBezTo>
                <a:cubicBezTo>
                  <a:pt x="260" y="63"/>
                  <a:pt x="258" y="62"/>
                  <a:pt x="257" y="61"/>
                </a:cubicBezTo>
                <a:cubicBezTo>
                  <a:pt x="254" y="60"/>
                  <a:pt x="250" y="59"/>
                  <a:pt x="246" y="57"/>
                </a:cubicBezTo>
                <a:cubicBezTo>
                  <a:pt x="242" y="56"/>
                  <a:pt x="240" y="56"/>
                  <a:pt x="238" y="57"/>
                </a:cubicBezTo>
                <a:cubicBezTo>
                  <a:pt x="238" y="57"/>
                  <a:pt x="236" y="57"/>
                  <a:pt x="235" y="56"/>
                </a:cubicBezTo>
                <a:cubicBezTo>
                  <a:pt x="234" y="55"/>
                  <a:pt x="234" y="55"/>
                  <a:pt x="236" y="55"/>
                </a:cubicBezTo>
                <a:cubicBezTo>
                  <a:pt x="239" y="56"/>
                  <a:pt x="238" y="54"/>
                  <a:pt x="240" y="54"/>
                </a:cubicBezTo>
                <a:cubicBezTo>
                  <a:pt x="236" y="53"/>
                  <a:pt x="232" y="52"/>
                  <a:pt x="228" y="50"/>
                </a:cubicBezTo>
                <a:cubicBezTo>
                  <a:pt x="229" y="52"/>
                  <a:pt x="230" y="52"/>
                  <a:pt x="230" y="53"/>
                </a:cubicBezTo>
                <a:cubicBezTo>
                  <a:pt x="228" y="53"/>
                  <a:pt x="223" y="51"/>
                  <a:pt x="224" y="53"/>
                </a:cubicBezTo>
                <a:cubicBezTo>
                  <a:pt x="225" y="55"/>
                  <a:pt x="225" y="55"/>
                  <a:pt x="221" y="55"/>
                </a:cubicBezTo>
                <a:cubicBezTo>
                  <a:pt x="225" y="57"/>
                  <a:pt x="228" y="58"/>
                  <a:pt x="232" y="59"/>
                </a:cubicBezTo>
                <a:cubicBezTo>
                  <a:pt x="232" y="59"/>
                  <a:pt x="233" y="59"/>
                  <a:pt x="233" y="59"/>
                </a:cubicBezTo>
                <a:cubicBezTo>
                  <a:pt x="233" y="59"/>
                  <a:pt x="233" y="60"/>
                  <a:pt x="232" y="60"/>
                </a:cubicBezTo>
                <a:cubicBezTo>
                  <a:pt x="230" y="60"/>
                  <a:pt x="232" y="60"/>
                  <a:pt x="233" y="61"/>
                </a:cubicBezTo>
                <a:cubicBezTo>
                  <a:pt x="234" y="61"/>
                  <a:pt x="234" y="61"/>
                  <a:pt x="234" y="61"/>
                </a:cubicBezTo>
                <a:cubicBezTo>
                  <a:pt x="234" y="61"/>
                  <a:pt x="234" y="62"/>
                  <a:pt x="236" y="62"/>
                </a:cubicBezTo>
                <a:cubicBezTo>
                  <a:pt x="238" y="63"/>
                  <a:pt x="238" y="64"/>
                  <a:pt x="236" y="64"/>
                </a:cubicBezTo>
                <a:cubicBezTo>
                  <a:pt x="235" y="64"/>
                  <a:pt x="238" y="65"/>
                  <a:pt x="238" y="65"/>
                </a:cubicBezTo>
                <a:cubicBezTo>
                  <a:pt x="236" y="65"/>
                  <a:pt x="235" y="64"/>
                  <a:pt x="234" y="63"/>
                </a:cubicBezTo>
                <a:cubicBezTo>
                  <a:pt x="232" y="62"/>
                  <a:pt x="228" y="60"/>
                  <a:pt x="225" y="58"/>
                </a:cubicBezTo>
                <a:cubicBezTo>
                  <a:pt x="224" y="58"/>
                  <a:pt x="222" y="57"/>
                  <a:pt x="220" y="56"/>
                </a:cubicBezTo>
                <a:cubicBezTo>
                  <a:pt x="219" y="55"/>
                  <a:pt x="218" y="55"/>
                  <a:pt x="217" y="54"/>
                </a:cubicBezTo>
                <a:cubicBezTo>
                  <a:pt x="216" y="54"/>
                  <a:pt x="215" y="53"/>
                  <a:pt x="215" y="53"/>
                </a:cubicBezTo>
                <a:cubicBezTo>
                  <a:pt x="215" y="53"/>
                  <a:pt x="214" y="52"/>
                  <a:pt x="213" y="52"/>
                </a:cubicBezTo>
                <a:cubicBezTo>
                  <a:pt x="212" y="53"/>
                  <a:pt x="211" y="52"/>
                  <a:pt x="210" y="52"/>
                </a:cubicBezTo>
                <a:cubicBezTo>
                  <a:pt x="210" y="52"/>
                  <a:pt x="211" y="52"/>
                  <a:pt x="212" y="53"/>
                </a:cubicBezTo>
                <a:cubicBezTo>
                  <a:pt x="213" y="53"/>
                  <a:pt x="214" y="54"/>
                  <a:pt x="216" y="54"/>
                </a:cubicBezTo>
                <a:cubicBezTo>
                  <a:pt x="221" y="57"/>
                  <a:pt x="225" y="60"/>
                  <a:pt x="233" y="63"/>
                </a:cubicBezTo>
                <a:cubicBezTo>
                  <a:pt x="237" y="67"/>
                  <a:pt x="244" y="70"/>
                  <a:pt x="250" y="73"/>
                </a:cubicBezTo>
                <a:cubicBezTo>
                  <a:pt x="253" y="74"/>
                  <a:pt x="255" y="76"/>
                  <a:pt x="258" y="77"/>
                </a:cubicBezTo>
                <a:cubicBezTo>
                  <a:pt x="259" y="79"/>
                  <a:pt x="263" y="80"/>
                  <a:pt x="266" y="82"/>
                </a:cubicBezTo>
                <a:cubicBezTo>
                  <a:pt x="262" y="81"/>
                  <a:pt x="258" y="81"/>
                  <a:pt x="253" y="79"/>
                </a:cubicBezTo>
                <a:cubicBezTo>
                  <a:pt x="248" y="77"/>
                  <a:pt x="243" y="75"/>
                  <a:pt x="239" y="73"/>
                </a:cubicBezTo>
                <a:cubicBezTo>
                  <a:pt x="233" y="69"/>
                  <a:pt x="228" y="66"/>
                  <a:pt x="220" y="63"/>
                </a:cubicBezTo>
                <a:cubicBezTo>
                  <a:pt x="217" y="61"/>
                  <a:pt x="212" y="60"/>
                  <a:pt x="208" y="59"/>
                </a:cubicBezTo>
                <a:cubicBezTo>
                  <a:pt x="207" y="60"/>
                  <a:pt x="211" y="62"/>
                  <a:pt x="214" y="63"/>
                </a:cubicBezTo>
                <a:cubicBezTo>
                  <a:pt x="216" y="63"/>
                  <a:pt x="219" y="64"/>
                  <a:pt x="219" y="65"/>
                </a:cubicBezTo>
                <a:cubicBezTo>
                  <a:pt x="219" y="65"/>
                  <a:pt x="217" y="65"/>
                  <a:pt x="215" y="65"/>
                </a:cubicBezTo>
                <a:cubicBezTo>
                  <a:pt x="214" y="65"/>
                  <a:pt x="212" y="64"/>
                  <a:pt x="211" y="65"/>
                </a:cubicBezTo>
                <a:cubicBezTo>
                  <a:pt x="211" y="64"/>
                  <a:pt x="210" y="64"/>
                  <a:pt x="209" y="63"/>
                </a:cubicBezTo>
                <a:cubicBezTo>
                  <a:pt x="209" y="63"/>
                  <a:pt x="209" y="63"/>
                  <a:pt x="209" y="62"/>
                </a:cubicBezTo>
                <a:cubicBezTo>
                  <a:pt x="209" y="62"/>
                  <a:pt x="209" y="62"/>
                  <a:pt x="209" y="62"/>
                </a:cubicBezTo>
                <a:cubicBezTo>
                  <a:pt x="210" y="63"/>
                  <a:pt x="212" y="64"/>
                  <a:pt x="212" y="63"/>
                </a:cubicBezTo>
                <a:cubicBezTo>
                  <a:pt x="212" y="63"/>
                  <a:pt x="212" y="62"/>
                  <a:pt x="208" y="61"/>
                </a:cubicBezTo>
                <a:cubicBezTo>
                  <a:pt x="208" y="61"/>
                  <a:pt x="207" y="61"/>
                  <a:pt x="207" y="61"/>
                </a:cubicBezTo>
                <a:cubicBezTo>
                  <a:pt x="205" y="60"/>
                  <a:pt x="203" y="59"/>
                  <a:pt x="201" y="58"/>
                </a:cubicBezTo>
                <a:cubicBezTo>
                  <a:pt x="201" y="58"/>
                  <a:pt x="200" y="58"/>
                  <a:pt x="200" y="58"/>
                </a:cubicBezTo>
                <a:cubicBezTo>
                  <a:pt x="202" y="59"/>
                  <a:pt x="204" y="60"/>
                  <a:pt x="206" y="61"/>
                </a:cubicBezTo>
                <a:cubicBezTo>
                  <a:pt x="207" y="62"/>
                  <a:pt x="207" y="62"/>
                  <a:pt x="205" y="62"/>
                </a:cubicBezTo>
                <a:cubicBezTo>
                  <a:pt x="203" y="62"/>
                  <a:pt x="202" y="62"/>
                  <a:pt x="201" y="62"/>
                </a:cubicBezTo>
                <a:cubicBezTo>
                  <a:pt x="200" y="61"/>
                  <a:pt x="199" y="60"/>
                  <a:pt x="195" y="59"/>
                </a:cubicBezTo>
                <a:cubicBezTo>
                  <a:pt x="196" y="60"/>
                  <a:pt x="197" y="61"/>
                  <a:pt x="198" y="62"/>
                </a:cubicBezTo>
                <a:cubicBezTo>
                  <a:pt x="199" y="64"/>
                  <a:pt x="203" y="65"/>
                  <a:pt x="207" y="67"/>
                </a:cubicBezTo>
                <a:cubicBezTo>
                  <a:pt x="208" y="68"/>
                  <a:pt x="209" y="68"/>
                  <a:pt x="211" y="69"/>
                </a:cubicBezTo>
                <a:cubicBezTo>
                  <a:pt x="211" y="69"/>
                  <a:pt x="211" y="69"/>
                  <a:pt x="212" y="70"/>
                </a:cubicBezTo>
                <a:cubicBezTo>
                  <a:pt x="212" y="70"/>
                  <a:pt x="213" y="71"/>
                  <a:pt x="215" y="71"/>
                </a:cubicBezTo>
                <a:cubicBezTo>
                  <a:pt x="216" y="72"/>
                  <a:pt x="217" y="72"/>
                  <a:pt x="217" y="72"/>
                </a:cubicBezTo>
                <a:cubicBezTo>
                  <a:pt x="215" y="73"/>
                  <a:pt x="219" y="74"/>
                  <a:pt x="218" y="75"/>
                </a:cubicBezTo>
                <a:cubicBezTo>
                  <a:pt x="217" y="74"/>
                  <a:pt x="213" y="73"/>
                  <a:pt x="213" y="74"/>
                </a:cubicBezTo>
                <a:cubicBezTo>
                  <a:pt x="212" y="74"/>
                  <a:pt x="214" y="75"/>
                  <a:pt x="216" y="76"/>
                </a:cubicBezTo>
                <a:cubicBezTo>
                  <a:pt x="218" y="77"/>
                  <a:pt x="219" y="77"/>
                  <a:pt x="220" y="78"/>
                </a:cubicBezTo>
                <a:cubicBezTo>
                  <a:pt x="221" y="80"/>
                  <a:pt x="224" y="82"/>
                  <a:pt x="231" y="83"/>
                </a:cubicBezTo>
                <a:cubicBezTo>
                  <a:pt x="232" y="85"/>
                  <a:pt x="238" y="87"/>
                  <a:pt x="241" y="88"/>
                </a:cubicBezTo>
                <a:cubicBezTo>
                  <a:pt x="246" y="91"/>
                  <a:pt x="252" y="94"/>
                  <a:pt x="258" y="97"/>
                </a:cubicBezTo>
                <a:cubicBezTo>
                  <a:pt x="259" y="98"/>
                  <a:pt x="261" y="99"/>
                  <a:pt x="266" y="101"/>
                </a:cubicBezTo>
                <a:cubicBezTo>
                  <a:pt x="264" y="99"/>
                  <a:pt x="261" y="98"/>
                  <a:pt x="259" y="97"/>
                </a:cubicBezTo>
                <a:cubicBezTo>
                  <a:pt x="257" y="96"/>
                  <a:pt x="256" y="95"/>
                  <a:pt x="254" y="94"/>
                </a:cubicBezTo>
                <a:cubicBezTo>
                  <a:pt x="260" y="96"/>
                  <a:pt x="261" y="98"/>
                  <a:pt x="265" y="99"/>
                </a:cubicBezTo>
                <a:cubicBezTo>
                  <a:pt x="267" y="100"/>
                  <a:pt x="269" y="101"/>
                  <a:pt x="270" y="101"/>
                </a:cubicBezTo>
                <a:cubicBezTo>
                  <a:pt x="270" y="101"/>
                  <a:pt x="270" y="101"/>
                  <a:pt x="270" y="101"/>
                </a:cubicBezTo>
                <a:cubicBezTo>
                  <a:pt x="270" y="102"/>
                  <a:pt x="270" y="102"/>
                  <a:pt x="272" y="103"/>
                </a:cubicBezTo>
                <a:cubicBezTo>
                  <a:pt x="274" y="104"/>
                  <a:pt x="274" y="103"/>
                  <a:pt x="274" y="103"/>
                </a:cubicBezTo>
                <a:cubicBezTo>
                  <a:pt x="277" y="104"/>
                  <a:pt x="280" y="105"/>
                  <a:pt x="282" y="107"/>
                </a:cubicBezTo>
                <a:cubicBezTo>
                  <a:pt x="282" y="107"/>
                  <a:pt x="281" y="107"/>
                  <a:pt x="280" y="106"/>
                </a:cubicBezTo>
                <a:cubicBezTo>
                  <a:pt x="279" y="106"/>
                  <a:pt x="278" y="105"/>
                  <a:pt x="277" y="106"/>
                </a:cubicBezTo>
                <a:cubicBezTo>
                  <a:pt x="273" y="105"/>
                  <a:pt x="270" y="104"/>
                  <a:pt x="269" y="102"/>
                </a:cubicBezTo>
                <a:cubicBezTo>
                  <a:pt x="268" y="102"/>
                  <a:pt x="267" y="101"/>
                  <a:pt x="266" y="101"/>
                </a:cubicBezTo>
                <a:cubicBezTo>
                  <a:pt x="265" y="101"/>
                  <a:pt x="266" y="102"/>
                  <a:pt x="267" y="102"/>
                </a:cubicBezTo>
                <a:cubicBezTo>
                  <a:pt x="266" y="102"/>
                  <a:pt x="265" y="102"/>
                  <a:pt x="265" y="102"/>
                </a:cubicBezTo>
                <a:cubicBezTo>
                  <a:pt x="264" y="102"/>
                  <a:pt x="263" y="101"/>
                  <a:pt x="262" y="101"/>
                </a:cubicBezTo>
                <a:cubicBezTo>
                  <a:pt x="257" y="99"/>
                  <a:pt x="253" y="96"/>
                  <a:pt x="248" y="94"/>
                </a:cubicBezTo>
                <a:cubicBezTo>
                  <a:pt x="248" y="94"/>
                  <a:pt x="248" y="94"/>
                  <a:pt x="248" y="95"/>
                </a:cubicBezTo>
                <a:cubicBezTo>
                  <a:pt x="248" y="95"/>
                  <a:pt x="249" y="95"/>
                  <a:pt x="249" y="95"/>
                </a:cubicBezTo>
                <a:cubicBezTo>
                  <a:pt x="249" y="95"/>
                  <a:pt x="249" y="95"/>
                  <a:pt x="249" y="95"/>
                </a:cubicBezTo>
                <a:cubicBezTo>
                  <a:pt x="249" y="95"/>
                  <a:pt x="249" y="95"/>
                  <a:pt x="249" y="95"/>
                </a:cubicBezTo>
                <a:cubicBezTo>
                  <a:pt x="246" y="95"/>
                  <a:pt x="243" y="94"/>
                  <a:pt x="242" y="92"/>
                </a:cubicBezTo>
                <a:cubicBezTo>
                  <a:pt x="241" y="92"/>
                  <a:pt x="239" y="90"/>
                  <a:pt x="236" y="90"/>
                </a:cubicBezTo>
                <a:cubicBezTo>
                  <a:pt x="235" y="90"/>
                  <a:pt x="234" y="90"/>
                  <a:pt x="234" y="90"/>
                </a:cubicBezTo>
                <a:cubicBezTo>
                  <a:pt x="232" y="91"/>
                  <a:pt x="235" y="92"/>
                  <a:pt x="237" y="92"/>
                </a:cubicBezTo>
                <a:cubicBezTo>
                  <a:pt x="244" y="96"/>
                  <a:pt x="253" y="100"/>
                  <a:pt x="260" y="103"/>
                </a:cubicBezTo>
                <a:cubicBezTo>
                  <a:pt x="260" y="103"/>
                  <a:pt x="260" y="103"/>
                  <a:pt x="260" y="103"/>
                </a:cubicBezTo>
                <a:cubicBezTo>
                  <a:pt x="263" y="105"/>
                  <a:pt x="270" y="107"/>
                  <a:pt x="271" y="109"/>
                </a:cubicBezTo>
                <a:cubicBezTo>
                  <a:pt x="261" y="105"/>
                  <a:pt x="252" y="101"/>
                  <a:pt x="243" y="96"/>
                </a:cubicBezTo>
                <a:cubicBezTo>
                  <a:pt x="234" y="91"/>
                  <a:pt x="224" y="87"/>
                  <a:pt x="212" y="82"/>
                </a:cubicBezTo>
                <a:cubicBezTo>
                  <a:pt x="210" y="81"/>
                  <a:pt x="208" y="80"/>
                  <a:pt x="206" y="79"/>
                </a:cubicBezTo>
                <a:cubicBezTo>
                  <a:pt x="202" y="76"/>
                  <a:pt x="195" y="73"/>
                  <a:pt x="190" y="70"/>
                </a:cubicBezTo>
                <a:cubicBezTo>
                  <a:pt x="189" y="70"/>
                  <a:pt x="193" y="71"/>
                  <a:pt x="193" y="72"/>
                </a:cubicBezTo>
                <a:cubicBezTo>
                  <a:pt x="188" y="71"/>
                  <a:pt x="184" y="69"/>
                  <a:pt x="181" y="67"/>
                </a:cubicBezTo>
                <a:cubicBezTo>
                  <a:pt x="179" y="65"/>
                  <a:pt x="177" y="64"/>
                  <a:pt x="171" y="63"/>
                </a:cubicBezTo>
                <a:cubicBezTo>
                  <a:pt x="166" y="62"/>
                  <a:pt x="165" y="60"/>
                  <a:pt x="162" y="59"/>
                </a:cubicBezTo>
                <a:cubicBezTo>
                  <a:pt x="162" y="59"/>
                  <a:pt x="162" y="59"/>
                  <a:pt x="162" y="59"/>
                </a:cubicBezTo>
                <a:cubicBezTo>
                  <a:pt x="157" y="57"/>
                  <a:pt x="153" y="54"/>
                  <a:pt x="149" y="52"/>
                </a:cubicBezTo>
                <a:cubicBezTo>
                  <a:pt x="152" y="53"/>
                  <a:pt x="153" y="54"/>
                  <a:pt x="155" y="55"/>
                </a:cubicBezTo>
                <a:cubicBezTo>
                  <a:pt x="156" y="55"/>
                  <a:pt x="158" y="56"/>
                  <a:pt x="161" y="57"/>
                </a:cubicBezTo>
                <a:cubicBezTo>
                  <a:pt x="160" y="56"/>
                  <a:pt x="159" y="55"/>
                  <a:pt x="156" y="55"/>
                </a:cubicBezTo>
                <a:cubicBezTo>
                  <a:pt x="153" y="53"/>
                  <a:pt x="151" y="52"/>
                  <a:pt x="148" y="50"/>
                </a:cubicBezTo>
                <a:cubicBezTo>
                  <a:pt x="146" y="49"/>
                  <a:pt x="145" y="49"/>
                  <a:pt x="143" y="48"/>
                </a:cubicBezTo>
                <a:cubicBezTo>
                  <a:pt x="143" y="48"/>
                  <a:pt x="142" y="48"/>
                  <a:pt x="142" y="48"/>
                </a:cubicBezTo>
                <a:cubicBezTo>
                  <a:pt x="144" y="49"/>
                  <a:pt x="145" y="49"/>
                  <a:pt x="146" y="50"/>
                </a:cubicBezTo>
                <a:cubicBezTo>
                  <a:pt x="146" y="50"/>
                  <a:pt x="145" y="50"/>
                  <a:pt x="145" y="50"/>
                </a:cubicBezTo>
                <a:cubicBezTo>
                  <a:pt x="140" y="47"/>
                  <a:pt x="132" y="44"/>
                  <a:pt x="129" y="41"/>
                </a:cubicBezTo>
                <a:cubicBezTo>
                  <a:pt x="126" y="40"/>
                  <a:pt x="124" y="39"/>
                  <a:pt x="121" y="38"/>
                </a:cubicBezTo>
                <a:cubicBezTo>
                  <a:pt x="121" y="37"/>
                  <a:pt x="120" y="36"/>
                  <a:pt x="116" y="34"/>
                </a:cubicBezTo>
                <a:cubicBezTo>
                  <a:pt x="113" y="32"/>
                  <a:pt x="106" y="30"/>
                  <a:pt x="100" y="28"/>
                </a:cubicBezTo>
                <a:cubicBezTo>
                  <a:pt x="100" y="28"/>
                  <a:pt x="100" y="28"/>
                  <a:pt x="99" y="28"/>
                </a:cubicBezTo>
                <a:cubicBezTo>
                  <a:pt x="98" y="27"/>
                  <a:pt x="96" y="26"/>
                  <a:pt x="94" y="25"/>
                </a:cubicBezTo>
                <a:cubicBezTo>
                  <a:pt x="92" y="24"/>
                  <a:pt x="94" y="24"/>
                  <a:pt x="96" y="25"/>
                </a:cubicBezTo>
                <a:cubicBezTo>
                  <a:pt x="97" y="25"/>
                  <a:pt x="98" y="26"/>
                  <a:pt x="101" y="27"/>
                </a:cubicBezTo>
                <a:cubicBezTo>
                  <a:pt x="100" y="26"/>
                  <a:pt x="98" y="25"/>
                  <a:pt x="97" y="25"/>
                </a:cubicBezTo>
                <a:cubicBezTo>
                  <a:pt x="96" y="24"/>
                  <a:pt x="95" y="24"/>
                  <a:pt x="94" y="24"/>
                </a:cubicBezTo>
                <a:cubicBezTo>
                  <a:pt x="90" y="21"/>
                  <a:pt x="83" y="17"/>
                  <a:pt x="77" y="14"/>
                </a:cubicBezTo>
                <a:cubicBezTo>
                  <a:pt x="75" y="13"/>
                  <a:pt x="74" y="12"/>
                  <a:pt x="69" y="11"/>
                </a:cubicBezTo>
                <a:cubicBezTo>
                  <a:pt x="70" y="12"/>
                  <a:pt x="73" y="13"/>
                  <a:pt x="76" y="14"/>
                </a:cubicBezTo>
                <a:cubicBezTo>
                  <a:pt x="79" y="16"/>
                  <a:pt x="83" y="18"/>
                  <a:pt x="87" y="20"/>
                </a:cubicBezTo>
                <a:cubicBezTo>
                  <a:pt x="85" y="21"/>
                  <a:pt x="90" y="24"/>
                  <a:pt x="92" y="25"/>
                </a:cubicBezTo>
                <a:cubicBezTo>
                  <a:pt x="93" y="27"/>
                  <a:pt x="96" y="28"/>
                  <a:pt x="98" y="29"/>
                </a:cubicBezTo>
                <a:cubicBezTo>
                  <a:pt x="98" y="30"/>
                  <a:pt x="101" y="31"/>
                  <a:pt x="103" y="31"/>
                </a:cubicBezTo>
                <a:cubicBezTo>
                  <a:pt x="108" y="33"/>
                  <a:pt x="113" y="35"/>
                  <a:pt x="110" y="36"/>
                </a:cubicBezTo>
                <a:cubicBezTo>
                  <a:pt x="109" y="37"/>
                  <a:pt x="111" y="38"/>
                  <a:pt x="115" y="39"/>
                </a:cubicBezTo>
                <a:cubicBezTo>
                  <a:pt x="117" y="40"/>
                  <a:pt x="119" y="41"/>
                  <a:pt x="121" y="42"/>
                </a:cubicBezTo>
                <a:cubicBezTo>
                  <a:pt x="122" y="42"/>
                  <a:pt x="124" y="43"/>
                  <a:pt x="125" y="44"/>
                </a:cubicBezTo>
                <a:cubicBezTo>
                  <a:pt x="125" y="44"/>
                  <a:pt x="126" y="45"/>
                  <a:pt x="128" y="46"/>
                </a:cubicBezTo>
                <a:cubicBezTo>
                  <a:pt x="129" y="46"/>
                  <a:pt x="128" y="45"/>
                  <a:pt x="127" y="44"/>
                </a:cubicBezTo>
                <a:cubicBezTo>
                  <a:pt x="126" y="43"/>
                  <a:pt x="125" y="42"/>
                  <a:pt x="123" y="42"/>
                </a:cubicBezTo>
                <a:cubicBezTo>
                  <a:pt x="121" y="40"/>
                  <a:pt x="121" y="40"/>
                  <a:pt x="123" y="40"/>
                </a:cubicBezTo>
                <a:cubicBezTo>
                  <a:pt x="125" y="40"/>
                  <a:pt x="125" y="41"/>
                  <a:pt x="126" y="41"/>
                </a:cubicBezTo>
                <a:cubicBezTo>
                  <a:pt x="134" y="46"/>
                  <a:pt x="143" y="50"/>
                  <a:pt x="151" y="55"/>
                </a:cubicBezTo>
                <a:cubicBezTo>
                  <a:pt x="149" y="54"/>
                  <a:pt x="146" y="53"/>
                  <a:pt x="145" y="53"/>
                </a:cubicBezTo>
                <a:cubicBezTo>
                  <a:pt x="140" y="50"/>
                  <a:pt x="135" y="49"/>
                  <a:pt x="129" y="49"/>
                </a:cubicBezTo>
                <a:cubicBezTo>
                  <a:pt x="129" y="49"/>
                  <a:pt x="130" y="48"/>
                  <a:pt x="129" y="48"/>
                </a:cubicBezTo>
                <a:cubicBezTo>
                  <a:pt x="129" y="48"/>
                  <a:pt x="128" y="47"/>
                  <a:pt x="127" y="47"/>
                </a:cubicBezTo>
                <a:cubicBezTo>
                  <a:pt x="127" y="48"/>
                  <a:pt x="126" y="48"/>
                  <a:pt x="128" y="49"/>
                </a:cubicBezTo>
                <a:cubicBezTo>
                  <a:pt x="129" y="50"/>
                  <a:pt x="122" y="48"/>
                  <a:pt x="126" y="50"/>
                </a:cubicBezTo>
                <a:cubicBezTo>
                  <a:pt x="128" y="51"/>
                  <a:pt x="132" y="52"/>
                  <a:pt x="132" y="51"/>
                </a:cubicBezTo>
                <a:cubicBezTo>
                  <a:pt x="136" y="49"/>
                  <a:pt x="139" y="52"/>
                  <a:pt x="143" y="53"/>
                </a:cubicBezTo>
                <a:cubicBezTo>
                  <a:pt x="144" y="54"/>
                  <a:pt x="146" y="55"/>
                  <a:pt x="147" y="56"/>
                </a:cubicBezTo>
                <a:cubicBezTo>
                  <a:pt x="151" y="58"/>
                  <a:pt x="154" y="57"/>
                  <a:pt x="157" y="58"/>
                </a:cubicBezTo>
                <a:cubicBezTo>
                  <a:pt x="157" y="58"/>
                  <a:pt x="157" y="58"/>
                  <a:pt x="157" y="58"/>
                </a:cubicBezTo>
                <a:cubicBezTo>
                  <a:pt x="158" y="58"/>
                  <a:pt x="158" y="58"/>
                  <a:pt x="158" y="58"/>
                </a:cubicBezTo>
                <a:cubicBezTo>
                  <a:pt x="161" y="60"/>
                  <a:pt x="157" y="60"/>
                  <a:pt x="159" y="62"/>
                </a:cubicBezTo>
                <a:cubicBezTo>
                  <a:pt x="162" y="64"/>
                  <a:pt x="169" y="67"/>
                  <a:pt x="173" y="70"/>
                </a:cubicBezTo>
                <a:cubicBezTo>
                  <a:pt x="175" y="70"/>
                  <a:pt x="176" y="71"/>
                  <a:pt x="177" y="72"/>
                </a:cubicBezTo>
                <a:cubicBezTo>
                  <a:pt x="183" y="74"/>
                  <a:pt x="185" y="76"/>
                  <a:pt x="188" y="78"/>
                </a:cubicBezTo>
                <a:cubicBezTo>
                  <a:pt x="194" y="80"/>
                  <a:pt x="196" y="82"/>
                  <a:pt x="202" y="85"/>
                </a:cubicBezTo>
                <a:cubicBezTo>
                  <a:pt x="204" y="86"/>
                  <a:pt x="207" y="87"/>
                  <a:pt x="209" y="89"/>
                </a:cubicBezTo>
                <a:cubicBezTo>
                  <a:pt x="215" y="92"/>
                  <a:pt x="222" y="95"/>
                  <a:pt x="228" y="98"/>
                </a:cubicBezTo>
                <a:cubicBezTo>
                  <a:pt x="229" y="99"/>
                  <a:pt x="231" y="100"/>
                  <a:pt x="232" y="100"/>
                </a:cubicBezTo>
                <a:cubicBezTo>
                  <a:pt x="231" y="100"/>
                  <a:pt x="230" y="100"/>
                  <a:pt x="229" y="100"/>
                </a:cubicBezTo>
                <a:cubicBezTo>
                  <a:pt x="224" y="97"/>
                  <a:pt x="219" y="95"/>
                  <a:pt x="213" y="93"/>
                </a:cubicBezTo>
                <a:cubicBezTo>
                  <a:pt x="214" y="93"/>
                  <a:pt x="214" y="93"/>
                  <a:pt x="214" y="94"/>
                </a:cubicBezTo>
                <a:cubicBezTo>
                  <a:pt x="214" y="93"/>
                  <a:pt x="213" y="93"/>
                  <a:pt x="213" y="93"/>
                </a:cubicBezTo>
                <a:cubicBezTo>
                  <a:pt x="207" y="89"/>
                  <a:pt x="200" y="86"/>
                  <a:pt x="194" y="83"/>
                </a:cubicBezTo>
                <a:cubicBezTo>
                  <a:pt x="188" y="80"/>
                  <a:pt x="181" y="77"/>
                  <a:pt x="175" y="74"/>
                </a:cubicBezTo>
                <a:cubicBezTo>
                  <a:pt x="165" y="70"/>
                  <a:pt x="155" y="65"/>
                  <a:pt x="146" y="60"/>
                </a:cubicBezTo>
                <a:cubicBezTo>
                  <a:pt x="144" y="59"/>
                  <a:pt x="141" y="58"/>
                  <a:pt x="138" y="57"/>
                </a:cubicBezTo>
                <a:cubicBezTo>
                  <a:pt x="133" y="53"/>
                  <a:pt x="124" y="50"/>
                  <a:pt x="118" y="46"/>
                </a:cubicBezTo>
                <a:cubicBezTo>
                  <a:pt x="118" y="45"/>
                  <a:pt x="113" y="44"/>
                  <a:pt x="110" y="42"/>
                </a:cubicBezTo>
                <a:cubicBezTo>
                  <a:pt x="109" y="43"/>
                  <a:pt x="114" y="45"/>
                  <a:pt x="116" y="46"/>
                </a:cubicBezTo>
                <a:cubicBezTo>
                  <a:pt x="116" y="46"/>
                  <a:pt x="116" y="46"/>
                  <a:pt x="116" y="46"/>
                </a:cubicBezTo>
                <a:cubicBezTo>
                  <a:pt x="115" y="47"/>
                  <a:pt x="113" y="47"/>
                  <a:pt x="106" y="45"/>
                </a:cubicBezTo>
                <a:cubicBezTo>
                  <a:pt x="108" y="46"/>
                  <a:pt x="108" y="48"/>
                  <a:pt x="112" y="49"/>
                </a:cubicBezTo>
                <a:cubicBezTo>
                  <a:pt x="114" y="49"/>
                  <a:pt x="111" y="47"/>
                  <a:pt x="116" y="49"/>
                </a:cubicBezTo>
                <a:cubicBezTo>
                  <a:pt x="120" y="50"/>
                  <a:pt x="119" y="51"/>
                  <a:pt x="122" y="52"/>
                </a:cubicBezTo>
                <a:cubicBezTo>
                  <a:pt x="122" y="54"/>
                  <a:pt x="117" y="53"/>
                  <a:pt x="117" y="53"/>
                </a:cubicBezTo>
                <a:cubicBezTo>
                  <a:pt x="108" y="51"/>
                  <a:pt x="117" y="54"/>
                  <a:pt x="116" y="54"/>
                </a:cubicBezTo>
                <a:cubicBezTo>
                  <a:pt x="117" y="54"/>
                  <a:pt x="116" y="54"/>
                  <a:pt x="115" y="55"/>
                </a:cubicBezTo>
                <a:cubicBezTo>
                  <a:pt x="115" y="55"/>
                  <a:pt x="114" y="55"/>
                  <a:pt x="113" y="55"/>
                </a:cubicBezTo>
                <a:cubicBezTo>
                  <a:pt x="112" y="54"/>
                  <a:pt x="110" y="53"/>
                  <a:pt x="108" y="52"/>
                </a:cubicBezTo>
                <a:cubicBezTo>
                  <a:pt x="106" y="51"/>
                  <a:pt x="104" y="50"/>
                  <a:pt x="102" y="49"/>
                </a:cubicBezTo>
                <a:cubicBezTo>
                  <a:pt x="98" y="46"/>
                  <a:pt x="90" y="43"/>
                  <a:pt x="82" y="39"/>
                </a:cubicBezTo>
                <a:cubicBezTo>
                  <a:pt x="89" y="43"/>
                  <a:pt x="93" y="46"/>
                  <a:pt x="101" y="49"/>
                </a:cubicBezTo>
                <a:cubicBezTo>
                  <a:pt x="103" y="50"/>
                  <a:pt x="105" y="51"/>
                  <a:pt x="108" y="52"/>
                </a:cubicBezTo>
                <a:cubicBezTo>
                  <a:pt x="109" y="54"/>
                  <a:pt x="111" y="55"/>
                  <a:pt x="113" y="56"/>
                </a:cubicBezTo>
                <a:cubicBezTo>
                  <a:pt x="111" y="56"/>
                  <a:pt x="113" y="57"/>
                  <a:pt x="112" y="57"/>
                </a:cubicBezTo>
                <a:cubicBezTo>
                  <a:pt x="108" y="57"/>
                  <a:pt x="106" y="56"/>
                  <a:pt x="104" y="55"/>
                </a:cubicBezTo>
                <a:cubicBezTo>
                  <a:pt x="93" y="49"/>
                  <a:pt x="82" y="42"/>
                  <a:pt x="71" y="36"/>
                </a:cubicBezTo>
                <a:cubicBezTo>
                  <a:pt x="70" y="36"/>
                  <a:pt x="69" y="35"/>
                  <a:pt x="67" y="35"/>
                </a:cubicBezTo>
                <a:cubicBezTo>
                  <a:pt x="66" y="33"/>
                  <a:pt x="63" y="32"/>
                  <a:pt x="60" y="31"/>
                </a:cubicBezTo>
                <a:cubicBezTo>
                  <a:pt x="60" y="30"/>
                  <a:pt x="60" y="30"/>
                  <a:pt x="60" y="30"/>
                </a:cubicBezTo>
                <a:cubicBezTo>
                  <a:pt x="60" y="30"/>
                  <a:pt x="59" y="30"/>
                  <a:pt x="59" y="29"/>
                </a:cubicBezTo>
                <a:cubicBezTo>
                  <a:pt x="57" y="28"/>
                  <a:pt x="55" y="27"/>
                  <a:pt x="52" y="25"/>
                </a:cubicBezTo>
                <a:cubicBezTo>
                  <a:pt x="51" y="24"/>
                  <a:pt x="51" y="23"/>
                  <a:pt x="44" y="20"/>
                </a:cubicBezTo>
                <a:cubicBezTo>
                  <a:pt x="37" y="18"/>
                  <a:pt x="34" y="15"/>
                  <a:pt x="35" y="13"/>
                </a:cubicBezTo>
                <a:cubicBezTo>
                  <a:pt x="35" y="12"/>
                  <a:pt x="37" y="12"/>
                  <a:pt x="36" y="11"/>
                </a:cubicBezTo>
                <a:cubicBezTo>
                  <a:pt x="33" y="11"/>
                  <a:pt x="30" y="10"/>
                  <a:pt x="27" y="10"/>
                </a:cubicBezTo>
                <a:cubicBezTo>
                  <a:pt x="25" y="9"/>
                  <a:pt x="24" y="8"/>
                  <a:pt x="23" y="8"/>
                </a:cubicBezTo>
                <a:cubicBezTo>
                  <a:pt x="23" y="7"/>
                  <a:pt x="22" y="7"/>
                  <a:pt x="22" y="7"/>
                </a:cubicBezTo>
                <a:cubicBezTo>
                  <a:pt x="19" y="5"/>
                  <a:pt x="17" y="4"/>
                  <a:pt x="14" y="2"/>
                </a:cubicBezTo>
                <a:cubicBezTo>
                  <a:pt x="13" y="2"/>
                  <a:pt x="12" y="1"/>
                  <a:pt x="9" y="0"/>
                </a:cubicBezTo>
                <a:cubicBezTo>
                  <a:pt x="9" y="1"/>
                  <a:pt x="11" y="2"/>
                  <a:pt x="13" y="2"/>
                </a:cubicBezTo>
                <a:cubicBezTo>
                  <a:pt x="13" y="3"/>
                  <a:pt x="13" y="3"/>
                  <a:pt x="13" y="3"/>
                </a:cubicBezTo>
                <a:cubicBezTo>
                  <a:pt x="13" y="3"/>
                  <a:pt x="12" y="3"/>
                  <a:pt x="12" y="3"/>
                </a:cubicBezTo>
                <a:cubicBezTo>
                  <a:pt x="11" y="3"/>
                  <a:pt x="11" y="3"/>
                  <a:pt x="11" y="3"/>
                </a:cubicBezTo>
                <a:cubicBezTo>
                  <a:pt x="9" y="2"/>
                  <a:pt x="9" y="1"/>
                  <a:pt x="5" y="0"/>
                </a:cubicBezTo>
                <a:cubicBezTo>
                  <a:pt x="5" y="0"/>
                  <a:pt x="7" y="1"/>
                  <a:pt x="10" y="3"/>
                </a:cubicBezTo>
                <a:cubicBezTo>
                  <a:pt x="11" y="3"/>
                  <a:pt x="12" y="4"/>
                  <a:pt x="14" y="5"/>
                </a:cubicBezTo>
                <a:cubicBezTo>
                  <a:pt x="13" y="5"/>
                  <a:pt x="16" y="6"/>
                  <a:pt x="17" y="7"/>
                </a:cubicBezTo>
                <a:cubicBezTo>
                  <a:pt x="17" y="7"/>
                  <a:pt x="17" y="8"/>
                  <a:pt x="18" y="8"/>
                </a:cubicBezTo>
                <a:cubicBezTo>
                  <a:pt x="21" y="9"/>
                  <a:pt x="22" y="11"/>
                  <a:pt x="25" y="12"/>
                </a:cubicBezTo>
                <a:cubicBezTo>
                  <a:pt x="25" y="13"/>
                  <a:pt x="28" y="14"/>
                  <a:pt x="30" y="15"/>
                </a:cubicBezTo>
                <a:cubicBezTo>
                  <a:pt x="31" y="16"/>
                  <a:pt x="33" y="17"/>
                  <a:pt x="33" y="18"/>
                </a:cubicBezTo>
                <a:cubicBezTo>
                  <a:pt x="33" y="18"/>
                  <a:pt x="33" y="18"/>
                  <a:pt x="33" y="18"/>
                </a:cubicBezTo>
                <a:cubicBezTo>
                  <a:pt x="32" y="18"/>
                  <a:pt x="31" y="18"/>
                  <a:pt x="32" y="18"/>
                </a:cubicBezTo>
                <a:cubicBezTo>
                  <a:pt x="33" y="19"/>
                  <a:pt x="35" y="19"/>
                  <a:pt x="36" y="19"/>
                </a:cubicBezTo>
                <a:cubicBezTo>
                  <a:pt x="42" y="22"/>
                  <a:pt x="41" y="23"/>
                  <a:pt x="46" y="26"/>
                </a:cubicBezTo>
                <a:cubicBezTo>
                  <a:pt x="47" y="27"/>
                  <a:pt x="51" y="28"/>
                  <a:pt x="51" y="29"/>
                </a:cubicBezTo>
                <a:cubicBezTo>
                  <a:pt x="42" y="25"/>
                  <a:pt x="34" y="21"/>
                  <a:pt x="28" y="18"/>
                </a:cubicBezTo>
                <a:cubicBezTo>
                  <a:pt x="28" y="17"/>
                  <a:pt x="28" y="17"/>
                  <a:pt x="26" y="16"/>
                </a:cubicBezTo>
                <a:cubicBezTo>
                  <a:pt x="24" y="15"/>
                  <a:pt x="22" y="14"/>
                  <a:pt x="19" y="13"/>
                </a:cubicBezTo>
                <a:cubicBezTo>
                  <a:pt x="20" y="14"/>
                  <a:pt x="21" y="15"/>
                  <a:pt x="23" y="16"/>
                </a:cubicBezTo>
                <a:cubicBezTo>
                  <a:pt x="24" y="16"/>
                  <a:pt x="25" y="17"/>
                  <a:pt x="26" y="17"/>
                </a:cubicBezTo>
                <a:cubicBezTo>
                  <a:pt x="26" y="18"/>
                  <a:pt x="29" y="19"/>
                  <a:pt x="29" y="20"/>
                </a:cubicBezTo>
                <a:cubicBezTo>
                  <a:pt x="28" y="19"/>
                  <a:pt x="27" y="19"/>
                  <a:pt x="25" y="18"/>
                </a:cubicBezTo>
                <a:cubicBezTo>
                  <a:pt x="23" y="18"/>
                  <a:pt x="25" y="19"/>
                  <a:pt x="26" y="20"/>
                </a:cubicBezTo>
                <a:cubicBezTo>
                  <a:pt x="28" y="21"/>
                  <a:pt x="31" y="22"/>
                  <a:pt x="35" y="23"/>
                </a:cubicBezTo>
                <a:cubicBezTo>
                  <a:pt x="37" y="25"/>
                  <a:pt x="41" y="28"/>
                  <a:pt x="46" y="30"/>
                </a:cubicBezTo>
                <a:cubicBezTo>
                  <a:pt x="50" y="32"/>
                  <a:pt x="43" y="31"/>
                  <a:pt x="43" y="33"/>
                </a:cubicBezTo>
                <a:cubicBezTo>
                  <a:pt x="42" y="33"/>
                  <a:pt x="41" y="33"/>
                  <a:pt x="39" y="32"/>
                </a:cubicBezTo>
                <a:cubicBezTo>
                  <a:pt x="35" y="30"/>
                  <a:pt x="31" y="28"/>
                  <a:pt x="29" y="26"/>
                </a:cubicBezTo>
                <a:cubicBezTo>
                  <a:pt x="31" y="25"/>
                  <a:pt x="33" y="27"/>
                  <a:pt x="35" y="27"/>
                </a:cubicBezTo>
                <a:cubicBezTo>
                  <a:pt x="33" y="26"/>
                  <a:pt x="32" y="24"/>
                  <a:pt x="28" y="24"/>
                </a:cubicBezTo>
                <a:cubicBezTo>
                  <a:pt x="25" y="23"/>
                  <a:pt x="28" y="25"/>
                  <a:pt x="27" y="25"/>
                </a:cubicBezTo>
                <a:cubicBezTo>
                  <a:pt x="22" y="24"/>
                  <a:pt x="22" y="25"/>
                  <a:pt x="24" y="26"/>
                </a:cubicBezTo>
                <a:cubicBezTo>
                  <a:pt x="28" y="28"/>
                  <a:pt x="32" y="30"/>
                  <a:pt x="36" y="32"/>
                </a:cubicBezTo>
                <a:cubicBezTo>
                  <a:pt x="37" y="33"/>
                  <a:pt x="41" y="34"/>
                  <a:pt x="40" y="35"/>
                </a:cubicBezTo>
                <a:cubicBezTo>
                  <a:pt x="36" y="34"/>
                  <a:pt x="40" y="36"/>
                  <a:pt x="39" y="36"/>
                </a:cubicBezTo>
                <a:cubicBezTo>
                  <a:pt x="36" y="36"/>
                  <a:pt x="35" y="35"/>
                  <a:pt x="33" y="35"/>
                </a:cubicBezTo>
                <a:cubicBezTo>
                  <a:pt x="27" y="33"/>
                  <a:pt x="26" y="31"/>
                  <a:pt x="19" y="29"/>
                </a:cubicBezTo>
                <a:cubicBezTo>
                  <a:pt x="20" y="30"/>
                  <a:pt x="25" y="31"/>
                  <a:pt x="25" y="32"/>
                </a:cubicBezTo>
                <a:cubicBezTo>
                  <a:pt x="25" y="34"/>
                  <a:pt x="35" y="37"/>
                  <a:pt x="32" y="38"/>
                </a:cubicBezTo>
                <a:cubicBezTo>
                  <a:pt x="31" y="38"/>
                  <a:pt x="30" y="37"/>
                  <a:pt x="29" y="37"/>
                </a:cubicBezTo>
                <a:cubicBezTo>
                  <a:pt x="29" y="35"/>
                  <a:pt x="21" y="33"/>
                  <a:pt x="18" y="31"/>
                </a:cubicBezTo>
                <a:cubicBezTo>
                  <a:pt x="19" y="33"/>
                  <a:pt x="21" y="34"/>
                  <a:pt x="25" y="36"/>
                </a:cubicBezTo>
                <a:cubicBezTo>
                  <a:pt x="29" y="38"/>
                  <a:pt x="34" y="40"/>
                  <a:pt x="38" y="43"/>
                </a:cubicBezTo>
                <a:cubicBezTo>
                  <a:pt x="33" y="41"/>
                  <a:pt x="29" y="40"/>
                  <a:pt x="24" y="38"/>
                </a:cubicBezTo>
                <a:cubicBezTo>
                  <a:pt x="24" y="37"/>
                  <a:pt x="23" y="36"/>
                  <a:pt x="21" y="35"/>
                </a:cubicBezTo>
                <a:cubicBezTo>
                  <a:pt x="19" y="35"/>
                  <a:pt x="19" y="36"/>
                  <a:pt x="21" y="37"/>
                </a:cubicBezTo>
                <a:cubicBezTo>
                  <a:pt x="22" y="38"/>
                  <a:pt x="22" y="38"/>
                  <a:pt x="22" y="38"/>
                </a:cubicBezTo>
                <a:cubicBezTo>
                  <a:pt x="28" y="44"/>
                  <a:pt x="35" y="49"/>
                  <a:pt x="44" y="55"/>
                </a:cubicBezTo>
                <a:cubicBezTo>
                  <a:pt x="43" y="55"/>
                  <a:pt x="43" y="55"/>
                  <a:pt x="42" y="54"/>
                </a:cubicBezTo>
                <a:cubicBezTo>
                  <a:pt x="34" y="50"/>
                  <a:pt x="25" y="45"/>
                  <a:pt x="17" y="40"/>
                </a:cubicBezTo>
                <a:cubicBezTo>
                  <a:pt x="12" y="37"/>
                  <a:pt x="6" y="34"/>
                  <a:pt x="0" y="31"/>
                </a:cubicBezTo>
                <a:cubicBezTo>
                  <a:pt x="0" y="84"/>
                  <a:pt x="0" y="84"/>
                  <a:pt x="0" y="84"/>
                </a:cubicBezTo>
                <a:cubicBezTo>
                  <a:pt x="0" y="84"/>
                  <a:pt x="1" y="85"/>
                  <a:pt x="1" y="85"/>
                </a:cubicBezTo>
                <a:cubicBezTo>
                  <a:pt x="2" y="86"/>
                  <a:pt x="3" y="86"/>
                  <a:pt x="4" y="87"/>
                </a:cubicBezTo>
                <a:cubicBezTo>
                  <a:pt x="4" y="87"/>
                  <a:pt x="5" y="88"/>
                  <a:pt x="6" y="88"/>
                </a:cubicBezTo>
                <a:cubicBezTo>
                  <a:pt x="4" y="88"/>
                  <a:pt x="2" y="88"/>
                  <a:pt x="0" y="88"/>
                </a:cubicBezTo>
                <a:cubicBezTo>
                  <a:pt x="0" y="107"/>
                  <a:pt x="0" y="107"/>
                  <a:pt x="0" y="107"/>
                </a:cubicBezTo>
                <a:cubicBezTo>
                  <a:pt x="0" y="107"/>
                  <a:pt x="0" y="107"/>
                  <a:pt x="1" y="107"/>
                </a:cubicBezTo>
                <a:cubicBezTo>
                  <a:pt x="1" y="108"/>
                  <a:pt x="1" y="108"/>
                  <a:pt x="2" y="109"/>
                </a:cubicBezTo>
                <a:cubicBezTo>
                  <a:pt x="1" y="109"/>
                  <a:pt x="1" y="109"/>
                  <a:pt x="0" y="109"/>
                </a:cubicBezTo>
                <a:cubicBezTo>
                  <a:pt x="0" y="109"/>
                  <a:pt x="0" y="109"/>
                  <a:pt x="0" y="108"/>
                </a:cubicBezTo>
                <a:cubicBezTo>
                  <a:pt x="0" y="126"/>
                  <a:pt x="0" y="126"/>
                  <a:pt x="0" y="126"/>
                </a:cubicBezTo>
                <a:cubicBezTo>
                  <a:pt x="0" y="127"/>
                  <a:pt x="0" y="127"/>
                  <a:pt x="0" y="127"/>
                </a:cubicBezTo>
                <a:cubicBezTo>
                  <a:pt x="0" y="127"/>
                  <a:pt x="0" y="127"/>
                  <a:pt x="0" y="127"/>
                </a:cubicBezTo>
                <a:cubicBezTo>
                  <a:pt x="0" y="158"/>
                  <a:pt x="0" y="158"/>
                  <a:pt x="0" y="158"/>
                </a:cubicBezTo>
                <a:cubicBezTo>
                  <a:pt x="0" y="158"/>
                  <a:pt x="0" y="158"/>
                  <a:pt x="0" y="158"/>
                </a:cubicBezTo>
                <a:cubicBezTo>
                  <a:pt x="0" y="159"/>
                  <a:pt x="0" y="159"/>
                  <a:pt x="0" y="159"/>
                </a:cubicBezTo>
                <a:cubicBezTo>
                  <a:pt x="0" y="159"/>
                  <a:pt x="0" y="159"/>
                  <a:pt x="0" y="159"/>
                </a:cubicBezTo>
                <a:cubicBezTo>
                  <a:pt x="0" y="173"/>
                  <a:pt x="0" y="173"/>
                  <a:pt x="0" y="173"/>
                </a:cubicBezTo>
                <a:cubicBezTo>
                  <a:pt x="0" y="173"/>
                  <a:pt x="0" y="173"/>
                  <a:pt x="0" y="173"/>
                </a:cubicBezTo>
                <a:cubicBezTo>
                  <a:pt x="0" y="173"/>
                  <a:pt x="0" y="173"/>
                  <a:pt x="0" y="173"/>
                </a:cubicBezTo>
                <a:cubicBezTo>
                  <a:pt x="0" y="173"/>
                  <a:pt x="0" y="173"/>
                  <a:pt x="0" y="173"/>
                </a:cubicBezTo>
                <a:cubicBezTo>
                  <a:pt x="0" y="220"/>
                  <a:pt x="0" y="220"/>
                  <a:pt x="0" y="220"/>
                </a:cubicBezTo>
                <a:cubicBezTo>
                  <a:pt x="1" y="220"/>
                  <a:pt x="2" y="220"/>
                  <a:pt x="3" y="221"/>
                </a:cubicBezTo>
                <a:cubicBezTo>
                  <a:pt x="3" y="221"/>
                  <a:pt x="3" y="221"/>
                  <a:pt x="3" y="221"/>
                </a:cubicBezTo>
                <a:cubicBezTo>
                  <a:pt x="3" y="221"/>
                  <a:pt x="3" y="221"/>
                  <a:pt x="3" y="221"/>
                </a:cubicBezTo>
                <a:cubicBezTo>
                  <a:pt x="3" y="221"/>
                  <a:pt x="3" y="221"/>
                  <a:pt x="3" y="221"/>
                </a:cubicBezTo>
                <a:cubicBezTo>
                  <a:pt x="2" y="221"/>
                  <a:pt x="1" y="220"/>
                  <a:pt x="0" y="220"/>
                </a:cubicBezTo>
                <a:cubicBezTo>
                  <a:pt x="0" y="220"/>
                  <a:pt x="0" y="220"/>
                  <a:pt x="0" y="220"/>
                </a:cubicBezTo>
                <a:cubicBezTo>
                  <a:pt x="0" y="220"/>
                  <a:pt x="0" y="220"/>
                  <a:pt x="0" y="220"/>
                </a:cubicBezTo>
                <a:cubicBezTo>
                  <a:pt x="0" y="223"/>
                  <a:pt x="0" y="223"/>
                  <a:pt x="0" y="223"/>
                </a:cubicBezTo>
                <a:cubicBezTo>
                  <a:pt x="0" y="223"/>
                  <a:pt x="0" y="223"/>
                  <a:pt x="0" y="223"/>
                </a:cubicBezTo>
                <a:cubicBezTo>
                  <a:pt x="0" y="223"/>
                  <a:pt x="0" y="223"/>
                  <a:pt x="0" y="223"/>
                </a:cubicBezTo>
                <a:cubicBezTo>
                  <a:pt x="0" y="223"/>
                  <a:pt x="0" y="223"/>
                  <a:pt x="0" y="223"/>
                </a:cubicBezTo>
                <a:cubicBezTo>
                  <a:pt x="0" y="229"/>
                  <a:pt x="0" y="229"/>
                  <a:pt x="0" y="229"/>
                </a:cubicBezTo>
                <a:cubicBezTo>
                  <a:pt x="13" y="229"/>
                  <a:pt x="13" y="229"/>
                  <a:pt x="13" y="229"/>
                </a:cubicBezTo>
                <a:cubicBezTo>
                  <a:pt x="18" y="231"/>
                  <a:pt x="23" y="234"/>
                  <a:pt x="28" y="236"/>
                </a:cubicBezTo>
                <a:cubicBezTo>
                  <a:pt x="42" y="243"/>
                  <a:pt x="57" y="249"/>
                  <a:pt x="70" y="256"/>
                </a:cubicBezTo>
                <a:cubicBezTo>
                  <a:pt x="70" y="256"/>
                  <a:pt x="70" y="256"/>
                  <a:pt x="70" y="256"/>
                </a:cubicBezTo>
                <a:cubicBezTo>
                  <a:pt x="72" y="257"/>
                  <a:pt x="73" y="258"/>
                  <a:pt x="76" y="258"/>
                </a:cubicBezTo>
                <a:cubicBezTo>
                  <a:pt x="78" y="259"/>
                  <a:pt x="79" y="260"/>
                  <a:pt x="81" y="261"/>
                </a:cubicBezTo>
                <a:cubicBezTo>
                  <a:pt x="80" y="260"/>
                  <a:pt x="77" y="259"/>
                  <a:pt x="77" y="258"/>
                </a:cubicBezTo>
                <a:cubicBezTo>
                  <a:pt x="76" y="258"/>
                  <a:pt x="75" y="257"/>
                  <a:pt x="75" y="257"/>
                </a:cubicBezTo>
                <a:cubicBezTo>
                  <a:pt x="74" y="256"/>
                  <a:pt x="72" y="256"/>
                  <a:pt x="72" y="255"/>
                </a:cubicBezTo>
                <a:cubicBezTo>
                  <a:pt x="74" y="255"/>
                  <a:pt x="70" y="254"/>
                  <a:pt x="71" y="254"/>
                </a:cubicBezTo>
                <a:cubicBezTo>
                  <a:pt x="72" y="254"/>
                  <a:pt x="73" y="254"/>
                  <a:pt x="73" y="254"/>
                </a:cubicBezTo>
                <a:cubicBezTo>
                  <a:pt x="73" y="254"/>
                  <a:pt x="71" y="253"/>
                  <a:pt x="70" y="253"/>
                </a:cubicBezTo>
                <a:cubicBezTo>
                  <a:pt x="69" y="252"/>
                  <a:pt x="67" y="252"/>
                  <a:pt x="67" y="251"/>
                </a:cubicBezTo>
                <a:cubicBezTo>
                  <a:pt x="68" y="252"/>
                  <a:pt x="70" y="252"/>
                  <a:pt x="71" y="253"/>
                </a:cubicBezTo>
                <a:cubicBezTo>
                  <a:pt x="72" y="253"/>
                  <a:pt x="72" y="253"/>
                  <a:pt x="72" y="253"/>
                </a:cubicBezTo>
                <a:cubicBezTo>
                  <a:pt x="70" y="252"/>
                  <a:pt x="69" y="251"/>
                  <a:pt x="67" y="251"/>
                </a:cubicBezTo>
                <a:cubicBezTo>
                  <a:pt x="66" y="250"/>
                  <a:pt x="65" y="249"/>
                  <a:pt x="63" y="249"/>
                </a:cubicBezTo>
                <a:cubicBezTo>
                  <a:pt x="63" y="248"/>
                  <a:pt x="64" y="248"/>
                  <a:pt x="64" y="248"/>
                </a:cubicBezTo>
                <a:cubicBezTo>
                  <a:pt x="66" y="249"/>
                  <a:pt x="68" y="250"/>
                  <a:pt x="70" y="251"/>
                </a:cubicBezTo>
                <a:cubicBezTo>
                  <a:pt x="74" y="253"/>
                  <a:pt x="79" y="255"/>
                  <a:pt x="84" y="258"/>
                </a:cubicBezTo>
                <a:cubicBezTo>
                  <a:pt x="84" y="258"/>
                  <a:pt x="85" y="258"/>
                  <a:pt x="85" y="258"/>
                </a:cubicBezTo>
                <a:cubicBezTo>
                  <a:pt x="86" y="259"/>
                  <a:pt x="88" y="259"/>
                  <a:pt x="89" y="260"/>
                </a:cubicBezTo>
                <a:cubicBezTo>
                  <a:pt x="90" y="260"/>
                  <a:pt x="91" y="261"/>
                  <a:pt x="93" y="261"/>
                </a:cubicBezTo>
                <a:cubicBezTo>
                  <a:pt x="95" y="262"/>
                  <a:pt x="96" y="263"/>
                  <a:pt x="99" y="264"/>
                </a:cubicBezTo>
                <a:cubicBezTo>
                  <a:pt x="99" y="263"/>
                  <a:pt x="97" y="262"/>
                  <a:pt x="94" y="261"/>
                </a:cubicBezTo>
                <a:cubicBezTo>
                  <a:pt x="90" y="258"/>
                  <a:pt x="86" y="257"/>
                  <a:pt x="82" y="256"/>
                </a:cubicBezTo>
                <a:cubicBezTo>
                  <a:pt x="77" y="254"/>
                  <a:pt x="73" y="252"/>
                  <a:pt x="68" y="250"/>
                </a:cubicBezTo>
                <a:cubicBezTo>
                  <a:pt x="65" y="248"/>
                  <a:pt x="61" y="247"/>
                  <a:pt x="58" y="245"/>
                </a:cubicBezTo>
                <a:cubicBezTo>
                  <a:pt x="56" y="244"/>
                  <a:pt x="54" y="243"/>
                  <a:pt x="52" y="242"/>
                </a:cubicBezTo>
                <a:cubicBezTo>
                  <a:pt x="51" y="241"/>
                  <a:pt x="49" y="240"/>
                  <a:pt x="48" y="240"/>
                </a:cubicBezTo>
                <a:cubicBezTo>
                  <a:pt x="50" y="240"/>
                  <a:pt x="51" y="241"/>
                  <a:pt x="53" y="242"/>
                </a:cubicBezTo>
                <a:cubicBezTo>
                  <a:pt x="53" y="242"/>
                  <a:pt x="54" y="242"/>
                  <a:pt x="55" y="242"/>
                </a:cubicBezTo>
                <a:cubicBezTo>
                  <a:pt x="55" y="242"/>
                  <a:pt x="55" y="242"/>
                  <a:pt x="55" y="242"/>
                </a:cubicBezTo>
                <a:cubicBezTo>
                  <a:pt x="55" y="242"/>
                  <a:pt x="53" y="241"/>
                  <a:pt x="51" y="240"/>
                </a:cubicBezTo>
                <a:cubicBezTo>
                  <a:pt x="51" y="240"/>
                  <a:pt x="50" y="240"/>
                  <a:pt x="50" y="239"/>
                </a:cubicBezTo>
                <a:cubicBezTo>
                  <a:pt x="48" y="239"/>
                  <a:pt x="47" y="238"/>
                  <a:pt x="46" y="237"/>
                </a:cubicBezTo>
                <a:cubicBezTo>
                  <a:pt x="44" y="237"/>
                  <a:pt x="43" y="237"/>
                  <a:pt x="41" y="236"/>
                </a:cubicBezTo>
                <a:cubicBezTo>
                  <a:pt x="41" y="236"/>
                  <a:pt x="41" y="235"/>
                  <a:pt x="41" y="235"/>
                </a:cubicBezTo>
                <a:cubicBezTo>
                  <a:pt x="39" y="234"/>
                  <a:pt x="38" y="233"/>
                  <a:pt x="35" y="233"/>
                </a:cubicBezTo>
                <a:cubicBezTo>
                  <a:pt x="33" y="232"/>
                  <a:pt x="31" y="230"/>
                  <a:pt x="28" y="229"/>
                </a:cubicBezTo>
                <a:cubicBezTo>
                  <a:pt x="28" y="229"/>
                  <a:pt x="28" y="229"/>
                  <a:pt x="28" y="229"/>
                </a:cubicBezTo>
                <a:cubicBezTo>
                  <a:pt x="33" y="229"/>
                  <a:pt x="33" y="229"/>
                  <a:pt x="33" y="229"/>
                </a:cubicBezTo>
                <a:cubicBezTo>
                  <a:pt x="41" y="233"/>
                  <a:pt x="49" y="236"/>
                  <a:pt x="57" y="240"/>
                </a:cubicBezTo>
                <a:cubicBezTo>
                  <a:pt x="58" y="240"/>
                  <a:pt x="59" y="240"/>
                  <a:pt x="60" y="241"/>
                </a:cubicBezTo>
                <a:cubicBezTo>
                  <a:pt x="63" y="242"/>
                  <a:pt x="66" y="244"/>
                  <a:pt x="69" y="245"/>
                </a:cubicBezTo>
                <a:cubicBezTo>
                  <a:pt x="70" y="246"/>
                  <a:pt x="71" y="246"/>
                  <a:pt x="71" y="246"/>
                </a:cubicBezTo>
                <a:cubicBezTo>
                  <a:pt x="72" y="246"/>
                  <a:pt x="73" y="246"/>
                  <a:pt x="74" y="246"/>
                </a:cubicBezTo>
                <a:cubicBezTo>
                  <a:pt x="87" y="252"/>
                  <a:pt x="98" y="259"/>
                  <a:pt x="112" y="265"/>
                </a:cubicBezTo>
                <a:cubicBezTo>
                  <a:pt x="112" y="266"/>
                  <a:pt x="114" y="267"/>
                  <a:pt x="116" y="268"/>
                </a:cubicBezTo>
                <a:cubicBezTo>
                  <a:pt x="117" y="268"/>
                  <a:pt x="117" y="269"/>
                  <a:pt x="121" y="269"/>
                </a:cubicBezTo>
                <a:cubicBezTo>
                  <a:pt x="122" y="269"/>
                  <a:pt x="124" y="270"/>
                  <a:pt x="125" y="271"/>
                </a:cubicBezTo>
                <a:cubicBezTo>
                  <a:pt x="130" y="273"/>
                  <a:pt x="133" y="275"/>
                  <a:pt x="139" y="277"/>
                </a:cubicBezTo>
                <a:cubicBezTo>
                  <a:pt x="137" y="276"/>
                  <a:pt x="133" y="274"/>
                  <a:pt x="133" y="273"/>
                </a:cubicBezTo>
                <a:cubicBezTo>
                  <a:pt x="143" y="277"/>
                  <a:pt x="152" y="281"/>
                  <a:pt x="160" y="286"/>
                </a:cubicBezTo>
                <a:cubicBezTo>
                  <a:pt x="162" y="287"/>
                  <a:pt x="164" y="288"/>
                  <a:pt x="168" y="289"/>
                </a:cubicBezTo>
                <a:cubicBezTo>
                  <a:pt x="168" y="289"/>
                  <a:pt x="169" y="290"/>
                  <a:pt x="169" y="290"/>
                </a:cubicBezTo>
                <a:cubicBezTo>
                  <a:pt x="171" y="291"/>
                  <a:pt x="176" y="293"/>
                  <a:pt x="178" y="295"/>
                </a:cubicBezTo>
                <a:cubicBezTo>
                  <a:pt x="179" y="295"/>
                  <a:pt x="179" y="295"/>
                  <a:pt x="179" y="295"/>
                </a:cubicBezTo>
                <a:cubicBezTo>
                  <a:pt x="179" y="295"/>
                  <a:pt x="179" y="295"/>
                  <a:pt x="179" y="295"/>
                </a:cubicBezTo>
                <a:cubicBezTo>
                  <a:pt x="179" y="295"/>
                  <a:pt x="179" y="295"/>
                  <a:pt x="178" y="295"/>
                </a:cubicBezTo>
                <a:cubicBezTo>
                  <a:pt x="181" y="297"/>
                  <a:pt x="186" y="299"/>
                  <a:pt x="190" y="301"/>
                </a:cubicBezTo>
                <a:cubicBezTo>
                  <a:pt x="195" y="303"/>
                  <a:pt x="200" y="306"/>
                  <a:pt x="202" y="308"/>
                </a:cubicBezTo>
                <a:cubicBezTo>
                  <a:pt x="203" y="309"/>
                  <a:pt x="204" y="309"/>
                  <a:pt x="204" y="309"/>
                </a:cubicBezTo>
                <a:cubicBezTo>
                  <a:pt x="208" y="311"/>
                  <a:pt x="214" y="314"/>
                  <a:pt x="218" y="316"/>
                </a:cubicBezTo>
                <a:cubicBezTo>
                  <a:pt x="219" y="317"/>
                  <a:pt x="221" y="318"/>
                  <a:pt x="224" y="318"/>
                </a:cubicBezTo>
                <a:cubicBezTo>
                  <a:pt x="225" y="318"/>
                  <a:pt x="226" y="319"/>
                  <a:pt x="228" y="320"/>
                </a:cubicBezTo>
                <a:cubicBezTo>
                  <a:pt x="228" y="320"/>
                  <a:pt x="229" y="320"/>
                  <a:pt x="229" y="320"/>
                </a:cubicBezTo>
                <a:cubicBezTo>
                  <a:pt x="229" y="320"/>
                  <a:pt x="229" y="320"/>
                  <a:pt x="229" y="320"/>
                </a:cubicBezTo>
                <a:cubicBezTo>
                  <a:pt x="226" y="317"/>
                  <a:pt x="221" y="315"/>
                  <a:pt x="216" y="313"/>
                </a:cubicBezTo>
                <a:cubicBezTo>
                  <a:pt x="214" y="312"/>
                  <a:pt x="211" y="311"/>
                  <a:pt x="211" y="310"/>
                </a:cubicBezTo>
                <a:cubicBezTo>
                  <a:pt x="204" y="309"/>
                  <a:pt x="209" y="308"/>
                  <a:pt x="204" y="306"/>
                </a:cubicBezTo>
                <a:cubicBezTo>
                  <a:pt x="204" y="306"/>
                  <a:pt x="204" y="306"/>
                  <a:pt x="204" y="306"/>
                </a:cubicBezTo>
                <a:cubicBezTo>
                  <a:pt x="203" y="305"/>
                  <a:pt x="203" y="304"/>
                  <a:pt x="200" y="303"/>
                </a:cubicBezTo>
                <a:cubicBezTo>
                  <a:pt x="197" y="302"/>
                  <a:pt x="193" y="300"/>
                  <a:pt x="191" y="299"/>
                </a:cubicBezTo>
                <a:cubicBezTo>
                  <a:pt x="189" y="297"/>
                  <a:pt x="188" y="298"/>
                  <a:pt x="186" y="298"/>
                </a:cubicBezTo>
                <a:cubicBezTo>
                  <a:pt x="186" y="297"/>
                  <a:pt x="188" y="297"/>
                  <a:pt x="185" y="296"/>
                </a:cubicBezTo>
                <a:cubicBezTo>
                  <a:pt x="185" y="295"/>
                  <a:pt x="181" y="294"/>
                  <a:pt x="181" y="293"/>
                </a:cubicBezTo>
                <a:cubicBezTo>
                  <a:pt x="181" y="293"/>
                  <a:pt x="182" y="293"/>
                  <a:pt x="182" y="293"/>
                </a:cubicBezTo>
                <a:cubicBezTo>
                  <a:pt x="184" y="293"/>
                  <a:pt x="183" y="293"/>
                  <a:pt x="183" y="292"/>
                </a:cubicBezTo>
                <a:cubicBezTo>
                  <a:pt x="187" y="293"/>
                  <a:pt x="190" y="295"/>
                  <a:pt x="190" y="295"/>
                </a:cubicBezTo>
                <a:cubicBezTo>
                  <a:pt x="190" y="297"/>
                  <a:pt x="192" y="297"/>
                  <a:pt x="196" y="298"/>
                </a:cubicBezTo>
                <a:cubicBezTo>
                  <a:pt x="198" y="299"/>
                  <a:pt x="200" y="300"/>
                  <a:pt x="201" y="301"/>
                </a:cubicBezTo>
                <a:cubicBezTo>
                  <a:pt x="202" y="301"/>
                  <a:pt x="204" y="302"/>
                  <a:pt x="206" y="302"/>
                </a:cubicBezTo>
                <a:cubicBezTo>
                  <a:pt x="206" y="303"/>
                  <a:pt x="206" y="303"/>
                  <a:pt x="207" y="303"/>
                </a:cubicBezTo>
                <a:cubicBezTo>
                  <a:pt x="210" y="304"/>
                  <a:pt x="214" y="306"/>
                  <a:pt x="218" y="308"/>
                </a:cubicBezTo>
                <a:cubicBezTo>
                  <a:pt x="218" y="308"/>
                  <a:pt x="218" y="308"/>
                  <a:pt x="218" y="308"/>
                </a:cubicBezTo>
                <a:cubicBezTo>
                  <a:pt x="218" y="308"/>
                  <a:pt x="218" y="308"/>
                  <a:pt x="218" y="308"/>
                </a:cubicBezTo>
                <a:cubicBezTo>
                  <a:pt x="218" y="308"/>
                  <a:pt x="218" y="308"/>
                  <a:pt x="218" y="308"/>
                </a:cubicBezTo>
                <a:cubicBezTo>
                  <a:pt x="220" y="309"/>
                  <a:pt x="223" y="310"/>
                  <a:pt x="225" y="311"/>
                </a:cubicBezTo>
                <a:cubicBezTo>
                  <a:pt x="229" y="312"/>
                  <a:pt x="232" y="314"/>
                  <a:pt x="236" y="316"/>
                </a:cubicBezTo>
                <a:cubicBezTo>
                  <a:pt x="235" y="314"/>
                  <a:pt x="225" y="311"/>
                  <a:pt x="227" y="310"/>
                </a:cubicBezTo>
                <a:cubicBezTo>
                  <a:pt x="228" y="310"/>
                  <a:pt x="228" y="309"/>
                  <a:pt x="228" y="309"/>
                </a:cubicBezTo>
                <a:cubicBezTo>
                  <a:pt x="228" y="309"/>
                  <a:pt x="228" y="308"/>
                  <a:pt x="227" y="308"/>
                </a:cubicBezTo>
                <a:cubicBezTo>
                  <a:pt x="225" y="308"/>
                  <a:pt x="223" y="307"/>
                  <a:pt x="220" y="306"/>
                </a:cubicBezTo>
                <a:cubicBezTo>
                  <a:pt x="220" y="306"/>
                  <a:pt x="219" y="305"/>
                  <a:pt x="218" y="305"/>
                </a:cubicBezTo>
                <a:cubicBezTo>
                  <a:pt x="217" y="305"/>
                  <a:pt x="216" y="304"/>
                  <a:pt x="216" y="304"/>
                </a:cubicBezTo>
                <a:cubicBezTo>
                  <a:pt x="210" y="301"/>
                  <a:pt x="206" y="298"/>
                  <a:pt x="202" y="296"/>
                </a:cubicBezTo>
                <a:cubicBezTo>
                  <a:pt x="204" y="296"/>
                  <a:pt x="206" y="297"/>
                  <a:pt x="208" y="298"/>
                </a:cubicBezTo>
                <a:cubicBezTo>
                  <a:pt x="208" y="297"/>
                  <a:pt x="204" y="296"/>
                  <a:pt x="203" y="295"/>
                </a:cubicBezTo>
                <a:cubicBezTo>
                  <a:pt x="203" y="295"/>
                  <a:pt x="203" y="295"/>
                  <a:pt x="204" y="295"/>
                </a:cubicBezTo>
                <a:cubicBezTo>
                  <a:pt x="204" y="295"/>
                  <a:pt x="204" y="295"/>
                  <a:pt x="204" y="295"/>
                </a:cubicBezTo>
                <a:cubicBezTo>
                  <a:pt x="204" y="295"/>
                  <a:pt x="204" y="294"/>
                  <a:pt x="205" y="295"/>
                </a:cubicBezTo>
                <a:cubicBezTo>
                  <a:pt x="208" y="296"/>
                  <a:pt x="209" y="296"/>
                  <a:pt x="210" y="296"/>
                </a:cubicBezTo>
                <a:cubicBezTo>
                  <a:pt x="211" y="295"/>
                  <a:pt x="209" y="295"/>
                  <a:pt x="208" y="294"/>
                </a:cubicBezTo>
                <a:cubicBezTo>
                  <a:pt x="205" y="293"/>
                  <a:pt x="202" y="292"/>
                  <a:pt x="201" y="291"/>
                </a:cubicBezTo>
                <a:cubicBezTo>
                  <a:pt x="199" y="289"/>
                  <a:pt x="197" y="289"/>
                  <a:pt x="195" y="289"/>
                </a:cubicBezTo>
                <a:cubicBezTo>
                  <a:pt x="193" y="288"/>
                  <a:pt x="191" y="287"/>
                  <a:pt x="187" y="285"/>
                </a:cubicBezTo>
                <a:cubicBezTo>
                  <a:pt x="189" y="287"/>
                  <a:pt x="191" y="288"/>
                  <a:pt x="195" y="289"/>
                </a:cubicBezTo>
                <a:cubicBezTo>
                  <a:pt x="197" y="290"/>
                  <a:pt x="199" y="291"/>
                  <a:pt x="201" y="292"/>
                </a:cubicBezTo>
                <a:cubicBezTo>
                  <a:pt x="203" y="293"/>
                  <a:pt x="203" y="294"/>
                  <a:pt x="201" y="294"/>
                </a:cubicBezTo>
                <a:cubicBezTo>
                  <a:pt x="199" y="293"/>
                  <a:pt x="196" y="291"/>
                  <a:pt x="195" y="293"/>
                </a:cubicBezTo>
                <a:cubicBezTo>
                  <a:pt x="195" y="292"/>
                  <a:pt x="194" y="292"/>
                  <a:pt x="193" y="292"/>
                </a:cubicBezTo>
                <a:cubicBezTo>
                  <a:pt x="193" y="291"/>
                  <a:pt x="191" y="290"/>
                  <a:pt x="189" y="290"/>
                </a:cubicBezTo>
                <a:cubicBezTo>
                  <a:pt x="184" y="287"/>
                  <a:pt x="178" y="284"/>
                  <a:pt x="172" y="281"/>
                </a:cubicBezTo>
                <a:cubicBezTo>
                  <a:pt x="169" y="279"/>
                  <a:pt x="167" y="277"/>
                  <a:pt x="162" y="275"/>
                </a:cubicBezTo>
                <a:cubicBezTo>
                  <a:pt x="160" y="273"/>
                  <a:pt x="154" y="271"/>
                  <a:pt x="152" y="269"/>
                </a:cubicBezTo>
                <a:cubicBezTo>
                  <a:pt x="151" y="269"/>
                  <a:pt x="149" y="268"/>
                  <a:pt x="148" y="267"/>
                </a:cubicBezTo>
                <a:cubicBezTo>
                  <a:pt x="147" y="266"/>
                  <a:pt x="146" y="266"/>
                  <a:pt x="146" y="265"/>
                </a:cubicBezTo>
                <a:cubicBezTo>
                  <a:pt x="145" y="265"/>
                  <a:pt x="145" y="264"/>
                  <a:pt x="144" y="264"/>
                </a:cubicBezTo>
                <a:cubicBezTo>
                  <a:pt x="146" y="265"/>
                  <a:pt x="148" y="266"/>
                  <a:pt x="150" y="267"/>
                </a:cubicBezTo>
                <a:cubicBezTo>
                  <a:pt x="152" y="267"/>
                  <a:pt x="152" y="268"/>
                  <a:pt x="154" y="268"/>
                </a:cubicBezTo>
                <a:cubicBezTo>
                  <a:pt x="155" y="269"/>
                  <a:pt x="157" y="269"/>
                  <a:pt x="158" y="270"/>
                </a:cubicBezTo>
                <a:cubicBezTo>
                  <a:pt x="158" y="269"/>
                  <a:pt x="158" y="269"/>
                  <a:pt x="159" y="269"/>
                </a:cubicBezTo>
                <a:cubicBezTo>
                  <a:pt x="162" y="270"/>
                  <a:pt x="164" y="272"/>
                  <a:pt x="168" y="273"/>
                </a:cubicBezTo>
                <a:cubicBezTo>
                  <a:pt x="170" y="274"/>
                  <a:pt x="172" y="275"/>
                  <a:pt x="173" y="276"/>
                </a:cubicBezTo>
                <a:cubicBezTo>
                  <a:pt x="173" y="276"/>
                  <a:pt x="172" y="276"/>
                  <a:pt x="173" y="277"/>
                </a:cubicBezTo>
                <a:cubicBezTo>
                  <a:pt x="175" y="277"/>
                  <a:pt x="175" y="277"/>
                  <a:pt x="176" y="277"/>
                </a:cubicBezTo>
                <a:cubicBezTo>
                  <a:pt x="177" y="277"/>
                  <a:pt x="178" y="278"/>
                  <a:pt x="180" y="279"/>
                </a:cubicBezTo>
                <a:cubicBezTo>
                  <a:pt x="180" y="279"/>
                  <a:pt x="180" y="279"/>
                  <a:pt x="180" y="279"/>
                </a:cubicBezTo>
                <a:cubicBezTo>
                  <a:pt x="186" y="283"/>
                  <a:pt x="196" y="287"/>
                  <a:pt x="204" y="291"/>
                </a:cubicBezTo>
                <a:cubicBezTo>
                  <a:pt x="208" y="293"/>
                  <a:pt x="212" y="296"/>
                  <a:pt x="216" y="298"/>
                </a:cubicBezTo>
                <a:cubicBezTo>
                  <a:pt x="218" y="299"/>
                  <a:pt x="221" y="301"/>
                  <a:pt x="224" y="302"/>
                </a:cubicBezTo>
                <a:cubicBezTo>
                  <a:pt x="225" y="303"/>
                  <a:pt x="225" y="304"/>
                  <a:pt x="228" y="304"/>
                </a:cubicBezTo>
                <a:cubicBezTo>
                  <a:pt x="233" y="305"/>
                  <a:pt x="230" y="303"/>
                  <a:pt x="230" y="303"/>
                </a:cubicBezTo>
                <a:cubicBezTo>
                  <a:pt x="231" y="303"/>
                  <a:pt x="232" y="304"/>
                  <a:pt x="234" y="304"/>
                </a:cubicBezTo>
                <a:cubicBezTo>
                  <a:pt x="232" y="303"/>
                  <a:pt x="229" y="301"/>
                  <a:pt x="226" y="299"/>
                </a:cubicBezTo>
                <a:cubicBezTo>
                  <a:pt x="227" y="299"/>
                  <a:pt x="228" y="299"/>
                  <a:pt x="226" y="298"/>
                </a:cubicBezTo>
                <a:cubicBezTo>
                  <a:pt x="223" y="297"/>
                  <a:pt x="221" y="296"/>
                  <a:pt x="217" y="294"/>
                </a:cubicBezTo>
                <a:cubicBezTo>
                  <a:pt x="217" y="294"/>
                  <a:pt x="217" y="294"/>
                  <a:pt x="217" y="294"/>
                </a:cubicBezTo>
                <a:cubicBezTo>
                  <a:pt x="217" y="294"/>
                  <a:pt x="217" y="294"/>
                  <a:pt x="217" y="294"/>
                </a:cubicBezTo>
                <a:cubicBezTo>
                  <a:pt x="217" y="294"/>
                  <a:pt x="217" y="294"/>
                  <a:pt x="217" y="294"/>
                </a:cubicBezTo>
                <a:cubicBezTo>
                  <a:pt x="217" y="294"/>
                  <a:pt x="220" y="294"/>
                  <a:pt x="215" y="293"/>
                </a:cubicBezTo>
                <a:cubicBezTo>
                  <a:pt x="214" y="292"/>
                  <a:pt x="212" y="291"/>
                  <a:pt x="214" y="291"/>
                </a:cubicBezTo>
                <a:cubicBezTo>
                  <a:pt x="214" y="291"/>
                  <a:pt x="214" y="291"/>
                  <a:pt x="214" y="291"/>
                </a:cubicBezTo>
                <a:cubicBezTo>
                  <a:pt x="214" y="291"/>
                  <a:pt x="214" y="291"/>
                  <a:pt x="214" y="291"/>
                </a:cubicBezTo>
                <a:cubicBezTo>
                  <a:pt x="214" y="291"/>
                  <a:pt x="214" y="291"/>
                  <a:pt x="214" y="291"/>
                </a:cubicBezTo>
                <a:cubicBezTo>
                  <a:pt x="219" y="293"/>
                  <a:pt x="223" y="296"/>
                  <a:pt x="230" y="298"/>
                </a:cubicBezTo>
                <a:cubicBezTo>
                  <a:pt x="231" y="299"/>
                  <a:pt x="232" y="299"/>
                  <a:pt x="233" y="300"/>
                </a:cubicBezTo>
                <a:cubicBezTo>
                  <a:pt x="236" y="300"/>
                  <a:pt x="232" y="299"/>
                  <a:pt x="232" y="299"/>
                </a:cubicBezTo>
                <a:cubicBezTo>
                  <a:pt x="233" y="299"/>
                  <a:pt x="234" y="298"/>
                  <a:pt x="235" y="298"/>
                </a:cubicBezTo>
                <a:cubicBezTo>
                  <a:pt x="239" y="300"/>
                  <a:pt x="241" y="301"/>
                  <a:pt x="244" y="303"/>
                </a:cubicBezTo>
                <a:cubicBezTo>
                  <a:pt x="246" y="304"/>
                  <a:pt x="248" y="305"/>
                  <a:pt x="250" y="305"/>
                </a:cubicBezTo>
                <a:cubicBezTo>
                  <a:pt x="253" y="306"/>
                  <a:pt x="247" y="304"/>
                  <a:pt x="246" y="303"/>
                </a:cubicBezTo>
                <a:cubicBezTo>
                  <a:pt x="246" y="303"/>
                  <a:pt x="246" y="303"/>
                  <a:pt x="246" y="302"/>
                </a:cubicBezTo>
                <a:cubicBezTo>
                  <a:pt x="246" y="302"/>
                  <a:pt x="246" y="302"/>
                  <a:pt x="246" y="302"/>
                </a:cubicBezTo>
                <a:cubicBezTo>
                  <a:pt x="247" y="302"/>
                  <a:pt x="247" y="302"/>
                  <a:pt x="248" y="302"/>
                </a:cubicBezTo>
                <a:cubicBezTo>
                  <a:pt x="245" y="301"/>
                  <a:pt x="240" y="299"/>
                  <a:pt x="238" y="298"/>
                </a:cubicBezTo>
                <a:cubicBezTo>
                  <a:pt x="237" y="297"/>
                  <a:pt x="237" y="297"/>
                  <a:pt x="236" y="296"/>
                </a:cubicBezTo>
                <a:cubicBezTo>
                  <a:pt x="236" y="296"/>
                  <a:pt x="237" y="296"/>
                  <a:pt x="238" y="296"/>
                </a:cubicBezTo>
                <a:cubicBezTo>
                  <a:pt x="238" y="296"/>
                  <a:pt x="238" y="296"/>
                  <a:pt x="237" y="295"/>
                </a:cubicBezTo>
                <a:cubicBezTo>
                  <a:pt x="231" y="292"/>
                  <a:pt x="231" y="292"/>
                  <a:pt x="237" y="292"/>
                </a:cubicBezTo>
                <a:cubicBezTo>
                  <a:pt x="239" y="292"/>
                  <a:pt x="239" y="293"/>
                  <a:pt x="242" y="293"/>
                </a:cubicBezTo>
                <a:cubicBezTo>
                  <a:pt x="244" y="293"/>
                  <a:pt x="241" y="292"/>
                  <a:pt x="240" y="292"/>
                </a:cubicBezTo>
                <a:cubicBezTo>
                  <a:pt x="239" y="291"/>
                  <a:pt x="239" y="290"/>
                  <a:pt x="241" y="291"/>
                </a:cubicBezTo>
                <a:cubicBezTo>
                  <a:pt x="247" y="293"/>
                  <a:pt x="253" y="294"/>
                  <a:pt x="258" y="297"/>
                </a:cubicBezTo>
                <a:cubicBezTo>
                  <a:pt x="258" y="297"/>
                  <a:pt x="259" y="297"/>
                  <a:pt x="258" y="297"/>
                </a:cubicBezTo>
                <a:cubicBezTo>
                  <a:pt x="258" y="297"/>
                  <a:pt x="256" y="296"/>
                  <a:pt x="255" y="297"/>
                </a:cubicBezTo>
                <a:cubicBezTo>
                  <a:pt x="260" y="300"/>
                  <a:pt x="270" y="302"/>
                  <a:pt x="275" y="305"/>
                </a:cubicBezTo>
                <a:cubicBezTo>
                  <a:pt x="277" y="307"/>
                  <a:pt x="280" y="308"/>
                  <a:pt x="284" y="310"/>
                </a:cubicBezTo>
                <a:cubicBezTo>
                  <a:pt x="285" y="311"/>
                  <a:pt x="286" y="311"/>
                  <a:pt x="288" y="311"/>
                </a:cubicBezTo>
                <a:cubicBezTo>
                  <a:pt x="290" y="311"/>
                  <a:pt x="289" y="310"/>
                  <a:pt x="287" y="310"/>
                </a:cubicBezTo>
                <a:cubicBezTo>
                  <a:pt x="283" y="308"/>
                  <a:pt x="287" y="309"/>
                  <a:pt x="287" y="308"/>
                </a:cubicBezTo>
                <a:cubicBezTo>
                  <a:pt x="288" y="308"/>
                  <a:pt x="289" y="308"/>
                  <a:pt x="289" y="309"/>
                </a:cubicBezTo>
                <a:cubicBezTo>
                  <a:pt x="287" y="308"/>
                  <a:pt x="287" y="306"/>
                  <a:pt x="282" y="306"/>
                </a:cubicBezTo>
                <a:cubicBezTo>
                  <a:pt x="281" y="306"/>
                  <a:pt x="283" y="307"/>
                  <a:pt x="283" y="307"/>
                </a:cubicBezTo>
                <a:cubicBezTo>
                  <a:pt x="280" y="307"/>
                  <a:pt x="280" y="306"/>
                  <a:pt x="278" y="305"/>
                </a:cubicBezTo>
                <a:cubicBezTo>
                  <a:pt x="273" y="303"/>
                  <a:pt x="273" y="302"/>
                  <a:pt x="268" y="300"/>
                </a:cubicBezTo>
                <a:cubicBezTo>
                  <a:pt x="266" y="299"/>
                  <a:pt x="264" y="298"/>
                  <a:pt x="262" y="297"/>
                </a:cubicBezTo>
                <a:cubicBezTo>
                  <a:pt x="262" y="296"/>
                  <a:pt x="263" y="296"/>
                  <a:pt x="262" y="295"/>
                </a:cubicBezTo>
                <a:cubicBezTo>
                  <a:pt x="260" y="294"/>
                  <a:pt x="258" y="293"/>
                  <a:pt x="256" y="292"/>
                </a:cubicBezTo>
                <a:cubicBezTo>
                  <a:pt x="256" y="292"/>
                  <a:pt x="255" y="292"/>
                  <a:pt x="255" y="292"/>
                </a:cubicBezTo>
                <a:cubicBezTo>
                  <a:pt x="257" y="293"/>
                  <a:pt x="259" y="294"/>
                  <a:pt x="261" y="295"/>
                </a:cubicBezTo>
                <a:cubicBezTo>
                  <a:pt x="256" y="294"/>
                  <a:pt x="255" y="293"/>
                  <a:pt x="252" y="292"/>
                </a:cubicBezTo>
                <a:cubicBezTo>
                  <a:pt x="251" y="290"/>
                  <a:pt x="245" y="288"/>
                  <a:pt x="242" y="287"/>
                </a:cubicBezTo>
                <a:cubicBezTo>
                  <a:pt x="242" y="286"/>
                  <a:pt x="241" y="286"/>
                  <a:pt x="240" y="286"/>
                </a:cubicBezTo>
                <a:cubicBezTo>
                  <a:pt x="240" y="286"/>
                  <a:pt x="240" y="286"/>
                  <a:pt x="240" y="286"/>
                </a:cubicBezTo>
                <a:cubicBezTo>
                  <a:pt x="240" y="286"/>
                  <a:pt x="240" y="286"/>
                  <a:pt x="240" y="286"/>
                </a:cubicBezTo>
                <a:cubicBezTo>
                  <a:pt x="240" y="286"/>
                  <a:pt x="240" y="286"/>
                  <a:pt x="240" y="286"/>
                </a:cubicBezTo>
                <a:cubicBezTo>
                  <a:pt x="236" y="285"/>
                  <a:pt x="234" y="283"/>
                  <a:pt x="229" y="281"/>
                </a:cubicBezTo>
                <a:cubicBezTo>
                  <a:pt x="229" y="281"/>
                  <a:pt x="229" y="281"/>
                  <a:pt x="229" y="281"/>
                </a:cubicBezTo>
                <a:cubicBezTo>
                  <a:pt x="229" y="281"/>
                  <a:pt x="229" y="281"/>
                  <a:pt x="229" y="281"/>
                </a:cubicBezTo>
                <a:cubicBezTo>
                  <a:pt x="228" y="280"/>
                  <a:pt x="226" y="279"/>
                  <a:pt x="224" y="279"/>
                </a:cubicBezTo>
                <a:cubicBezTo>
                  <a:pt x="223" y="277"/>
                  <a:pt x="220" y="276"/>
                  <a:pt x="217" y="275"/>
                </a:cubicBezTo>
                <a:cubicBezTo>
                  <a:pt x="215" y="274"/>
                  <a:pt x="214" y="273"/>
                  <a:pt x="212" y="273"/>
                </a:cubicBezTo>
                <a:cubicBezTo>
                  <a:pt x="212" y="272"/>
                  <a:pt x="212" y="272"/>
                  <a:pt x="212" y="272"/>
                </a:cubicBezTo>
                <a:cubicBezTo>
                  <a:pt x="210" y="271"/>
                  <a:pt x="207" y="270"/>
                  <a:pt x="208" y="269"/>
                </a:cubicBezTo>
                <a:cubicBezTo>
                  <a:pt x="214" y="271"/>
                  <a:pt x="218" y="274"/>
                  <a:pt x="225" y="276"/>
                </a:cubicBezTo>
                <a:cubicBezTo>
                  <a:pt x="236" y="282"/>
                  <a:pt x="246" y="287"/>
                  <a:pt x="257" y="292"/>
                </a:cubicBezTo>
                <a:cubicBezTo>
                  <a:pt x="258" y="292"/>
                  <a:pt x="260" y="293"/>
                  <a:pt x="261" y="293"/>
                </a:cubicBezTo>
                <a:cubicBezTo>
                  <a:pt x="262" y="294"/>
                  <a:pt x="262" y="294"/>
                  <a:pt x="263" y="294"/>
                </a:cubicBezTo>
                <a:cubicBezTo>
                  <a:pt x="269" y="297"/>
                  <a:pt x="274" y="300"/>
                  <a:pt x="280" y="302"/>
                </a:cubicBezTo>
                <a:cubicBezTo>
                  <a:pt x="286" y="305"/>
                  <a:pt x="293" y="308"/>
                  <a:pt x="297" y="311"/>
                </a:cubicBezTo>
                <a:cubicBezTo>
                  <a:pt x="298" y="312"/>
                  <a:pt x="301" y="313"/>
                  <a:pt x="303" y="315"/>
                </a:cubicBezTo>
                <a:cubicBezTo>
                  <a:pt x="302" y="314"/>
                  <a:pt x="301" y="314"/>
                  <a:pt x="300" y="314"/>
                </a:cubicBezTo>
                <a:cubicBezTo>
                  <a:pt x="301" y="315"/>
                  <a:pt x="302" y="315"/>
                  <a:pt x="304" y="316"/>
                </a:cubicBezTo>
                <a:cubicBezTo>
                  <a:pt x="305" y="316"/>
                  <a:pt x="304" y="315"/>
                  <a:pt x="304" y="315"/>
                </a:cubicBezTo>
                <a:cubicBezTo>
                  <a:pt x="305" y="315"/>
                  <a:pt x="306" y="316"/>
                  <a:pt x="309" y="316"/>
                </a:cubicBezTo>
                <a:cubicBezTo>
                  <a:pt x="304" y="314"/>
                  <a:pt x="303" y="313"/>
                  <a:pt x="299" y="311"/>
                </a:cubicBezTo>
                <a:cubicBezTo>
                  <a:pt x="297" y="310"/>
                  <a:pt x="296" y="309"/>
                  <a:pt x="294" y="308"/>
                </a:cubicBezTo>
                <a:cubicBezTo>
                  <a:pt x="290" y="306"/>
                  <a:pt x="284" y="303"/>
                  <a:pt x="280" y="300"/>
                </a:cubicBezTo>
                <a:cubicBezTo>
                  <a:pt x="281" y="300"/>
                  <a:pt x="280" y="300"/>
                  <a:pt x="280" y="299"/>
                </a:cubicBezTo>
                <a:cubicBezTo>
                  <a:pt x="279" y="299"/>
                  <a:pt x="279" y="298"/>
                  <a:pt x="280" y="298"/>
                </a:cubicBezTo>
                <a:cubicBezTo>
                  <a:pt x="282" y="298"/>
                  <a:pt x="284" y="299"/>
                  <a:pt x="285" y="300"/>
                </a:cubicBezTo>
                <a:cubicBezTo>
                  <a:pt x="288" y="301"/>
                  <a:pt x="292" y="302"/>
                  <a:pt x="296" y="303"/>
                </a:cubicBezTo>
                <a:cubicBezTo>
                  <a:pt x="300" y="305"/>
                  <a:pt x="302" y="304"/>
                  <a:pt x="304" y="304"/>
                </a:cubicBezTo>
                <a:cubicBezTo>
                  <a:pt x="304" y="304"/>
                  <a:pt x="306" y="304"/>
                  <a:pt x="307" y="304"/>
                </a:cubicBezTo>
                <a:cubicBezTo>
                  <a:pt x="308" y="305"/>
                  <a:pt x="308" y="305"/>
                  <a:pt x="306" y="305"/>
                </a:cubicBezTo>
                <a:cubicBezTo>
                  <a:pt x="303" y="305"/>
                  <a:pt x="304" y="306"/>
                  <a:pt x="302" y="306"/>
                </a:cubicBezTo>
                <a:cubicBezTo>
                  <a:pt x="306" y="307"/>
                  <a:pt x="310" y="308"/>
                  <a:pt x="314" y="310"/>
                </a:cubicBezTo>
                <a:cubicBezTo>
                  <a:pt x="313" y="309"/>
                  <a:pt x="312" y="308"/>
                  <a:pt x="312" y="307"/>
                </a:cubicBezTo>
                <a:cubicBezTo>
                  <a:pt x="314" y="308"/>
                  <a:pt x="319" y="309"/>
                  <a:pt x="318" y="307"/>
                </a:cubicBezTo>
                <a:cubicBezTo>
                  <a:pt x="317" y="305"/>
                  <a:pt x="317" y="305"/>
                  <a:pt x="321" y="305"/>
                </a:cubicBezTo>
                <a:cubicBezTo>
                  <a:pt x="317" y="304"/>
                  <a:pt x="314" y="302"/>
                  <a:pt x="310" y="302"/>
                </a:cubicBezTo>
                <a:cubicBezTo>
                  <a:pt x="310" y="302"/>
                  <a:pt x="309" y="302"/>
                  <a:pt x="309" y="302"/>
                </a:cubicBezTo>
                <a:cubicBezTo>
                  <a:pt x="309" y="301"/>
                  <a:pt x="309" y="301"/>
                  <a:pt x="310" y="301"/>
                </a:cubicBezTo>
                <a:cubicBezTo>
                  <a:pt x="312" y="301"/>
                  <a:pt x="310" y="300"/>
                  <a:pt x="309" y="300"/>
                </a:cubicBezTo>
                <a:cubicBezTo>
                  <a:pt x="308" y="300"/>
                  <a:pt x="308" y="300"/>
                  <a:pt x="308" y="299"/>
                </a:cubicBezTo>
                <a:cubicBezTo>
                  <a:pt x="308" y="299"/>
                  <a:pt x="308" y="299"/>
                  <a:pt x="306" y="298"/>
                </a:cubicBezTo>
                <a:cubicBezTo>
                  <a:pt x="304" y="297"/>
                  <a:pt x="304" y="297"/>
                  <a:pt x="306" y="297"/>
                </a:cubicBezTo>
                <a:cubicBezTo>
                  <a:pt x="307" y="297"/>
                  <a:pt x="304" y="296"/>
                  <a:pt x="305" y="295"/>
                </a:cubicBezTo>
                <a:cubicBezTo>
                  <a:pt x="306" y="296"/>
                  <a:pt x="307" y="297"/>
                  <a:pt x="308" y="297"/>
                </a:cubicBezTo>
                <a:cubicBezTo>
                  <a:pt x="310" y="299"/>
                  <a:pt x="314" y="300"/>
                  <a:pt x="317" y="302"/>
                </a:cubicBezTo>
                <a:cubicBezTo>
                  <a:pt x="318" y="303"/>
                  <a:pt x="320" y="304"/>
                  <a:pt x="322" y="305"/>
                </a:cubicBezTo>
                <a:cubicBezTo>
                  <a:pt x="323" y="305"/>
                  <a:pt x="324" y="306"/>
                  <a:pt x="325" y="306"/>
                </a:cubicBezTo>
                <a:cubicBezTo>
                  <a:pt x="326" y="306"/>
                  <a:pt x="327" y="307"/>
                  <a:pt x="327" y="307"/>
                </a:cubicBezTo>
                <a:cubicBezTo>
                  <a:pt x="327" y="307"/>
                  <a:pt x="328" y="308"/>
                  <a:pt x="329" y="308"/>
                </a:cubicBezTo>
                <a:cubicBezTo>
                  <a:pt x="330" y="308"/>
                  <a:pt x="331" y="309"/>
                  <a:pt x="332" y="309"/>
                </a:cubicBezTo>
                <a:cubicBezTo>
                  <a:pt x="332" y="308"/>
                  <a:pt x="331" y="308"/>
                  <a:pt x="330" y="308"/>
                </a:cubicBezTo>
                <a:cubicBezTo>
                  <a:pt x="329" y="307"/>
                  <a:pt x="328" y="306"/>
                  <a:pt x="326" y="306"/>
                </a:cubicBezTo>
                <a:cubicBezTo>
                  <a:pt x="321" y="303"/>
                  <a:pt x="317" y="300"/>
                  <a:pt x="309" y="297"/>
                </a:cubicBezTo>
                <a:cubicBezTo>
                  <a:pt x="305" y="294"/>
                  <a:pt x="298" y="291"/>
                  <a:pt x="292" y="288"/>
                </a:cubicBezTo>
                <a:cubicBezTo>
                  <a:pt x="289" y="287"/>
                  <a:pt x="287" y="285"/>
                  <a:pt x="284" y="284"/>
                </a:cubicBezTo>
                <a:cubicBezTo>
                  <a:pt x="283" y="283"/>
                  <a:pt x="279" y="281"/>
                  <a:pt x="276" y="280"/>
                </a:cubicBezTo>
                <a:cubicBezTo>
                  <a:pt x="280" y="281"/>
                  <a:pt x="284" y="280"/>
                  <a:pt x="289" y="282"/>
                </a:cubicBezTo>
                <a:cubicBezTo>
                  <a:pt x="294" y="284"/>
                  <a:pt x="299" y="286"/>
                  <a:pt x="303" y="288"/>
                </a:cubicBezTo>
                <a:cubicBezTo>
                  <a:pt x="309" y="291"/>
                  <a:pt x="314" y="295"/>
                  <a:pt x="322" y="298"/>
                </a:cubicBezTo>
                <a:cubicBezTo>
                  <a:pt x="325" y="299"/>
                  <a:pt x="330" y="300"/>
                  <a:pt x="334" y="302"/>
                </a:cubicBezTo>
                <a:cubicBezTo>
                  <a:pt x="335" y="300"/>
                  <a:pt x="331" y="299"/>
                  <a:pt x="328" y="298"/>
                </a:cubicBezTo>
                <a:cubicBezTo>
                  <a:pt x="326" y="297"/>
                  <a:pt x="323" y="297"/>
                  <a:pt x="323" y="296"/>
                </a:cubicBezTo>
                <a:cubicBezTo>
                  <a:pt x="323" y="295"/>
                  <a:pt x="325" y="296"/>
                  <a:pt x="327" y="296"/>
                </a:cubicBezTo>
                <a:cubicBezTo>
                  <a:pt x="328" y="296"/>
                  <a:pt x="330" y="296"/>
                  <a:pt x="331" y="296"/>
                </a:cubicBezTo>
                <a:cubicBezTo>
                  <a:pt x="331" y="297"/>
                  <a:pt x="332" y="297"/>
                  <a:pt x="333" y="298"/>
                </a:cubicBezTo>
                <a:cubicBezTo>
                  <a:pt x="333" y="298"/>
                  <a:pt x="333" y="298"/>
                  <a:pt x="333" y="298"/>
                </a:cubicBezTo>
                <a:cubicBezTo>
                  <a:pt x="333" y="298"/>
                  <a:pt x="333" y="298"/>
                  <a:pt x="333" y="298"/>
                </a:cubicBezTo>
                <a:cubicBezTo>
                  <a:pt x="332" y="298"/>
                  <a:pt x="330" y="297"/>
                  <a:pt x="330" y="297"/>
                </a:cubicBezTo>
                <a:cubicBezTo>
                  <a:pt x="330" y="298"/>
                  <a:pt x="331" y="299"/>
                  <a:pt x="334" y="299"/>
                </a:cubicBezTo>
                <a:cubicBezTo>
                  <a:pt x="334" y="299"/>
                  <a:pt x="335" y="300"/>
                  <a:pt x="335" y="300"/>
                </a:cubicBezTo>
                <a:cubicBezTo>
                  <a:pt x="337" y="301"/>
                  <a:pt x="339" y="302"/>
                  <a:pt x="341" y="303"/>
                </a:cubicBezTo>
                <a:cubicBezTo>
                  <a:pt x="341" y="303"/>
                  <a:pt x="342" y="303"/>
                  <a:pt x="342" y="303"/>
                </a:cubicBezTo>
                <a:cubicBezTo>
                  <a:pt x="340" y="302"/>
                  <a:pt x="338" y="301"/>
                  <a:pt x="336" y="300"/>
                </a:cubicBezTo>
                <a:cubicBezTo>
                  <a:pt x="335" y="299"/>
                  <a:pt x="335" y="299"/>
                  <a:pt x="337" y="298"/>
                </a:cubicBezTo>
                <a:cubicBezTo>
                  <a:pt x="339" y="299"/>
                  <a:pt x="340" y="299"/>
                  <a:pt x="341" y="299"/>
                </a:cubicBezTo>
                <a:cubicBezTo>
                  <a:pt x="342" y="300"/>
                  <a:pt x="344" y="301"/>
                  <a:pt x="347" y="301"/>
                </a:cubicBezTo>
                <a:cubicBezTo>
                  <a:pt x="346" y="300"/>
                  <a:pt x="345" y="299"/>
                  <a:pt x="344" y="299"/>
                </a:cubicBezTo>
                <a:cubicBezTo>
                  <a:pt x="343" y="297"/>
                  <a:pt x="339" y="295"/>
                  <a:pt x="335" y="294"/>
                </a:cubicBezTo>
                <a:cubicBezTo>
                  <a:pt x="334" y="293"/>
                  <a:pt x="333" y="293"/>
                  <a:pt x="331" y="292"/>
                </a:cubicBezTo>
                <a:cubicBezTo>
                  <a:pt x="331" y="292"/>
                  <a:pt x="331" y="292"/>
                  <a:pt x="330" y="291"/>
                </a:cubicBezTo>
                <a:cubicBezTo>
                  <a:pt x="330" y="291"/>
                  <a:pt x="329" y="290"/>
                  <a:pt x="327" y="290"/>
                </a:cubicBezTo>
                <a:cubicBezTo>
                  <a:pt x="326" y="289"/>
                  <a:pt x="325" y="289"/>
                  <a:pt x="325" y="289"/>
                </a:cubicBezTo>
                <a:cubicBezTo>
                  <a:pt x="327" y="288"/>
                  <a:pt x="323" y="287"/>
                  <a:pt x="324" y="287"/>
                </a:cubicBezTo>
                <a:cubicBezTo>
                  <a:pt x="325" y="287"/>
                  <a:pt x="329" y="288"/>
                  <a:pt x="329" y="287"/>
                </a:cubicBezTo>
                <a:cubicBezTo>
                  <a:pt x="330" y="287"/>
                  <a:pt x="328" y="286"/>
                  <a:pt x="326" y="285"/>
                </a:cubicBezTo>
                <a:cubicBezTo>
                  <a:pt x="324" y="284"/>
                  <a:pt x="323" y="284"/>
                  <a:pt x="322" y="283"/>
                </a:cubicBezTo>
                <a:cubicBezTo>
                  <a:pt x="320" y="281"/>
                  <a:pt x="318" y="280"/>
                  <a:pt x="311" y="278"/>
                </a:cubicBezTo>
                <a:cubicBezTo>
                  <a:pt x="310" y="277"/>
                  <a:pt x="304" y="275"/>
                  <a:pt x="301" y="273"/>
                </a:cubicBezTo>
                <a:cubicBezTo>
                  <a:pt x="296" y="271"/>
                  <a:pt x="290" y="268"/>
                  <a:pt x="284" y="265"/>
                </a:cubicBezTo>
                <a:cubicBezTo>
                  <a:pt x="283" y="264"/>
                  <a:pt x="281" y="263"/>
                  <a:pt x="276" y="262"/>
                </a:cubicBezTo>
                <a:cubicBezTo>
                  <a:pt x="278" y="263"/>
                  <a:pt x="281" y="264"/>
                  <a:pt x="283" y="265"/>
                </a:cubicBezTo>
                <a:cubicBezTo>
                  <a:pt x="285" y="266"/>
                  <a:pt x="286" y="267"/>
                  <a:pt x="288" y="268"/>
                </a:cubicBezTo>
                <a:cubicBezTo>
                  <a:pt x="282" y="266"/>
                  <a:pt x="281" y="264"/>
                  <a:pt x="277" y="263"/>
                </a:cubicBezTo>
                <a:cubicBezTo>
                  <a:pt x="275" y="262"/>
                  <a:pt x="273" y="262"/>
                  <a:pt x="272" y="261"/>
                </a:cubicBezTo>
                <a:cubicBezTo>
                  <a:pt x="272" y="261"/>
                  <a:pt x="272" y="261"/>
                  <a:pt x="272" y="261"/>
                </a:cubicBezTo>
                <a:cubicBezTo>
                  <a:pt x="272" y="261"/>
                  <a:pt x="272" y="260"/>
                  <a:pt x="270" y="259"/>
                </a:cubicBezTo>
                <a:cubicBezTo>
                  <a:pt x="268" y="259"/>
                  <a:pt x="268" y="259"/>
                  <a:pt x="268" y="260"/>
                </a:cubicBezTo>
                <a:cubicBezTo>
                  <a:pt x="265" y="258"/>
                  <a:pt x="262" y="257"/>
                  <a:pt x="260" y="256"/>
                </a:cubicBezTo>
                <a:cubicBezTo>
                  <a:pt x="260" y="256"/>
                  <a:pt x="261" y="256"/>
                  <a:pt x="262" y="256"/>
                </a:cubicBezTo>
                <a:cubicBezTo>
                  <a:pt x="263" y="256"/>
                  <a:pt x="264" y="257"/>
                  <a:pt x="265" y="257"/>
                </a:cubicBezTo>
                <a:cubicBezTo>
                  <a:pt x="269" y="258"/>
                  <a:pt x="272" y="259"/>
                  <a:pt x="273" y="260"/>
                </a:cubicBezTo>
                <a:cubicBezTo>
                  <a:pt x="274" y="260"/>
                  <a:pt x="275" y="261"/>
                  <a:pt x="276" y="261"/>
                </a:cubicBezTo>
                <a:cubicBezTo>
                  <a:pt x="277" y="261"/>
                  <a:pt x="276" y="260"/>
                  <a:pt x="275" y="260"/>
                </a:cubicBezTo>
                <a:cubicBezTo>
                  <a:pt x="276" y="260"/>
                  <a:pt x="277" y="260"/>
                  <a:pt x="277" y="260"/>
                </a:cubicBezTo>
                <a:cubicBezTo>
                  <a:pt x="278" y="260"/>
                  <a:pt x="279" y="261"/>
                  <a:pt x="280" y="261"/>
                </a:cubicBezTo>
                <a:cubicBezTo>
                  <a:pt x="285" y="263"/>
                  <a:pt x="289" y="266"/>
                  <a:pt x="294" y="268"/>
                </a:cubicBezTo>
                <a:cubicBezTo>
                  <a:pt x="294" y="268"/>
                  <a:pt x="294" y="268"/>
                  <a:pt x="294" y="267"/>
                </a:cubicBezTo>
                <a:cubicBezTo>
                  <a:pt x="294" y="267"/>
                  <a:pt x="293" y="267"/>
                  <a:pt x="293" y="267"/>
                </a:cubicBezTo>
                <a:cubicBezTo>
                  <a:pt x="293" y="267"/>
                  <a:pt x="293" y="267"/>
                  <a:pt x="293" y="267"/>
                </a:cubicBezTo>
                <a:cubicBezTo>
                  <a:pt x="293" y="267"/>
                  <a:pt x="293" y="267"/>
                  <a:pt x="293" y="267"/>
                </a:cubicBezTo>
                <a:cubicBezTo>
                  <a:pt x="296" y="267"/>
                  <a:pt x="299" y="268"/>
                  <a:pt x="300" y="270"/>
                </a:cubicBezTo>
                <a:cubicBezTo>
                  <a:pt x="301" y="270"/>
                  <a:pt x="303" y="271"/>
                  <a:pt x="306" y="272"/>
                </a:cubicBezTo>
                <a:cubicBezTo>
                  <a:pt x="307" y="272"/>
                  <a:pt x="308" y="272"/>
                  <a:pt x="308" y="272"/>
                </a:cubicBezTo>
                <a:cubicBezTo>
                  <a:pt x="310" y="271"/>
                  <a:pt x="307" y="270"/>
                  <a:pt x="305" y="270"/>
                </a:cubicBezTo>
                <a:cubicBezTo>
                  <a:pt x="298" y="266"/>
                  <a:pt x="289" y="262"/>
                  <a:pt x="282" y="259"/>
                </a:cubicBezTo>
                <a:cubicBezTo>
                  <a:pt x="282" y="259"/>
                  <a:pt x="282" y="259"/>
                  <a:pt x="282" y="259"/>
                </a:cubicBezTo>
                <a:cubicBezTo>
                  <a:pt x="279" y="257"/>
                  <a:pt x="272" y="255"/>
                  <a:pt x="271" y="253"/>
                </a:cubicBezTo>
                <a:cubicBezTo>
                  <a:pt x="281" y="257"/>
                  <a:pt x="290" y="262"/>
                  <a:pt x="299" y="266"/>
                </a:cubicBezTo>
                <a:cubicBezTo>
                  <a:pt x="308" y="270"/>
                  <a:pt x="318" y="275"/>
                  <a:pt x="330" y="280"/>
                </a:cubicBezTo>
                <a:cubicBezTo>
                  <a:pt x="332" y="281"/>
                  <a:pt x="334" y="281"/>
                  <a:pt x="336" y="282"/>
                </a:cubicBezTo>
                <a:cubicBezTo>
                  <a:pt x="340" y="285"/>
                  <a:pt x="347" y="288"/>
                  <a:pt x="352" y="291"/>
                </a:cubicBezTo>
                <a:cubicBezTo>
                  <a:pt x="353" y="291"/>
                  <a:pt x="349" y="290"/>
                  <a:pt x="349" y="289"/>
                </a:cubicBezTo>
                <a:cubicBezTo>
                  <a:pt x="355" y="290"/>
                  <a:pt x="358" y="292"/>
                  <a:pt x="361" y="294"/>
                </a:cubicBezTo>
                <a:cubicBezTo>
                  <a:pt x="363" y="295"/>
                  <a:pt x="365" y="297"/>
                  <a:pt x="371" y="298"/>
                </a:cubicBezTo>
                <a:cubicBezTo>
                  <a:pt x="376" y="299"/>
                  <a:pt x="377" y="300"/>
                  <a:pt x="380" y="302"/>
                </a:cubicBezTo>
                <a:cubicBezTo>
                  <a:pt x="380" y="302"/>
                  <a:pt x="380" y="302"/>
                  <a:pt x="380" y="302"/>
                </a:cubicBezTo>
                <a:cubicBezTo>
                  <a:pt x="385" y="304"/>
                  <a:pt x="389" y="306"/>
                  <a:pt x="393" y="308"/>
                </a:cubicBezTo>
                <a:cubicBezTo>
                  <a:pt x="390" y="307"/>
                  <a:pt x="389" y="306"/>
                  <a:pt x="387" y="306"/>
                </a:cubicBezTo>
                <a:cubicBezTo>
                  <a:pt x="386" y="305"/>
                  <a:pt x="385" y="304"/>
                  <a:pt x="381" y="303"/>
                </a:cubicBezTo>
                <a:cubicBezTo>
                  <a:pt x="382" y="304"/>
                  <a:pt x="383" y="305"/>
                  <a:pt x="386" y="306"/>
                </a:cubicBezTo>
                <a:cubicBezTo>
                  <a:pt x="389" y="307"/>
                  <a:pt x="391" y="308"/>
                  <a:pt x="394" y="310"/>
                </a:cubicBezTo>
                <a:cubicBezTo>
                  <a:pt x="396" y="311"/>
                  <a:pt x="398" y="311"/>
                  <a:pt x="399" y="312"/>
                </a:cubicBezTo>
                <a:cubicBezTo>
                  <a:pt x="399" y="312"/>
                  <a:pt x="400" y="312"/>
                  <a:pt x="400" y="312"/>
                </a:cubicBezTo>
                <a:cubicBezTo>
                  <a:pt x="398" y="311"/>
                  <a:pt x="397" y="311"/>
                  <a:pt x="396" y="310"/>
                </a:cubicBezTo>
                <a:cubicBezTo>
                  <a:pt x="396" y="310"/>
                  <a:pt x="397" y="310"/>
                  <a:pt x="397" y="310"/>
                </a:cubicBezTo>
                <a:cubicBezTo>
                  <a:pt x="402" y="313"/>
                  <a:pt x="410" y="316"/>
                  <a:pt x="413" y="319"/>
                </a:cubicBezTo>
                <a:cubicBezTo>
                  <a:pt x="416" y="320"/>
                  <a:pt x="418" y="321"/>
                  <a:pt x="421" y="322"/>
                </a:cubicBezTo>
                <a:cubicBezTo>
                  <a:pt x="421" y="323"/>
                  <a:pt x="422" y="324"/>
                  <a:pt x="426" y="325"/>
                </a:cubicBezTo>
                <a:cubicBezTo>
                  <a:pt x="429" y="328"/>
                  <a:pt x="436" y="329"/>
                  <a:pt x="442" y="331"/>
                </a:cubicBezTo>
                <a:cubicBezTo>
                  <a:pt x="442" y="331"/>
                  <a:pt x="442" y="331"/>
                  <a:pt x="443" y="331"/>
                </a:cubicBezTo>
                <a:cubicBezTo>
                  <a:pt x="444" y="332"/>
                  <a:pt x="446" y="333"/>
                  <a:pt x="448" y="334"/>
                </a:cubicBezTo>
                <a:cubicBezTo>
                  <a:pt x="450" y="335"/>
                  <a:pt x="448" y="335"/>
                  <a:pt x="446" y="334"/>
                </a:cubicBezTo>
                <a:cubicBezTo>
                  <a:pt x="445" y="334"/>
                  <a:pt x="444" y="333"/>
                  <a:pt x="441" y="333"/>
                </a:cubicBezTo>
                <a:cubicBezTo>
                  <a:pt x="442" y="333"/>
                  <a:pt x="444" y="334"/>
                  <a:pt x="445" y="334"/>
                </a:cubicBezTo>
                <a:cubicBezTo>
                  <a:pt x="446" y="335"/>
                  <a:pt x="447" y="335"/>
                  <a:pt x="448" y="336"/>
                </a:cubicBezTo>
                <a:cubicBezTo>
                  <a:pt x="452" y="338"/>
                  <a:pt x="459" y="341"/>
                  <a:pt x="465" y="344"/>
                </a:cubicBezTo>
                <a:cubicBezTo>
                  <a:pt x="467" y="345"/>
                  <a:pt x="468" y="347"/>
                  <a:pt x="473" y="348"/>
                </a:cubicBezTo>
                <a:cubicBezTo>
                  <a:pt x="472" y="347"/>
                  <a:pt x="469" y="345"/>
                  <a:pt x="466" y="344"/>
                </a:cubicBezTo>
                <a:cubicBezTo>
                  <a:pt x="463" y="342"/>
                  <a:pt x="459" y="340"/>
                  <a:pt x="455" y="339"/>
                </a:cubicBezTo>
                <a:cubicBezTo>
                  <a:pt x="457" y="338"/>
                  <a:pt x="452" y="335"/>
                  <a:pt x="450" y="334"/>
                </a:cubicBezTo>
                <a:cubicBezTo>
                  <a:pt x="449" y="333"/>
                  <a:pt x="446" y="331"/>
                  <a:pt x="444" y="330"/>
                </a:cubicBezTo>
                <a:cubicBezTo>
                  <a:pt x="444" y="329"/>
                  <a:pt x="441" y="329"/>
                  <a:pt x="439" y="328"/>
                </a:cubicBezTo>
                <a:cubicBezTo>
                  <a:pt x="435" y="326"/>
                  <a:pt x="429" y="324"/>
                  <a:pt x="432" y="323"/>
                </a:cubicBezTo>
                <a:cubicBezTo>
                  <a:pt x="433" y="323"/>
                  <a:pt x="431" y="321"/>
                  <a:pt x="427" y="321"/>
                </a:cubicBezTo>
                <a:cubicBezTo>
                  <a:pt x="425" y="320"/>
                  <a:pt x="423" y="319"/>
                  <a:pt x="421" y="318"/>
                </a:cubicBezTo>
                <a:cubicBezTo>
                  <a:pt x="420" y="317"/>
                  <a:pt x="418" y="317"/>
                  <a:pt x="417" y="316"/>
                </a:cubicBezTo>
                <a:cubicBezTo>
                  <a:pt x="417" y="315"/>
                  <a:pt x="416" y="315"/>
                  <a:pt x="414" y="314"/>
                </a:cubicBezTo>
                <a:cubicBezTo>
                  <a:pt x="413" y="314"/>
                  <a:pt x="414" y="315"/>
                  <a:pt x="415" y="316"/>
                </a:cubicBezTo>
                <a:cubicBezTo>
                  <a:pt x="416" y="317"/>
                  <a:pt x="417" y="317"/>
                  <a:pt x="419" y="318"/>
                </a:cubicBezTo>
                <a:cubicBezTo>
                  <a:pt x="421" y="319"/>
                  <a:pt x="421" y="320"/>
                  <a:pt x="419" y="320"/>
                </a:cubicBezTo>
                <a:cubicBezTo>
                  <a:pt x="417" y="320"/>
                  <a:pt x="417" y="319"/>
                  <a:pt x="416" y="319"/>
                </a:cubicBezTo>
                <a:cubicBezTo>
                  <a:pt x="408" y="314"/>
                  <a:pt x="399" y="310"/>
                  <a:pt x="391" y="306"/>
                </a:cubicBezTo>
                <a:cubicBezTo>
                  <a:pt x="393" y="306"/>
                  <a:pt x="396" y="307"/>
                  <a:pt x="397" y="308"/>
                </a:cubicBezTo>
                <a:cubicBezTo>
                  <a:pt x="402" y="311"/>
                  <a:pt x="407" y="311"/>
                  <a:pt x="413" y="311"/>
                </a:cubicBezTo>
                <a:cubicBezTo>
                  <a:pt x="413" y="312"/>
                  <a:pt x="412" y="312"/>
                  <a:pt x="413" y="312"/>
                </a:cubicBezTo>
                <a:cubicBezTo>
                  <a:pt x="413" y="313"/>
                  <a:pt x="414" y="313"/>
                  <a:pt x="415" y="313"/>
                </a:cubicBezTo>
                <a:cubicBezTo>
                  <a:pt x="415" y="312"/>
                  <a:pt x="416" y="312"/>
                  <a:pt x="414" y="311"/>
                </a:cubicBezTo>
                <a:cubicBezTo>
                  <a:pt x="413" y="311"/>
                  <a:pt x="420" y="312"/>
                  <a:pt x="416" y="310"/>
                </a:cubicBezTo>
                <a:cubicBezTo>
                  <a:pt x="414" y="309"/>
                  <a:pt x="410" y="309"/>
                  <a:pt x="410" y="309"/>
                </a:cubicBezTo>
                <a:cubicBezTo>
                  <a:pt x="406" y="311"/>
                  <a:pt x="403" y="308"/>
                  <a:pt x="399" y="307"/>
                </a:cubicBezTo>
                <a:cubicBezTo>
                  <a:pt x="398" y="306"/>
                  <a:pt x="396" y="305"/>
                  <a:pt x="395" y="305"/>
                </a:cubicBezTo>
                <a:cubicBezTo>
                  <a:pt x="391" y="302"/>
                  <a:pt x="388" y="303"/>
                  <a:pt x="385" y="303"/>
                </a:cubicBezTo>
                <a:cubicBezTo>
                  <a:pt x="385" y="303"/>
                  <a:pt x="385" y="303"/>
                  <a:pt x="385" y="303"/>
                </a:cubicBezTo>
                <a:cubicBezTo>
                  <a:pt x="384" y="302"/>
                  <a:pt x="384" y="302"/>
                  <a:pt x="384" y="302"/>
                </a:cubicBezTo>
                <a:cubicBezTo>
                  <a:pt x="382" y="301"/>
                  <a:pt x="385" y="301"/>
                  <a:pt x="384" y="299"/>
                </a:cubicBezTo>
                <a:cubicBezTo>
                  <a:pt x="380" y="296"/>
                  <a:pt x="373" y="294"/>
                  <a:pt x="369" y="291"/>
                </a:cubicBezTo>
                <a:cubicBezTo>
                  <a:pt x="367" y="291"/>
                  <a:pt x="366" y="290"/>
                  <a:pt x="365" y="289"/>
                </a:cubicBezTo>
                <a:cubicBezTo>
                  <a:pt x="359" y="288"/>
                  <a:pt x="358" y="286"/>
                  <a:pt x="354" y="284"/>
                </a:cubicBezTo>
                <a:cubicBezTo>
                  <a:pt x="348" y="282"/>
                  <a:pt x="346" y="279"/>
                  <a:pt x="341" y="277"/>
                </a:cubicBezTo>
                <a:cubicBezTo>
                  <a:pt x="338" y="276"/>
                  <a:pt x="335" y="274"/>
                  <a:pt x="333" y="273"/>
                </a:cubicBezTo>
                <a:cubicBezTo>
                  <a:pt x="327" y="270"/>
                  <a:pt x="320" y="267"/>
                  <a:pt x="314" y="264"/>
                </a:cubicBezTo>
                <a:cubicBezTo>
                  <a:pt x="313" y="263"/>
                  <a:pt x="311" y="263"/>
                  <a:pt x="310" y="262"/>
                </a:cubicBezTo>
                <a:cubicBezTo>
                  <a:pt x="311" y="262"/>
                  <a:pt x="312" y="262"/>
                  <a:pt x="313" y="262"/>
                </a:cubicBezTo>
                <a:cubicBezTo>
                  <a:pt x="318" y="265"/>
                  <a:pt x="323" y="267"/>
                  <a:pt x="329" y="269"/>
                </a:cubicBezTo>
                <a:cubicBezTo>
                  <a:pt x="328" y="269"/>
                  <a:pt x="328" y="269"/>
                  <a:pt x="328" y="268"/>
                </a:cubicBezTo>
                <a:cubicBezTo>
                  <a:pt x="328" y="269"/>
                  <a:pt x="329" y="269"/>
                  <a:pt x="329" y="269"/>
                </a:cubicBezTo>
                <a:cubicBezTo>
                  <a:pt x="335" y="272"/>
                  <a:pt x="342" y="275"/>
                  <a:pt x="348" y="279"/>
                </a:cubicBezTo>
                <a:cubicBezTo>
                  <a:pt x="354" y="281"/>
                  <a:pt x="361" y="284"/>
                  <a:pt x="367" y="287"/>
                </a:cubicBezTo>
                <a:cubicBezTo>
                  <a:pt x="377" y="291"/>
                  <a:pt x="387" y="296"/>
                  <a:pt x="396" y="300"/>
                </a:cubicBezTo>
                <a:cubicBezTo>
                  <a:pt x="398" y="301"/>
                  <a:pt x="401" y="303"/>
                  <a:pt x="404" y="304"/>
                </a:cubicBezTo>
                <a:cubicBezTo>
                  <a:pt x="409" y="307"/>
                  <a:pt x="418" y="310"/>
                  <a:pt x="424" y="314"/>
                </a:cubicBezTo>
                <a:cubicBezTo>
                  <a:pt x="425" y="315"/>
                  <a:pt x="429" y="316"/>
                  <a:pt x="432" y="318"/>
                </a:cubicBezTo>
                <a:cubicBezTo>
                  <a:pt x="433" y="317"/>
                  <a:pt x="428" y="315"/>
                  <a:pt x="426" y="314"/>
                </a:cubicBezTo>
                <a:cubicBezTo>
                  <a:pt x="426" y="314"/>
                  <a:pt x="426" y="314"/>
                  <a:pt x="426" y="314"/>
                </a:cubicBezTo>
                <a:cubicBezTo>
                  <a:pt x="428" y="313"/>
                  <a:pt x="429" y="313"/>
                  <a:pt x="436" y="315"/>
                </a:cubicBezTo>
                <a:cubicBezTo>
                  <a:pt x="434" y="314"/>
                  <a:pt x="434" y="312"/>
                  <a:pt x="430" y="311"/>
                </a:cubicBezTo>
                <a:cubicBezTo>
                  <a:pt x="428" y="311"/>
                  <a:pt x="431" y="313"/>
                  <a:pt x="426" y="311"/>
                </a:cubicBezTo>
                <a:cubicBezTo>
                  <a:pt x="422" y="310"/>
                  <a:pt x="423" y="309"/>
                  <a:pt x="420" y="308"/>
                </a:cubicBezTo>
                <a:cubicBezTo>
                  <a:pt x="420" y="307"/>
                  <a:pt x="425" y="307"/>
                  <a:pt x="425" y="307"/>
                </a:cubicBezTo>
                <a:cubicBezTo>
                  <a:pt x="434" y="309"/>
                  <a:pt x="425" y="307"/>
                  <a:pt x="426" y="306"/>
                </a:cubicBezTo>
                <a:cubicBezTo>
                  <a:pt x="425" y="306"/>
                  <a:pt x="426" y="306"/>
                  <a:pt x="427" y="306"/>
                </a:cubicBezTo>
                <a:cubicBezTo>
                  <a:pt x="427" y="306"/>
                  <a:pt x="428" y="306"/>
                  <a:pt x="429" y="306"/>
                </a:cubicBezTo>
                <a:cubicBezTo>
                  <a:pt x="430" y="306"/>
                  <a:pt x="432" y="307"/>
                  <a:pt x="434" y="308"/>
                </a:cubicBezTo>
                <a:cubicBezTo>
                  <a:pt x="436" y="309"/>
                  <a:pt x="438" y="310"/>
                  <a:pt x="440" y="311"/>
                </a:cubicBezTo>
                <a:cubicBezTo>
                  <a:pt x="444" y="314"/>
                  <a:pt x="452" y="317"/>
                  <a:pt x="460" y="320"/>
                </a:cubicBezTo>
                <a:cubicBezTo>
                  <a:pt x="453" y="317"/>
                  <a:pt x="449" y="314"/>
                  <a:pt x="441" y="311"/>
                </a:cubicBezTo>
                <a:cubicBezTo>
                  <a:pt x="439" y="310"/>
                  <a:pt x="437" y="309"/>
                  <a:pt x="434" y="308"/>
                </a:cubicBezTo>
                <a:cubicBezTo>
                  <a:pt x="433" y="307"/>
                  <a:pt x="431" y="306"/>
                  <a:pt x="429" y="305"/>
                </a:cubicBezTo>
                <a:cubicBezTo>
                  <a:pt x="431" y="305"/>
                  <a:pt x="429" y="304"/>
                  <a:pt x="430" y="303"/>
                </a:cubicBezTo>
                <a:cubicBezTo>
                  <a:pt x="434" y="303"/>
                  <a:pt x="436" y="305"/>
                  <a:pt x="438" y="306"/>
                </a:cubicBezTo>
                <a:cubicBezTo>
                  <a:pt x="449" y="312"/>
                  <a:pt x="460" y="317"/>
                  <a:pt x="471" y="323"/>
                </a:cubicBezTo>
                <a:cubicBezTo>
                  <a:pt x="472" y="324"/>
                  <a:pt x="473" y="325"/>
                  <a:pt x="475" y="325"/>
                </a:cubicBezTo>
                <a:cubicBezTo>
                  <a:pt x="476" y="326"/>
                  <a:pt x="479" y="328"/>
                  <a:pt x="482" y="329"/>
                </a:cubicBezTo>
                <a:cubicBezTo>
                  <a:pt x="482" y="329"/>
                  <a:pt x="482" y="329"/>
                  <a:pt x="482" y="329"/>
                </a:cubicBezTo>
                <a:cubicBezTo>
                  <a:pt x="482" y="329"/>
                  <a:pt x="483" y="329"/>
                  <a:pt x="483" y="330"/>
                </a:cubicBezTo>
                <a:cubicBezTo>
                  <a:pt x="485" y="331"/>
                  <a:pt x="487" y="332"/>
                  <a:pt x="490" y="334"/>
                </a:cubicBezTo>
                <a:cubicBezTo>
                  <a:pt x="491" y="335"/>
                  <a:pt x="491" y="336"/>
                  <a:pt x="498" y="339"/>
                </a:cubicBezTo>
                <a:cubicBezTo>
                  <a:pt x="505" y="341"/>
                  <a:pt x="509" y="344"/>
                  <a:pt x="507" y="346"/>
                </a:cubicBezTo>
                <a:cubicBezTo>
                  <a:pt x="507" y="346"/>
                  <a:pt x="505" y="346"/>
                  <a:pt x="506" y="347"/>
                </a:cubicBezTo>
                <a:cubicBezTo>
                  <a:pt x="509" y="348"/>
                  <a:pt x="512" y="348"/>
                  <a:pt x="515" y="349"/>
                </a:cubicBezTo>
                <a:cubicBezTo>
                  <a:pt x="517" y="349"/>
                  <a:pt x="518" y="350"/>
                  <a:pt x="519" y="351"/>
                </a:cubicBezTo>
                <a:cubicBezTo>
                  <a:pt x="519" y="351"/>
                  <a:pt x="520" y="351"/>
                  <a:pt x="520" y="351"/>
                </a:cubicBezTo>
                <a:cubicBezTo>
                  <a:pt x="523" y="353"/>
                  <a:pt x="525" y="354"/>
                  <a:pt x="528" y="356"/>
                </a:cubicBezTo>
                <a:cubicBezTo>
                  <a:pt x="529" y="357"/>
                  <a:pt x="530" y="357"/>
                  <a:pt x="533" y="358"/>
                </a:cubicBezTo>
                <a:cubicBezTo>
                  <a:pt x="533" y="357"/>
                  <a:pt x="531" y="357"/>
                  <a:pt x="529" y="356"/>
                </a:cubicBezTo>
                <a:cubicBezTo>
                  <a:pt x="529" y="356"/>
                  <a:pt x="529" y="355"/>
                  <a:pt x="529" y="355"/>
                </a:cubicBezTo>
                <a:cubicBezTo>
                  <a:pt x="529" y="355"/>
                  <a:pt x="530" y="355"/>
                  <a:pt x="530" y="355"/>
                </a:cubicBezTo>
                <a:cubicBezTo>
                  <a:pt x="531" y="355"/>
                  <a:pt x="531" y="355"/>
                  <a:pt x="531" y="356"/>
                </a:cubicBezTo>
                <a:cubicBezTo>
                  <a:pt x="533" y="357"/>
                  <a:pt x="533" y="357"/>
                  <a:pt x="537" y="359"/>
                </a:cubicBezTo>
                <a:cubicBezTo>
                  <a:pt x="537" y="358"/>
                  <a:pt x="535" y="357"/>
                  <a:pt x="532" y="356"/>
                </a:cubicBezTo>
                <a:cubicBezTo>
                  <a:pt x="531" y="355"/>
                  <a:pt x="530" y="354"/>
                  <a:pt x="528" y="354"/>
                </a:cubicBezTo>
                <a:cubicBezTo>
                  <a:pt x="529" y="353"/>
                  <a:pt x="526" y="352"/>
                  <a:pt x="525" y="351"/>
                </a:cubicBezTo>
                <a:cubicBezTo>
                  <a:pt x="525" y="351"/>
                  <a:pt x="525" y="351"/>
                  <a:pt x="524" y="350"/>
                </a:cubicBezTo>
                <a:cubicBezTo>
                  <a:pt x="521" y="349"/>
                  <a:pt x="520" y="348"/>
                  <a:pt x="517" y="347"/>
                </a:cubicBezTo>
                <a:cubicBezTo>
                  <a:pt x="517" y="346"/>
                  <a:pt x="514" y="345"/>
                  <a:pt x="512" y="344"/>
                </a:cubicBezTo>
                <a:cubicBezTo>
                  <a:pt x="511" y="343"/>
                  <a:pt x="509" y="342"/>
                  <a:pt x="509" y="341"/>
                </a:cubicBezTo>
                <a:cubicBezTo>
                  <a:pt x="509" y="341"/>
                  <a:pt x="509" y="341"/>
                  <a:pt x="509" y="341"/>
                </a:cubicBezTo>
                <a:cubicBezTo>
                  <a:pt x="510" y="341"/>
                  <a:pt x="511" y="341"/>
                  <a:pt x="510" y="341"/>
                </a:cubicBezTo>
                <a:cubicBezTo>
                  <a:pt x="509" y="340"/>
                  <a:pt x="507" y="340"/>
                  <a:pt x="506" y="340"/>
                </a:cubicBezTo>
                <a:cubicBezTo>
                  <a:pt x="500" y="337"/>
                  <a:pt x="501" y="336"/>
                  <a:pt x="496" y="334"/>
                </a:cubicBezTo>
                <a:cubicBezTo>
                  <a:pt x="495" y="333"/>
                  <a:pt x="491" y="331"/>
                  <a:pt x="491" y="330"/>
                </a:cubicBezTo>
                <a:cubicBezTo>
                  <a:pt x="500" y="334"/>
                  <a:pt x="508" y="338"/>
                  <a:pt x="514" y="341"/>
                </a:cubicBezTo>
                <a:cubicBezTo>
                  <a:pt x="514" y="342"/>
                  <a:pt x="514" y="342"/>
                  <a:pt x="516" y="343"/>
                </a:cubicBezTo>
                <a:cubicBezTo>
                  <a:pt x="518" y="344"/>
                  <a:pt x="520" y="345"/>
                  <a:pt x="523" y="346"/>
                </a:cubicBezTo>
                <a:cubicBezTo>
                  <a:pt x="522" y="345"/>
                  <a:pt x="521" y="344"/>
                  <a:pt x="519" y="343"/>
                </a:cubicBezTo>
                <a:cubicBezTo>
                  <a:pt x="518" y="342"/>
                  <a:pt x="517" y="342"/>
                  <a:pt x="516" y="342"/>
                </a:cubicBezTo>
                <a:cubicBezTo>
                  <a:pt x="516" y="341"/>
                  <a:pt x="513" y="340"/>
                  <a:pt x="513" y="339"/>
                </a:cubicBezTo>
                <a:cubicBezTo>
                  <a:pt x="514" y="339"/>
                  <a:pt x="515" y="340"/>
                  <a:pt x="517" y="340"/>
                </a:cubicBezTo>
                <a:cubicBezTo>
                  <a:pt x="519" y="341"/>
                  <a:pt x="517" y="340"/>
                  <a:pt x="517" y="339"/>
                </a:cubicBezTo>
                <a:cubicBezTo>
                  <a:pt x="514" y="338"/>
                  <a:pt x="511" y="337"/>
                  <a:pt x="507" y="336"/>
                </a:cubicBezTo>
                <a:cubicBezTo>
                  <a:pt x="505" y="334"/>
                  <a:pt x="501" y="332"/>
                  <a:pt x="496" y="330"/>
                </a:cubicBezTo>
                <a:cubicBezTo>
                  <a:pt x="492" y="328"/>
                  <a:pt x="499" y="328"/>
                  <a:pt x="499" y="327"/>
                </a:cubicBezTo>
                <a:cubicBezTo>
                  <a:pt x="500" y="327"/>
                  <a:pt x="501" y="327"/>
                  <a:pt x="503" y="328"/>
                </a:cubicBezTo>
                <a:cubicBezTo>
                  <a:pt x="507" y="330"/>
                  <a:pt x="511" y="332"/>
                  <a:pt x="513" y="333"/>
                </a:cubicBezTo>
                <a:cubicBezTo>
                  <a:pt x="511" y="334"/>
                  <a:pt x="509" y="333"/>
                  <a:pt x="507" y="332"/>
                </a:cubicBezTo>
                <a:cubicBezTo>
                  <a:pt x="509" y="333"/>
                  <a:pt x="510" y="335"/>
                  <a:pt x="514" y="335"/>
                </a:cubicBezTo>
                <a:cubicBezTo>
                  <a:pt x="517" y="336"/>
                  <a:pt x="514" y="334"/>
                  <a:pt x="515" y="334"/>
                </a:cubicBezTo>
                <a:cubicBezTo>
                  <a:pt x="520" y="335"/>
                  <a:pt x="520" y="335"/>
                  <a:pt x="518" y="333"/>
                </a:cubicBezTo>
                <a:cubicBezTo>
                  <a:pt x="514" y="331"/>
                  <a:pt x="510" y="329"/>
                  <a:pt x="506" y="327"/>
                </a:cubicBezTo>
                <a:cubicBezTo>
                  <a:pt x="505" y="326"/>
                  <a:pt x="501" y="325"/>
                  <a:pt x="502" y="325"/>
                </a:cubicBezTo>
                <a:cubicBezTo>
                  <a:pt x="506" y="325"/>
                  <a:pt x="502" y="324"/>
                  <a:pt x="503" y="323"/>
                </a:cubicBezTo>
                <a:cubicBezTo>
                  <a:pt x="506" y="324"/>
                  <a:pt x="507" y="325"/>
                  <a:pt x="509" y="325"/>
                </a:cubicBezTo>
                <a:cubicBezTo>
                  <a:pt x="515" y="326"/>
                  <a:pt x="516" y="328"/>
                  <a:pt x="523" y="330"/>
                </a:cubicBezTo>
                <a:cubicBezTo>
                  <a:pt x="522" y="329"/>
                  <a:pt x="517" y="328"/>
                  <a:pt x="517" y="327"/>
                </a:cubicBezTo>
                <a:cubicBezTo>
                  <a:pt x="517" y="325"/>
                  <a:pt x="507" y="323"/>
                  <a:pt x="510" y="321"/>
                </a:cubicBezTo>
                <a:cubicBezTo>
                  <a:pt x="511" y="322"/>
                  <a:pt x="512" y="322"/>
                  <a:pt x="513" y="323"/>
                </a:cubicBezTo>
                <a:cubicBezTo>
                  <a:pt x="513" y="324"/>
                  <a:pt x="521" y="326"/>
                  <a:pt x="524" y="328"/>
                </a:cubicBezTo>
                <a:cubicBezTo>
                  <a:pt x="523" y="327"/>
                  <a:pt x="521" y="325"/>
                  <a:pt x="517" y="324"/>
                </a:cubicBezTo>
                <a:cubicBezTo>
                  <a:pt x="513" y="322"/>
                  <a:pt x="509" y="319"/>
                  <a:pt x="504" y="317"/>
                </a:cubicBezTo>
                <a:cubicBezTo>
                  <a:pt x="509" y="319"/>
                  <a:pt x="513" y="320"/>
                  <a:pt x="518" y="322"/>
                </a:cubicBezTo>
                <a:cubicBezTo>
                  <a:pt x="518" y="323"/>
                  <a:pt x="519" y="323"/>
                  <a:pt x="521" y="325"/>
                </a:cubicBezTo>
                <a:cubicBezTo>
                  <a:pt x="523" y="324"/>
                  <a:pt x="523" y="324"/>
                  <a:pt x="521" y="322"/>
                </a:cubicBezTo>
                <a:cubicBezTo>
                  <a:pt x="521" y="322"/>
                  <a:pt x="520" y="322"/>
                  <a:pt x="520" y="321"/>
                </a:cubicBezTo>
                <a:cubicBezTo>
                  <a:pt x="514" y="316"/>
                  <a:pt x="507" y="311"/>
                  <a:pt x="498" y="305"/>
                </a:cubicBezTo>
                <a:cubicBezTo>
                  <a:pt x="499" y="306"/>
                  <a:pt x="500" y="306"/>
                  <a:pt x="500" y="306"/>
                </a:cubicBezTo>
                <a:cubicBezTo>
                  <a:pt x="508" y="311"/>
                  <a:pt x="517" y="315"/>
                  <a:pt x="525" y="320"/>
                </a:cubicBezTo>
                <a:cubicBezTo>
                  <a:pt x="530" y="323"/>
                  <a:pt x="536" y="326"/>
                  <a:pt x="542" y="329"/>
                </a:cubicBezTo>
                <a:cubicBezTo>
                  <a:pt x="542" y="278"/>
                  <a:pt x="542" y="278"/>
                  <a:pt x="542" y="278"/>
                </a:cubicBezTo>
                <a:cubicBezTo>
                  <a:pt x="542" y="277"/>
                  <a:pt x="541" y="277"/>
                  <a:pt x="541" y="277"/>
                </a:cubicBezTo>
                <a:cubicBezTo>
                  <a:pt x="540" y="276"/>
                  <a:pt x="539" y="275"/>
                  <a:pt x="538" y="275"/>
                </a:cubicBezTo>
                <a:cubicBezTo>
                  <a:pt x="538" y="274"/>
                  <a:pt x="537" y="274"/>
                  <a:pt x="536" y="274"/>
                </a:cubicBezTo>
                <a:cubicBezTo>
                  <a:pt x="538" y="273"/>
                  <a:pt x="540" y="273"/>
                  <a:pt x="542" y="274"/>
                </a:cubicBezTo>
                <a:cubicBezTo>
                  <a:pt x="542" y="256"/>
                  <a:pt x="542" y="256"/>
                  <a:pt x="542" y="256"/>
                </a:cubicBezTo>
                <a:cubicBezTo>
                  <a:pt x="542" y="256"/>
                  <a:pt x="542" y="256"/>
                  <a:pt x="542" y="255"/>
                </a:cubicBezTo>
                <a:cubicBezTo>
                  <a:pt x="541" y="255"/>
                  <a:pt x="541" y="254"/>
                  <a:pt x="541" y="254"/>
                </a:cubicBezTo>
                <a:cubicBezTo>
                  <a:pt x="541" y="254"/>
                  <a:pt x="541" y="254"/>
                  <a:pt x="542" y="254"/>
                </a:cubicBezTo>
                <a:cubicBezTo>
                  <a:pt x="542" y="254"/>
                  <a:pt x="542" y="254"/>
                  <a:pt x="542" y="254"/>
                </a:cubicBezTo>
                <a:cubicBezTo>
                  <a:pt x="542" y="237"/>
                  <a:pt x="542" y="237"/>
                  <a:pt x="542" y="237"/>
                </a:cubicBezTo>
                <a:cubicBezTo>
                  <a:pt x="542" y="237"/>
                  <a:pt x="542" y="237"/>
                  <a:pt x="542" y="236"/>
                </a:cubicBezTo>
                <a:cubicBezTo>
                  <a:pt x="542" y="236"/>
                  <a:pt x="542" y="236"/>
                  <a:pt x="542" y="236"/>
                </a:cubicBezTo>
                <a:cubicBezTo>
                  <a:pt x="542" y="207"/>
                  <a:pt x="542" y="207"/>
                  <a:pt x="542" y="207"/>
                </a:cubicBezTo>
                <a:cubicBezTo>
                  <a:pt x="542" y="207"/>
                  <a:pt x="542" y="207"/>
                  <a:pt x="542" y="207"/>
                </a:cubicBezTo>
                <a:cubicBezTo>
                  <a:pt x="542" y="206"/>
                  <a:pt x="542" y="206"/>
                  <a:pt x="542" y="206"/>
                </a:cubicBezTo>
                <a:cubicBezTo>
                  <a:pt x="542" y="206"/>
                  <a:pt x="542" y="206"/>
                  <a:pt x="542" y="206"/>
                </a:cubicBezTo>
                <a:cubicBezTo>
                  <a:pt x="542" y="193"/>
                  <a:pt x="542" y="193"/>
                  <a:pt x="542" y="193"/>
                </a:cubicBezTo>
                <a:cubicBezTo>
                  <a:pt x="542" y="193"/>
                  <a:pt x="542" y="193"/>
                  <a:pt x="542" y="193"/>
                </a:cubicBezTo>
                <a:cubicBezTo>
                  <a:pt x="542" y="192"/>
                  <a:pt x="542" y="192"/>
                  <a:pt x="542" y="192"/>
                </a:cubicBezTo>
                <a:cubicBezTo>
                  <a:pt x="542" y="192"/>
                  <a:pt x="542" y="192"/>
                  <a:pt x="542" y="192"/>
                </a:cubicBezTo>
                <a:cubicBezTo>
                  <a:pt x="542" y="148"/>
                  <a:pt x="542" y="148"/>
                  <a:pt x="542" y="148"/>
                </a:cubicBezTo>
                <a:cubicBezTo>
                  <a:pt x="540" y="147"/>
                  <a:pt x="538" y="146"/>
                  <a:pt x="537" y="145"/>
                </a:cubicBezTo>
                <a:cubicBezTo>
                  <a:pt x="539" y="146"/>
                  <a:pt x="541" y="146"/>
                  <a:pt x="542" y="147"/>
                </a:cubicBezTo>
                <a:cubicBezTo>
                  <a:pt x="542" y="144"/>
                  <a:pt x="542" y="144"/>
                  <a:pt x="542" y="144"/>
                </a:cubicBezTo>
                <a:cubicBezTo>
                  <a:pt x="542" y="144"/>
                  <a:pt x="542" y="144"/>
                  <a:pt x="542" y="144"/>
                </a:cubicBezTo>
                <a:cubicBezTo>
                  <a:pt x="542" y="144"/>
                  <a:pt x="542" y="144"/>
                  <a:pt x="542" y="144"/>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4" name="Text Placeholder 13"/>
          <p:cNvSpPr>
            <a:spLocks noGrp="1"/>
          </p:cNvSpPr>
          <p:nvPr>
            <p:ph type="body" sz="quarter" idx="14" hasCustomPrompt="1"/>
          </p:nvPr>
        </p:nvSpPr>
        <p:spPr>
          <a:xfrm>
            <a:off x="1857377" y="1014880"/>
            <a:ext cx="8380505" cy="400110"/>
          </a:xfrm>
        </p:spPr>
        <p:txBody>
          <a:bodyPr>
            <a:spAutoFit/>
          </a:bodyPr>
          <a:lstStyle>
            <a:lvl1pPr marL="0" marR="0" indent="0" algn="ctr" defTabSz="914377" rtl="0" eaLnBrk="1" fontAlgn="auto" latinLnBrk="0" hangingPunct="1">
              <a:lnSpc>
                <a:spcPct val="100000"/>
              </a:lnSpc>
              <a:spcBef>
                <a:spcPts val="0"/>
              </a:spcBef>
              <a:spcAft>
                <a:spcPts val="0"/>
              </a:spcAft>
              <a:buClrTx/>
              <a:buSzTx/>
              <a:buFontTx/>
              <a:buNone/>
              <a:tabLst/>
              <a:defRPr kumimoji="0" lang="en-US" sz="1000" b="0" i="0" u="none" strike="noStrike" kern="1200" cap="none" spc="0" normalizeH="0" baseline="0">
                <a:ln>
                  <a:noFill/>
                </a:ln>
                <a:solidFill>
                  <a:schemeClr val="tx1"/>
                </a:solidFill>
                <a:effectLst/>
                <a:uLnTx/>
                <a:uFillTx/>
                <a:latin typeface="+mn-lt"/>
                <a:ea typeface="+mn-ea"/>
                <a:cs typeface="+mn-cs"/>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a:t>Lorem </a:t>
            </a:r>
            <a:r>
              <a:rPr lang="en-US" err="1"/>
              <a:t>Ipsum</a:t>
            </a:r>
            <a:r>
              <a:rPr lang="en-US"/>
              <a:t> is simply dummy text of the printing and typesetting industry. Lorem </a:t>
            </a:r>
            <a:r>
              <a:rPr lang="en-US" err="1"/>
              <a:t>Ipsum</a:t>
            </a:r>
            <a:r>
              <a:rPr lang="en-US"/>
              <a:t> has been the industry's standard dummy text ever since the 1500s, when an unknown printer took a galley of type and scrambled it to make a type specimen book. </a:t>
            </a:r>
          </a:p>
        </p:txBody>
      </p:sp>
      <p:sp>
        <p:nvSpPr>
          <p:cNvPr id="12" name="Text Placeholder 11"/>
          <p:cNvSpPr>
            <a:spLocks noGrp="1"/>
          </p:cNvSpPr>
          <p:nvPr>
            <p:ph type="body" sz="quarter" idx="13" hasCustomPrompt="1"/>
          </p:nvPr>
        </p:nvSpPr>
        <p:spPr>
          <a:xfrm>
            <a:off x="2794000" y="360972"/>
            <a:ext cx="6604000" cy="535531"/>
          </a:xfrm>
        </p:spPr>
        <p:txBody>
          <a:bodyPr wrap="square" anchor="t">
            <a:spAutoFit/>
          </a:bodyPr>
          <a:lstStyle>
            <a:lvl1pPr marL="0" indent="0" algn="ctr">
              <a:buNone/>
              <a:defRPr sz="3200" normalizeH="0" baseline="0">
                <a:solidFill>
                  <a:schemeClr val="tx1"/>
                </a:solidFill>
                <a:latin typeface="+mj-lt"/>
              </a:defRPr>
            </a:lvl1pPr>
            <a:lvl2pPr>
              <a:defRPr>
                <a:solidFill>
                  <a:schemeClr val="tx1"/>
                </a:solidFill>
                <a:latin typeface="+mj-lt"/>
              </a:defRPr>
            </a:lvl2pPr>
            <a:lvl3pPr>
              <a:defRPr>
                <a:solidFill>
                  <a:schemeClr val="tx1"/>
                </a:solidFill>
                <a:latin typeface="+mj-lt"/>
              </a:defRPr>
            </a:lvl3pPr>
            <a:lvl4pPr>
              <a:defRPr>
                <a:solidFill>
                  <a:schemeClr val="tx1"/>
                </a:solidFill>
                <a:latin typeface="+mj-lt"/>
              </a:defRPr>
            </a:lvl4pPr>
            <a:lvl5pPr>
              <a:defRPr>
                <a:solidFill>
                  <a:schemeClr val="tx1"/>
                </a:solidFill>
                <a:latin typeface="+mj-lt"/>
              </a:defRPr>
            </a:lvl5pPr>
          </a:lstStyle>
          <a:p>
            <a:pPr lvl="0"/>
            <a:r>
              <a:rPr lang="en-US"/>
              <a:t>- Click to edit Master text styles -</a:t>
            </a:r>
          </a:p>
        </p:txBody>
      </p:sp>
      <p:sp>
        <p:nvSpPr>
          <p:cNvPr id="2" name="Date Placeholder 1"/>
          <p:cNvSpPr>
            <a:spLocks noGrp="1"/>
          </p:cNvSpPr>
          <p:nvPr>
            <p:ph type="dt" sz="half" idx="10"/>
          </p:nvPr>
        </p:nvSpPr>
        <p:spPr/>
        <p:txBody>
          <a:bodyPr/>
          <a:lstStyle>
            <a:lvl1pPr>
              <a:defRPr>
                <a:solidFill>
                  <a:schemeClr val="tx1"/>
                </a:solidFill>
              </a:defRPr>
            </a:lvl1pPr>
          </a:lstStyle>
          <a:p>
            <a:fld id="{C9852138-FCC6-44DD-9FFC-1C789392E7AA}" type="datetime1">
              <a:rPr lang="en-US" smtClean="0"/>
              <a:t>4/6/2022</a:t>
            </a:fld>
            <a:endParaRPr lang="en-US"/>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03206E70-9524-410D-AE9B-78D656EAA14D}" type="slidenum">
              <a:rPr lang="en-US" smtClean="0"/>
              <a:pPr/>
              <a:t>‹#›</a:t>
            </a:fld>
            <a:endParaRPr lang="en-US"/>
          </a:p>
        </p:txBody>
      </p:sp>
      <p:sp>
        <p:nvSpPr>
          <p:cNvPr id="8" name="Rectangle 7"/>
          <p:cNvSpPr/>
          <p:nvPr userDrawn="1"/>
        </p:nvSpPr>
        <p:spPr>
          <a:xfrm>
            <a:off x="10237881" y="0"/>
            <a:ext cx="571500" cy="55563"/>
          </a:xfrm>
          <a:prstGeom prst="rect">
            <a:avLst/>
          </a:prstGeom>
          <a:solidFill>
            <a:srgbClr val="0059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userDrawn="1"/>
        </p:nvSpPr>
        <p:spPr>
          <a:xfrm>
            <a:off x="10880818" y="0"/>
            <a:ext cx="571500" cy="55563"/>
          </a:xfrm>
          <a:prstGeom prst="rect">
            <a:avLst/>
          </a:prstGeom>
          <a:solidFill>
            <a:srgbClr val="0059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userDrawn="1"/>
        </p:nvSpPr>
        <p:spPr>
          <a:xfrm>
            <a:off x="11523755" y="0"/>
            <a:ext cx="571500" cy="55563"/>
          </a:xfrm>
          <a:prstGeom prst="rect">
            <a:avLst/>
          </a:prstGeom>
          <a:solidFill>
            <a:srgbClr val="0059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10" descr="A picture containing building, clock&#10;&#10;Description automatically generated">
            <a:extLst>
              <a:ext uri="{FF2B5EF4-FFF2-40B4-BE49-F238E27FC236}">
                <a16:creationId xmlns:a16="http://schemas.microsoft.com/office/drawing/2014/main" id="{637CA4A9-DC6F-452B-A7FE-8AF43A674CE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60751" y="110713"/>
            <a:ext cx="534504" cy="510748"/>
          </a:xfrm>
          <a:prstGeom prst="rect">
            <a:avLst/>
          </a:prstGeom>
        </p:spPr>
      </p:pic>
    </p:spTree>
    <p:extLst>
      <p:ext uri="{BB962C8B-B14F-4D97-AF65-F5344CB8AC3E}">
        <p14:creationId xmlns:p14="http://schemas.microsoft.com/office/powerpoint/2010/main" val="1283551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D18269-CD32-429B-80E4-27A96AE6C0EC}" type="datetimeFigureOut">
              <a:rPr lang="en-US" smtClean="0"/>
              <a:t>4/6/2022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0D9605-A831-4471-A4C4-EBFA8615ADCD}" type="slidenum">
              <a:rPr lang="en-US" smtClean="0"/>
              <a:t>‹#›</a:t>
            </a:fld>
            <a:endParaRPr lang="en-US"/>
          </a:p>
        </p:txBody>
      </p:sp>
    </p:spTree>
    <p:extLst>
      <p:ext uri="{BB962C8B-B14F-4D97-AF65-F5344CB8AC3E}">
        <p14:creationId xmlns:p14="http://schemas.microsoft.com/office/powerpoint/2010/main" val="21241229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9D18269-CD32-429B-80E4-27A96AE6C0EC}" type="datetimeFigureOut">
              <a:rPr lang="en-US" smtClean="0"/>
              <a:t>4/6/2022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0D9605-A831-4471-A4C4-EBFA8615ADCD}" type="slidenum">
              <a:rPr lang="en-US" smtClean="0"/>
              <a:t>‹#›</a:t>
            </a:fld>
            <a:endParaRPr lang="en-US"/>
          </a:p>
        </p:txBody>
      </p:sp>
    </p:spTree>
    <p:extLst>
      <p:ext uri="{BB962C8B-B14F-4D97-AF65-F5344CB8AC3E}">
        <p14:creationId xmlns:p14="http://schemas.microsoft.com/office/powerpoint/2010/main" val="3397821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9D18269-CD32-429B-80E4-27A96AE6C0EC}" type="datetimeFigureOut">
              <a:rPr lang="en-US" smtClean="0"/>
              <a:t>4/6/2022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0D9605-A831-4471-A4C4-EBFA8615ADCD}" type="slidenum">
              <a:rPr lang="en-US" smtClean="0"/>
              <a:t>‹#›</a:t>
            </a:fld>
            <a:endParaRPr lang="en-US"/>
          </a:p>
        </p:txBody>
      </p:sp>
    </p:spTree>
    <p:extLst>
      <p:ext uri="{BB962C8B-B14F-4D97-AF65-F5344CB8AC3E}">
        <p14:creationId xmlns:p14="http://schemas.microsoft.com/office/powerpoint/2010/main" val="24633158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9D18269-CD32-429B-80E4-27A96AE6C0EC}" type="datetimeFigureOut">
              <a:rPr lang="en-US" smtClean="0"/>
              <a:t>4/6/2022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F0D9605-A831-4471-A4C4-EBFA8615ADCD}" type="slidenum">
              <a:rPr lang="en-US" smtClean="0"/>
              <a:t>‹#›</a:t>
            </a:fld>
            <a:endParaRPr lang="en-US"/>
          </a:p>
        </p:txBody>
      </p:sp>
    </p:spTree>
    <p:extLst>
      <p:ext uri="{BB962C8B-B14F-4D97-AF65-F5344CB8AC3E}">
        <p14:creationId xmlns:p14="http://schemas.microsoft.com/office/powerpoint/2010/main" val="17906222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9D18269-CD32-429B-80E4-27A96AE6C0EC}" type="datetimeFigureOut">
              <a:rPr lang="en-US" smtClean="0"/>
              <a:t>4/6/2022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0D9605-A831-4471-A4C4-EBFA8615ADCD}" type="slidenum">
              <a:rPr lang="en-US" smtClean="0"/>
              <a:t>‹#›</a:t>
            </a:fld>
            <a:endParaRPr lang="en-US"/>
          </a:p>
        </p:txBody>
      </p:sp>
    </p:spTree>
    <p:extLst>
      <p:ext uri="{BB962C8B-B14F-4D97-AF65-F5344CB8AC3E}">
        <p14:creationId xmlns:p14="http://schemas.microsoft.com/office/powerpoint/2010/main" val="2965996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Rectangle 4"/>
          <p:cNvSpPr/>
          <p:nvPr userDrawn="1"/>
        </p:nvSpPr>
        <p:spPr>
          <a:xfrm>
            <a:off x="0" y="6238874"/>
            <a:ext cx="12192000" cy="619125"/>
          </a:xfrm>
          <a:prstGeom prst="rect">
            <a:avLst/>
          </a:prstGeom>
          <a:gradFill>
            <a:gsLst>
              <a:gs pos="0">
                <a:srgbClr val="BFBEBE"/>
              </a:gs>
              <a:gs pos="100000">
                <a:schemeClr val="bg1">
                  <a:lumMod val="95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20"/>
          <p:cNvGrpSpPr>
            <a:grpSpLocks noChangeAspect="1"/>
          </p:cNvGrpSpPr>
          <p:nvPr userDrawn="1"/>
        </p:nvGrpSpPr>
        <p:grpSpPr bwMode="auto">
          <a:xfrm flipV="1">
            <a:off x="1" y="-599232"/>
            <a:ext cx="2407278" cy="396032"/>
            <a:chOff x="0" y="0"/>
            <a:chExt cx="5963" cy="981"/>
          </a:xfrm>
        </p:grpSpPr>
        <p:sp>
          <p:nvSpPr>
            <p:cNvPr id="7" name="Oval 21"/>
            <p:cNvSpPr>
              <a:spLocks noChangeArrowheads="1"/>
            </p:cNvSpPr>
            <p:nvPr/>
          </p:nvSpPr>
          <p:spPr bwMode="auto">
            <a:xfrm>
              <a:off x="1246" y="0"/>
              <a:ext cx="978" cy="981"/>
            </a:xfrm>
            <a:prstGeom prst="ellipse">
              <a:avLst/>
            </a:prstGeom>
            <a:solidFill>
              <a:srgbClr val="0C34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Oval 22"/>
            <p:cNvSpPr>
              <a:spLocks noChangeArrowheads="1"/>
            </p:cNvSpPr>
            <p:nvPr/>
          </p:nvSpPr>
          <p:spPr bwMode="auto">
            <a:xfrm>
              <a:off x="0" y="0"/>
              <a:ext cx="978" cy="981"/>
            </a:xfrm>
            <a:prstGeom prst="ellipse">
              <a:avLst/>
            </a:prstGeom>
            <a:solidFill>
              <a:srgbClr val="D80F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Oval 23"/>
            <p:cNvSpPr>
              <a:spLocks noChangeArrowheads="1"/>
            </p:cNvSpPr>
            <p:nvPr/>
          </p:nvSpPr>
          <p:spPr bwMode="auto">
            <a:xfrm>
              <a:off x="2493" y="0"/>
              <a:ext cx="977" cy="981"/>
            </a:xfrm>
            <a:prstGeom prst="ellipse">
              <a:avLst/>
            </a:prstGeom>
            <a:solidFill>
              <a:srgbClr val="1962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Oval 24"/>
            <p:cNvSpPr>
              <a:spLocks noChangeArrowheads="1"/>
            </p:cNvSpPr>
            <p:nvPr/>
          </p:nvSpPr>
          <p:spPr bwMode="auto">
            <a:xfrm>
              <a:off x="3739" y="0"/>
              <a:ext cx="978" cy="981"/>
            </a:xfrm>
            <a:prstGeom prst="ellipse">
              <a:avLst/>
            </a:prstGeom>
            <a:solidFill>
              <a:srgbClr val="6F87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Oval 25"/>
            <p:cNvSpPr>
              <a:spLocks noChangeArrowheads="1"/>
            </p:cNvSpPr>
            <p:nvPr/>
          </p:nvSpPr>
          <p:spPr bwMode="auto">
            <a:xfrm>
              <a:off x="4986" y="0"/>
              <a:ext cx="977" cy="981"/>
            </a:xfrm>
            <a:prstGeom prst="ellipse">
              <a:avLst/>
            </a:prstGeom>
            <a:solidFill>
              <a:srgbClr val="BFB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2" name="Freeform 13"/>
          <p:cNvSpPr>
            <a:spLocks/>
          </p:cNvSpPr>
          <p:nvPr userDrawn="1"/>
        </p:nvSpPr>
        <p:spPr bwMode="auto">
          <a:xfrm flipH="1">
            <a:off x="8620125" y="0"/>
            <a:ext cx="3571875" cy="3567112"/>
          </a:xfrm>
          <a:custGeom>
            <a:avLst/>
            <a:gdLst>
              <a:gd name="T0" fmla="*/ 0 w 2250"/>
              <a:gd name="T1" fmla="*/ 0 h 2247"/>
              <a:gd name="T2" fmla="*/ 2250 w 2250"/>
              <a:gd name="T3" fmla="*/ 0 h 2247"/>
              <a:gd name="T4" fmla="*/ 0 w 2250"/>
              <a:gd name="T5" fmla="*/ 2247 h 2247"/>
              <a:gd name="T6" fmla="*/ 0 w 2250"/>
              <a:gd name="T7" fmla="*/ 0 h 2247"/>
            </a:gdLst>
            <a:ahLst/>
            <a:cxnLst>
              <a:cxn ang="0">
                <a:pos x="T0" y="T1"/>
              </a:cxn>
              <a:cxn ang="0">
                <a:pos x="T2" y="T3"/>
              </a:cxn>
              <a:cxn ang="0">
                <a:pos x="T4" y="T5"/>
              </a:cxn>
              <a:cxn ang="0">
                <a:pos x="T6" y="T7"/>
              </a:cxn>
            </a:cxnLst>
            <a:rect l="0" t="0" r="r" b="b"/>
            <a:pathLst>
              <a:path w="2250" h="2247">
                <a:moveTo>
                  <a:pt x="0" y="0"/>
                </a:moveTo>
                <a:lnTo>
                  <a:pt x="2250" y="0"/>
                </a:lnTo>
                <a:lnTo>
                  <a:pt x="0" y="2247"/>
                </a:lnTo>
                <a:lnTo>
                  <a:pt x="0" y="0"/>
                </a:lnTo>
                <a:close/>
              </a:path>
            </a:pathLst>
          </a:custGeom>
          <a:gradFill>
            <a:gsLst>
              <a:gs pos="0">
                <a:schemeClr val="bg1"/>
              </a:gs>
              <a:gs pos="100000">
                <a:schemeClr val="bg1">
                  <a:lumMod val="95000"/>
                </a:schemeClr>
              </a:gs>
            </a:gsLst>
            <a:lin ang="0" scaled="1"/>
          </a:gradFill>
          <a:ln>
            <a:noFill/>
          </a:ln>
        </p:spPr>
        <p:txBody>
          <a:bodyPr vert="horz" wrap="square" lIns="91440" tIns="45720" rIns="91440" bIns="45720" numCol="1" anchor="t" anchorCtr="0" compatLnSpc="1">
            <a:prstTxWarp prst="textNoShape">
              <a:avLst/>
            </a:prstTxWarp>
          </a:bodyPr>
          <a:lstStyle/>
          <a:p>
            <a:pPr lvl="0"/>
            <a:endParaRPr lang="en-US"/>
          </a:p>
        </p:txBody>
      </p:sp>
      <p:sp>
        <p:nvSpPr>
          <p:cNvPr id="13" name="Freeform 7"/>
          <p:cNvSpPr>
            <a:spLocks/>
          </p:cNvSpPr>
          <p:nvPr userDrawn="1"/>
        </p:nvSpPr>
        <p:spPr bwMode="auto">
          <a:xfrm flipH="1">
            <a:off x="7964488" y="273051"/>
            <a:ext cx="4227512" cy="4213225"/>
          </a:xfrm>
          <a:custGeom>
            <a:avLst/>
            <a:gdLst>
              <a:gd name="T0" fmla="*/ 0 w 3264"/>
              <a:gd name="T1" fmla="*/ 2218 h 3253"/>
              <a:gd name="T2" fmla="*/ 2220 w 3264"/>
              <a:gd name="T3" fmla="*/ 0 h 3253"/>
              <a:gd name="T4" fmla="*/ 3264 w 3264"/>
              <a:gd name="T5" fmla="*/ 0 h 3253"/>
              <a:gd name="T6" fmla="*/ 5 w 3264"/>
              <a:gd name="T7" fmla="*/ 3253 h 3253"/>
              <a:gd name="T8" fmla="*/ 0 w 3264"/>
              <a:gd name="T9" fmla="*/ 2218 h 3253"/>
            </a:gdLst>
            <a:ahLst/>
            <a:cxnLst>
              <a:cxn ang="0">
                <a:pos x="T0" y="T1"/>
              </a:cxn>
              <a:cxn ang="0">
                <a:pos x="T2" y="T3"/>
              </a:cxn>
              <a:cxn ang="0">
                <a:pos x="T4" y="T5"/>
              </a:cxn>
              <a:cxn ang="0">
                <a:pos x="T6" y="T7"/>
              </a:cxn>
              <a:cxn ang="0">
                <a:pos x="T8" y="T9"/>
              </a:cxn>
            </a:cxnLst>
            <a:rect l="0" t="0" r="r" b="b"/>
            <a:pathLst>
              <a:path w="3264" h="3253">
                <a:moveTo>
                  <a:pt x="0" y="2218"/>
                </a:moveTo>
                <a:lnTo>
                  <a:pt x="2220" y="0"/>
                </a:lnTo>
                <a:lnTo>
                  <a:pt x="3264" y="0"/>
                </a:lnTo>
                <a:lnTo>
                  <a:pt x="5" y="3253"/>
                </a:lnTo>
                <a:lnTo>
                  <a:pt x="0" y="2218"/>
                </a:lnTo>
                <a:close/>
              </a:path>
            </a:pathLst>
          </a:custGeom>
          <a:gradFill>
            <a:gsLst>
              <a:gs pos="0">
                <a:schemeClr val="bg1">
                  <a:lumMod val="95000"/>
                </a:schemeClr>
              </a:gs>
              <a:gs pos="100000">
                <a:schemeClr val="bg1">
                  <a:lumMod val="85000"/>
                  <a:alpha val="26000"/>
                </a:schemeClr>
              </a:gs>
            </a:gsLst>
            <a:lin ang="0" scaled="1"/>
          </a:gradFill>
          <a:ln>
            <a:noFill/>
          </a:ln>
        </p:spPr>
        <p:txBody>
          <a:bodyPr vert="horz" wrap="square" lIns="91440" tIns="45720" rIns="91440" bIns="45720" numCol="1" anchor="t" anchorCtr="0" compatLnSpc="1">
            <a:prstTxWarp prst="textNoShape">
              <a:avLst/>
            </a:prstTxWarp>
          </a:bodyPr>
          <a:lstStyle/>
          <a:p>
            <a:pPr lvl="0"/>
            <a:endParaRPr lang="en-US"/>
          </a:p>
        </p:txBody>
      </p:sp>
      <p:sp>
        <p:nvSpPr>
          <p:cNvPr id="14" name="Freeform 8"/>
          <p:cNvSpPr>
            <a:spLocks/>
          </p:cNvSpPr>
          <p:nvPr userDrawn="1"/>
        </p:nvSpPr>
        <p:spPr bwMode="auto">
          <a:xfrm flipH="1">
            <a:off x="11422063" y="1474788"/>
            <a:ext cx="769937" cy="1249363"/>
          </a:xfrm>
          <a:custGeom>
            <a:avLst/>
            <a:gdLst>
              <a:gd name="T0" fmla="*/ 0 w 485"/>
              <a:gd name="T1" fmla="*/ 484 h 787"/>
              <a:gd name="T2" fmla="*/ 485 w 485"/>
              <a:gd name="T3" fmla="*/ 0 h 787"/>
              <a:gd name="T4" fmla="*/ 485 w 485"/>
              <a:gd name="T5" fmla="*/ 304 h 787"/>
              <a:gd name="T6" fmla="*/ 2 w 485"/>
              <a:gd name="T7" fmla="*/ 787 h 787"/>
              <a:gd name="T8" fmla="*/ 0 w 485"/>
              <a:gd name="T9" fmla="*/ 484 h 787"/>
            </a:gdLst>
            <a:ahLst/>
            <a:cxnLst>
              <a:cxn ang="0">
                <a:pos x="T0" y="T1"/>
              </a:cxn>
              <a:cxn ang="0">
                <a:pos x="T2" y="T3"/>
              </a:cxn>
              <a:cxn ang="0">
                <a:pos x="T4" y="T5"/>
              </a:cxn>
              <a:cxn ang="0">
                <a:pos x="T6" y="T7"/>
              </a:cxn>
              <a:cxn ang="0">
                <a:pos x="T8" y="T9"/>
              </a:cxn>
            </a:cxnLst>
            <a:rect l="0" t="0" r="r" b="b"/>
            <a:pathLst>
              <a:path w="485" h="787">
                <a:moveTo>
                  <a:pt x="0" y="484"/>
                </a:moveTo>
                <a:lnTo>
                  <a:pt x="485" y="0"/>
                </a:lnTo>
                <a:lnTo>
                  <a:pt x="485" y="304"/>
                </a:lnTo>
                <a:lnTo>
                  <a:pt x="2" y="787"/>
                </a:lnTo>
                <a:lnTo>
                  <a:pt x="0" y="484"/>
                </a:lnTo>
                <a:close/>
              </a:path>
            </a:pathLst>
          </a:custGeom>
          <a:gradFill flip="none" rotWithShape="1">
            <a:gsLst>
              <a:gs pos="0">
                <a:schemeClr val="bg1"/>
              </a:gs>
              <a:gs pos="100000">
                <a:schemeClr val="bg1">
                  <a:lumMod val="95000"/>
                </a:schemeClr>
              </a:gs>
            </a:gsLst>
            <a:lin ang="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6"/>
          <p:cNvSpPr>
            <a:spLocks/>
          </p:cNvSpPr>
          <p:nvPr userDrawn="1"/>
        </p:nvSpPr>
        <p:spPr bwMode="auto">
          <a:xfrm flipH="1">
            <a:off x="7288212" y="-1"/>
            <a:ext cx="3290748" cy="2581275"/>
          </a:xfrm>
          <a:custGeom>
            <a:avLst/>
            <a:gdLst>
              <a:gd name="T0" fmla="*/ 0 w 1744"/>
              <a:gd name="T1" fmla="*/ 1368 h 1368"/>
              <a:gd name="T2" fmla="*/ 1369 w 1744"/>
              <a:gd name="T3" fmla="*/ 0 h 1368"/>
              <a:gd name="T4" fmla="*/ 1744 w 1744"/>
              <a:gd name="T5" fmla="*/ 0 h 1368"/>
              <a:gd name="T6" fmla="*/ 375 w 1744"/>
              <a:gd name="T7" fmla="*/ 1368 h 1368"/>
              <a:gd name="T8" fmla="*/ 0 w 1744"/>
              <a:gd name="T9" fmla="*/ 1368 h 1368"/>
            </a:gdLst>
            <a:ahLst/>
            <a:cxnLst>
              <a:cxn ang="0">
                <a:pos x="T0" y="T1"/>
              </a:cxn>
              <a:cxn ang="0">
                <a:pos x="T2" y="T3"/>
              </a:cxn>
              <a:cxn ang="0">
                <a:pos x="T4" y="T5"/>
              </a:cxn>
              <a:cxn ang="0">
                <a:pos x="T6" y="T7"/>
              </a:cxn>
              <a:cxn ang="0">
                <a:pos x="T8" y="T9"/>
              </a:cxn>
            </a:cxnLst>
            <a:rect l="0" t="0" r="r" b="b"/>
            <a:pathLst>
              <a:path w="1744" h="1368">
                <a:moveTo>
                  <a:pt x="0" y="1368"/>
                </a:moveTo>
                <a:lnTo>
                  <a:pt x="1369" y="0"/>
                </a:lnTo>
                <a:lnTo>
                  <a:pt x="1744" y="0"/>
                </a:lnTo>
                <a:lnTo>
                  <a:pt x="375" y="1368"/>
                </a:lnTo>
                <a:lnTo>
                  <a:pt x="0" y="1368"/>
                </a:lnTo>
                <a:close/>
              </a:path>
            </a:pathLst>
          </a:custGeom>
          <a:gradFill>
            <a:gsLst>
              <a:gs pos="0">
                <a:schemeClr val="bg1"/>
              </a:gs>
              <a:gs pos="100000">
                <a:schemeClr val="bg1">
                  <a:lumMod val="95000"/>
                </a:schemeClr>
              </a:gs>
            </a:gsLst>
            <a:lin ang="0" scaled="1"/>
          </a:gradFill>
          <a:ln>
            <a:noFill/>
          </a:ln>
        </p:spPr>
        <p:txBody>
          <a:bodyPr vert="horz" wrap="square" lIns="91440" tIns="45720" rIns="91440" bIns="45720" numCol="1" anchor="t" anchorCtr="0" compatLnSpc="1">
            <a:prstTxWarp prst="textNoShape">
              <a:avLst/>
            </a:prstTxWarp>
          </a:bodyPr>
          <a:lstStyle/>
          <a:p>
            <a:pPr lvl="0"/>
            <a:endParaRPr lang="en-US"/>
          </a:p>
        </p:txBody>
      </p:sp>
      <p:sp>
        <p:nvSpPr>
          <p:cNvPr id="16" name="Freeform 5"/>
          <p:cNvSpPr>
            <a:spLocks/>
          </p:cNvSpPr>
          <p:nvPr userDrawn="1"/>
        </p:nvSpPr>
        <p:spPr bwMode="auto">
          <a:xfrm flipH="1">
            <a:off x="10839451" y="0"/>
            <a:ext cx="1352549" cy="1350748"/>
          </a:xfrm>
          <a:custGeom>
            <a:avLst/>
            <a:gdLst>
              <a:gd name="T0" fmla="*/ 6 w 2253"/>
              <a:gd name="T1" fmla="*/ 0 h 2250"/>
              <a:gd name="T2" fmla="*/ 2253 w 2253"/>
              <a:gd name="T3" fmla="*/ 0 h 2250"/>
              <a:gd name="T4" fmla="*/ 0 w 2253"/>
              <a:gd name="T5" fmla="*/ 2250 h 2250"/>
              <a:gd name="T6" fmla="*/ 6 w 2253"/>
              <a:gd name="T7" fmla="*/ 0 h 2250"/>
            </a:gdLst>
            <a:ahLst/>
            <a:cxnLst>
              <a:cxn ang="0">
                <a:pos x="T0" y="T1"/>
              </a:cxn>
              <a:cxn ang="0">
                <a:pos x="T2" y="T3"/>
              </a:cxn>
              <a:cxn ang="0">
                <a:pos x="T4" y="T5"/>
              </a:cxn>
              <a:cxn ang="0">
                <a:pos x="T6" y="T7"/>
              </a:cxn>
            </a:cxnLst>
            <a:rect l="0" t="0" r="r" b="b"/>
            <a:pathLst>
              <a:path w="2253" h="2250">
                <a:moveTo>
                  <a:pt x="6" y="0"/>
                </a:moveTo>
                <a:lnTo>
                  <a:pt x="2253" y="0"/>
                </a:lnTo>
                <a:lnTo>
                  <a:pt x="0" y="2250"/>
                </a:lnTo>
                <a:lnTo>
                  <a:pt x="6" y="0"/>
                </a:lnTo>
                <a:close/>
              </a:path>
            </a:pathLst>
          </a:custGeom>
          <a:gradFill>
            <a:gsLst>
              <a:gs pos="0">
                <a:schemeClr val="bg1"/>
              </a:gs>
              <a:gs pos="100000">
                <a:schemeClr val="bg1">
                  <a:lumMod val="85000"/>
                </a:schemeClr>
              </a:gs>
            </a:gsLst>
            <a:lin ang="0" scaled="1"/>
          </a:gradFill>
          <a:ln>
            <a:noFill/>
          </a:ln>
        </p:spPr>
        <p:txBody>
          <a:bodyPr vert="horz" wrap="square" lIns="91440" tIns="45720" rIns="91440" bIns="45720" numCol="1" anchor="t" anchorCtr="0" compatLnSpc="1">
            <a:prstTxWarp prst="textNoShape">
              <a:avLst/>
            </a:prstTxWarp>
          </a:bodyPr>
          <a:lstStyle/>
          <a:p>
            <a:pPr lvl="0"/>
            <a:endParaRPr lang="en-US"/>
          </a:p>
        </p:txBody>
      </p:sp>
      <p:sp>
        <p:nvSpPr>
          <p:cNvPr id="17" name="Freeform 17"/>
          <p:cNvSpPr>
            <a:spLocks/>
          </p:cNvSpPr>
          <p:nvPr userDrawn="1"/>
        </p:nvSpPr>
        <p:spPr bwMode="auto">
          <a:xfrm flipH="1">
            <a:off x="6566932" y="1588"/>
            <a:ext cx="2582386" cy="2579687"/>
          </a:xfrm>
          <a:custGeom>
            <a:avLst/>
            <a:gdLst>
              <a:gd name="T0" fmla="*/ 2568 w 2871"/>
              <a:gd name="T1" fmla="*/ 0 h 2868"/>
              <a:gd name="T2" fmla="*/ 0 w 2871"/>
              <a:gd name="T3" fmla="*/ 2566 h 2868"/>
              <a:gd name="T4" fmla="*/ 0 w 2871"/>
              <a:gd name="T5" fmla="*/ 2868 h 2868"/>
              <a:gd name="T6" fmla="*/ 2871 w 2871"/>
              <a:gd name="T7" fmla="*/ 0 h 2868"/>
              <a:gd name="T8" fmla="*/ 2568 w 2871"/>
              <a:gd name="T9" fmla="*/ 0 h 2868"/>
            </a:gdLst>
            <a:ahLst/>
            <a:cxnLst>
              <a:cxn ang="0">
                <a:pos x="T0" y="T1"/>
              </a:cxn>
              <a:cxn ang="0">
                <a:pos x="T2" y="T3"/>
              </a:cxn>
              <a:cxn ang="0">
                <a:pos x="T4" y="T5"/>
              </a:cxn>
              <a:cxn ang="0">
                <a:pos x="T6" y="T7"/>
              </a:cxn>
              <a:cxn ang="0">
                <a:pos x="T8" y="T9"/>
              </a:cxn>
            </a:cxnLst>
            <a:rect l="0" t="0" r="r" b="b"/>
            <a:pathLst>
              <a:path w="2871" h="2868">
                <a:moveTo>
                  <a:pt x="2568" y="0"/>
                </a:moveTo>
                <a:lnTo>
                  <a:pt x="0" y="2566"/>
                </a:lnTo>
                <a:lnTo>
                  <a:pt x="0" y="2868"/>
                </a:lnTo>
                <a:lnTo>
                  <a:pt x="2871" y="0"/>
                </a:lnTo>
                <a:lnTo>
                  <a:pt x="2568" y="0"/>
                </a:lnTo>
                <a:close/>
              </a:path>
            </a:pathLst>
          </a:custGeom>
          <a:gradFill>
            <a:gsLst>
              <a:gs pos="0">
                <a:schemeClr val="bg1"/>
              </a:gs>
              <a:gs pos="100000">
                <a:schemeClr val="bg1">
                  <a:lumMod val="95000"/>
                </a:schemeClr>
              </a:gs>
            </a:gsLst>
            <a:lin ang="0" scaled="1"/>
          </a:gradFill>
          <a:ln>
            <a:noFill/>
          </a:ln>
        </p:spPr>
        <p:txBody>
          <a:bodyPr vert="horz" wrap="square" lIns="91440" tIns="45720" rIns="91440" bIns="45720" numCol="1" anchor="t" anchorCtr="0" compatLnSpc="1">
            <a:prstTxWarp prst="textNoShape">
              <a:avLst/>
            </a:prstTxWarp>
          </a:bodyPr>
          <a:lstStyle/>
          <a:p>
            <a:endParaRPr lang="en-US"/>
          </a:p>
        </p:txBody>
      </p:sp>
      <p:pic>
        <p:nvPicPr>
          <p:cNvPr id="19" name="Picture 18" descr="A close up of a sign&#10;&#10;Description automatically generated">
            <a:extLst>
              <a:ext uri="{FF2B5EF4-FFF2-40B4-BE49-F238E27FC236}">
                <a16:creationId xmlns:a16="http://schemas.microsoft.com/office/drawing/2014/main" id="{D24CDF72-C54D-496C-BD2C-DD4D02DA83AB}"/>
              </a:ext>
            </a:extLst>
          </p:cNvPr>
          <p:cNvPicPr>
            <a:picLocks noChangeAspect="1"/>
          </p:cNvPicPr>
          <p:nvPr userDrawn="1"/>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8553449" y="6271716"/>
            <a:ext cx="3473965" cy="553437"/>
          </a:xfrm>
          <a:prstGeom prst="rect">
            <a:avLst/>
          </a:prstGeom>
          <a:effectLst>
            <a:outerShdw dist="12700" dir="2700000" algn="tl" rotWithShape="0">
              <a:prstClr val="black">
                <a:alpha val="31000"/>
              </a:prstClr>
            </a:outerShdw>
          </a:effectLst>
        </p:spPr>
      </p:pic>
      <p:sp>
        <p:nvSpPr>
          <p:cNvPr id="20" name="TextBox 19">
            <a:extLst>
              <a:ext uri="{FF2B5EF4-FFF2-40B4-BE49-F238E27FC236}">
                <a16:creationId xmlns:a16="http://schemas.microsoft.com/office/drawing/2014/main" id="{5CD1E5F4-767B-424D-8B16-A2E348586EA0}"/>
              </a:ext>
            </a:extLst>
          </p:cNvPr>
          <p:cNvSpPr txBox="1"/>
          <p:nvPr userDrawn="1"/>
        </p:nvSpPr>
        <p:spPr>
          <a:xfrm>
            <a:off x="28576" y="6317601"/>
            <a:ext cx="3886200" cy="461665"/>
          </a:xfrm>
          <a:prstGeom prst="rect">
            <a:avLst/>
          </a:prstGeom>
        </p:spPr>
        <p:txBody>
          <a:bodyPr vert="horz" lIns="91440" tIns="45720" rIns="91440" bIns="45720" rtlCol="0" anchor="ctr"/>
          <a:lstStyle>
            <a:defPPr>
              <a:defRPr lang="en-US"/>
            </a:defPPr>
            <a:lvl1pPr algn="ctr">
              <a:defRPr sz="1200">
                <a:solidFill>
                  <a:schemeClr val="tx1">
                    <a:tint val="75000"/>
                  </a:schemeClr>
                </a:solidFill>
              </a:defRPr>
            </a:lvl1pPr>
          </a:lstStyle>
          <a:p>
            <a:pPr lvl="0"/>
            <a:r>
              <a:rPr lang="en-US" dirty="0"/>
              <a:t>+1-416-465-3459 | info@mellohawk.com | mellohawk.com</a:t>
            </a:r>
          </a:p>
        </p:txBody>
      </p:sp>
      <p:grpSp>
        <p:nvGrpSpPr>
          <p:cNvPr id="18" name="Group 17">
            <a:extLst>
              <a:ext uri="{FF2B5EF4-FFF2-40B4-BE49-F238E27FC236}">
                <a16:creationId xmlns:a16="http://schemas.microsoft.com/office/drawing/2014/main" id="{8FD9041F-B75B-497D-A843-C6A435332C1B}"/>
              </a:ext>
            </a:extLst>
          </p:cNvPr>
          <p:cNvGrpSpPr/>
          <p:nvPr userDrawn="1"/>
        </p:nvGrpSpPr>
        <p:grpSpPr>
          <a:xfrm>
            <a:off x="386346" y="0"/>
            <a:ext cx="1240778" cy="482568"/>
            <a:chOff x="5401469" y="1588"/>
            <a:chExt cx="1389063" cy="540239"/>
          </a:xfrm>
        </p:grpSpPr>
        <p:sp>
          <p:nvSpPr>
            <p:cNvPr id="21" name="Freeform 5">
              <a:extLst>
                <a:ext uri="{FF2B5EF4-FFF2-40B4-BE49-F238E27FC236}">
                  <a16:creationId xmlns:a16="http://schemas.microsoft.com/office/drawing/2014/main" id="{B8FAD7B1-037D-433E-A521-24D58E7D9533}"/>
                </a:ext>
              </a:extLst>
            </p:cNvPr>
            <p:cNvSpPr>
              <a:spLocks/>
            </p:cNvSpPr>
            <p:nvPr/>
          </p:nvSpPr>
          <p:spPr bwMode="auto">
            <a:xfrm>
              <a:off x="5401469" y="1588"/>
              <a:ext cx="1205279" cy="540239"/>
            </a:xfrm>
            <a:custGeom>
              <a:avLst/>
              <a:gdLst>
                <a:gd name="T0" fmla="*/ 0 w 1410"/>
                <a:gd name="T1" fmla="*/ 0 h 632"/>
                <a:gd name="T2" fmla="*/ 630 w 1410"/>
                <a:gd name="T3" fmla="*/ 632 h 632"/>
                <a:gd name="T4" fmla="*/ 1410 w 1410"/>
                <a:gd name="T5" fmla="*/ 632 h 632"/>
                <a:gd name="T6" fmla="*/ 780 w 1410"/>
                <a:gd name="T7" fmla="*/ 0 h 632"/>
                <a:gd name="T8" fmla="*/ 0 w 1410"/>
                <a:gd name="T9" fmla="*/ 0 h 632"/>
              </a:gdLst>
              <a:ahLst/>
              <a:cxnLst>
                <a:cxn ang="0">
                  <a:pos x="T0" y="T1"/>
                </a:cxn>
                <a:cxn ang="0">
                  <a:pos x="T2" y="T3"/>
                </a:cxn>
                <a:cxn ang="0">
                  <a:pos x="T4" y="T5"/>
                </a:cxn>
                <a:cxn ang="0">
                  <a:pos x="T6" y="T7"/>
                </a:cxn>
                <a:cxn ang="0">
                  <a:pos x="T8" y="T9"/>
                </a:cxn>
              </a:cxnLst>
              <a:rect l="0" t="0" r="r" b="b"/>
              <a:pathLst>
                <a:path w="1410" h="632">
                  <a:moveTo>
                    <a:pt x="0" y="0"/>
                  </a:moveTo>
                  <a:lnTo>
                    <a:pt x="630" y="632"/>
                  </a:lnTo>
                  <a:lnTo>
                    <a:pt x="1410" y="632"/>
                  </a:lnTo>
                  <a:lnTo>
                    <a:pt x="780" y="0"/>
                  </a:lnTo>
                  <a:lnTo>
                    <a:pt x="0" y="0"/>
                  </a:lnTo>
                  <a:close/>
                </a:path>
              </a:pathLst>
            </a:custGeom>
            <a:gradFill flip="none" rotWithShape="1">
              <a:gsLst>
                <a:gs pos="25000">
                  <a:srgbClr val="005941"/>
                </a:gs>
                <a:gs pos="100000">
                  <a:schemeClr val="accent5"/>
                </a:gs>
              </a:gsLst>
              <a:lin ang="189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6">
              <a:extLst>
                <a:ext uri="{FF2B5EF4-FFF2-40B4-BE49-F238E27FC236}">
                  <a16:creationId xmlns:a16="http://schemas.microsoft.com/office/drawing/2014/main" id="{4A8407C3-6AE7-41E9-B13C-508C1E7F5355}"/>
                </a:ext>
              </a:extLst>
            </p:cNvPr>
            <p:cNvSpPr>
              <a:spLocks/>
            </p:cNvSpPr>
            <p:nvPr/>
          </p:nvSpPr>
          <p:spPr bwMode="auto">
            <a:xfrm>
              <a:off x="6252003" y="1588"/>
              <a:ext cx="538529" cy="426549"/>
            </a:xfrm>
            <a:custGeom>
              <a:avLst/>
              <a:gdLst>
                <a:gd name="T0" fmla="*/ 0 w 630"/>
                <a:gd name="T1" fmla="*/ 0 h 499"/>
                <a:gd name="T2" fmla="*/ 498 w 630"/>
                <a:gd name="T3" fmla="*/ 499 h 499"/>
                <a:gd name="T4" fmla="*/ 630 w 630"/>
                <a:gd name="T5" fmla="*/ 499 h 499"/>
                <a:gd name="T6" fmla="*/ 132 w 630"/>
                <a:gd name="T7" fmla="*/ 0 h 499"/>
                <a:gd name="T8" fmla="*/ 0 w 630"/>
                <a:gd name="T9" fmla="*/ 0 h 499"/>
              </a:gdLst>
              <a:ahLst/>
              <a:cxnLst>
                <a:cxn ang="0">
                  <a:pos x="T0" y="T1"/>
                </a:cxn>
                <a:cxn ang="0">
                  <a:pos x="T2" y="T3"/>
                </a:cxn>
                <a:cxn ang="0">
                  <a:pos x="T4" y="T5"/>
                </a:cxn>
                <a:cxn ang="0">
                  <a:pos x="T6" y="T7"/>
                </a:cxn>
                <a:cxn ang="0">
                  <a:pos x="T8" y="T9"/>
                </a:cxn>
              </a:cxnLst>
              <a:rect l="0" t="0" r="r" b="b"/>
              <a:pathLst>
                <a:path w="630" h="499">
                  <a:moveTo>
                    <a:pt x="0" y="0"/>
                  </a:moveTo>
                  <a:lnTo>
                    <a:pt x="498" y="499"/>
                  </a:lnTo>
                  <a:lnTo>
                    <a:pt x="630" y="499"/>
                  </a:lnTo>
                  <a:lnTo>
                    <a:pt x="132" y="0"/>
                  </a:lnTo>
                  <a:lnTo>
                    <a:pt x="0" y="0"/>
                  </a:lnTo>
                  <a:close/>
                </a:path>
              </a:pathLst>
            </a:custGeom>
            <a:gradFill flip="none" rotWithShape="1">
              <a:gsLst>
                <a:gs pos="25000">
                  <a:srgbClr val="005941"/>
                </a:gs>
                <a:gs pos="100000">
                  <a:schemeClr val="accent5"/>
                </a:gs>
              </a:gsLst>
              <a:lin ang="18900000" scaled="1"/>
              <a:tileRect/>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24" name="Title 1">
            <a:extLst>
              <a:ext uri="{FF2B5EF4-FFF2-40B4-BE49-F238E27FC236}">
                <a16:creationId xmlns:a16="http://schemas.microsoft.com/office/drawing/2014/main" id="{882F7353-AB7D-4B57-8804-F875A671E6E4}"/>
              </a:ext>
            </a:extLst>
          </p:cNvPr>
          <p:cNvSpPr>
            <a:spLocks noGrp="1"/>
          </p:cNvSpPr>
          <p:nvPr>
            <p:ph type="title" hasCustomPrompt="1"/>
          </p:nvPr>
        </p:nvSpPr>
        <p:spPr>
          <a:xfrm>
            <a:off x="1971676" y="333418"/>
            <a:ext cx="9449534" cy="969553"/>
          </a:xfrm>
        </p:spPr>
        <p:txBody>
          <a:bodyPr/>
          <a:lstStyle>
            <a:lvl1pPr algn="ctr">
              <a:defRPr>
                <a:solidFill>
                  <a:srgbClr val="005941"/>
                </a:solidFill>
                <a:latin typeface="+mn-lt"/>
              </a:defRPr>
            </a:lvl1pPr>
          </a:lstStyle>
          <a:p>
            <a:r>
              <a:rPr lang="en-US" dirty="0"/>
              <a:t>CLICK TO EDIT MASTER TITLE STYLE</a:t>
            </a:r>
          </a:p>
        </p:txBody>
      </p:sp>
    </p:spTree>
    <p:extLst>
      <p:ext uri="{BB962C8B-B14F-4D97-AF65-F5344CB8AC3E}">
        <p14:creationId xmlns:p14="http://schemas.microsoft.com/office/powerpoint/2010/main" val="1418481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Rectangle 4"/>
          <p:cNvSpPr/>
          <p:nvPr userDrawn="1"/>
        </p:nvSpPr>
        <p:spPr>
          <a:xfrm>
            <a:off x="0" y="6238874"/>
            <a:ext cx="12192000" cy="619125"/>
          </a:xfrm>
          <a:prstGeom prst="rect">
            <a:avLst/>
          </a:prstGeom>
          <a:gradFill>
            <a:gsLst>
              <a:gs pos="0">
                <a:srgbClr val="BFBEBE"/>
              </a:gs>
              <a:gs pos="100000">
                <a:schemeClr val="bg1">
                  <a:lumMod val="95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20"/>
          <p:cNvGrpSpPr>
            <a:grpSpLocks noChangeAspect="1"/>
          </p:cNvGrpSpPr>
          <p:nvPr userDrawn="1"/>
        </p:nvGrpSpPr>
        <p:grpSpPr bwMode="auto">
          <a:xfrm flipV="1">
            <a:off x="1" y="-599232"/>
            <a:ext cx="2407278" cy="396032"/>
            <a:chOff x="0" y="0"/>
            <a:chExt cx="5963" cy="981"/>
          </a:xfrm>
        </p:grpSpPr>
        <p:sp>
          <p:nvSpPr>
            <p:cNvPr id="7" name="Oval 21"/>
            <p:cNvSpPr>
              <a:spLocks noChangeArrowheads="1"/>
            </p:cNvSpPr>
            <p:nvPr/>
          </p:nvSpPr>
          <p:spPr bwMode="auto">
            <a:xfrm>
              <a:off x="1246" y="0"/>
              <a:ext cx="978" cy="981"/>
            </a:xfrm>
            <a:prstGeom prst="ellipse">
              <a:avLst/>
            </a:prstGeom>
            <a:solidFill>
              <a:srgbClr val="0C34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Oval 22"/>
            <p:cNvSpPr>
              <a:spLocks noChangeArrowheads="1"/>
            </p:cNvSpPr>
            <p:nvPr/>
          </p:nvSpPr>
          <p:spPr bwMode="auto">
            <a:xfrm>
              <a:off x="0" y="0"/>
              <a:ext cx="978" cy="981"/>
            </a:xfrm>
            <a:prstGeom prst="ellipse">
              <a:avLst/>
            </a:prstGeom>
            <a:solidFill>
              <a:srgbClr val="D80F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Oval 23"/>
            <p:cNvSpPr>
              <a:spLocks noChangeArrowheads="1"/>
            </p:cNvSpPr>
            <p:nvPr/>
          </p:nvSpPr>
          <p:spPr bwMode="auto">
            <a:xfrm>
              <a:off x="2493" y="0"/>
              <a:ext cx="977" cy="981"/>
            </a:xfrm>
            <a:prstGeom prst="ellipse">
              <a:avLst/>
            </a:prstGeom>
            <a:solidFill>
              <a:srgbClr val="1962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Oval 24"/>
            <p:cNvSpPr>
              <a:spLocks noChangeArrowheads="1"/>
            </p:cNvSpPr>
            <p:nvPr/>
          </p:nvSpPr>
          <p:spPr bwMode="auto">
            <a:xfrm>
              <a:off x="3739" y="0"/>
              <a:ext cx="978" cy="981"/>
            </a:xfrm>
            <a:prstGeom prst="ellipse">
              <a:avLst/>
            </a:prstGeom>
            <a:solidFill>
              <a:srgbClr val="6F87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Oval 25"/>
            <p:cNvSpPr>
              <a:spLocks noChangeArrowheads="1"/>
            </p:cNvSpPr>
            <p:nvPr/>
          </p:nvSpPr>
          <p:spPr bwMode="auto">
            <a:xfrm>
              <a:off x="4986" y="0"/>
              <a:ext cx="977" cy="981"/>
            </a:xfrm>
            <a:prstGeom prst="ellipse">
              <a:avLst/>
            </a:prstGeom>
            <a:solidFill>
              <a:srgbClr val="BFB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2" name="Freeform 13"/>
          <p:cNvSpPr>
            <a:spLocks/>
          </p:cNvSpPr>
          <p:nvPr userDrawn="1"/>
        </p:nvSpPr>
        <p:spPr bwMode="auto">
          <a:xfrm flipH="1">
            <a:off x="8620125" y="0"/>
            <a:ext cx="3571875" cy="3567112"/>
          </a:xfrm>
          <a:custGeom>
            <a:avLst/>
            <a:gdLst>
              <a:gd name="T0" fmla="*/ 0 w 2250"/>
              <a:gd name="T1" fmla="*/ 0 h 2247"/>
              <a:gd name="T2" fmla="*/ 2250 w 2250"/>
              <a:gd name="T3" fmla="*/ 0 h 2247"/>
              <a:gd name="T4" fmla="*/ 0 w 2250"/>
              <a:gd name="T5" fmla="*/ 2247 h 2247"/>
              <a:gd name="T6" fmla="*/ 0 w 2250"/>
              <a:gd name="T7" fmla="*/ 0 h 2247"/>
            </a:gdLst>
            <a:ahLst/>
            <a:cxnLst>
              <a:cxn ang="0">
                <a:pos x="T0" y="T1"/>
              </a:cxn>
              <a:cxn ang="0">
                <a:pos x="T2" y="T3"/>
              </a:cxn>
              <a:cxn ang="0">
                <a:pos x="T4" y="T5"/>
              </a:cxn>
              <a:cxn ang="0">
                <a:pos x="T6" y="T7"/>
              </a:cxn>
            </a:cxnLst>
            <a:rect l="0" t="0" r="r" b="b"/>
            <a:pathLst>
              <a:path w="2250" h="2247">
                <a:moveTo>
                  <a:pt x="0" y="0"/>
                </a:moveTo>
                <a:lnTo>
                  <a:pt x="2250" y="0"/>
                </a:lnTo>
                <a:lnTo>
                  <a:pt x="0" y="2247"/>
                </a:lnTo>
                <a:lnTo>
                  <a:pt x="0" y="0"/>
                </a:lnTo>
                <a:close/>
              </a:path>
            </a:pathLst>
          </a:custGeom>
          <a:gradFill>
            <a:gsLst>
              <a:gs pos="0">
                <a:schemeClr val="bg1"/>
              </a:gs>
              <a:gs pos="100000">
                <a:schemeClr val="bg1">
                  <a:lumMod val="95000"/>
                </a:schemeClr>
              </a:gs>
            </a:gsLst>
            <a:lin ang="0" scaled="1"/>
          </a:gradFill>
          <a:ln>
            <a:noFill/>
          </a:ln>
        </p:spPr>
        <p:txBody>
          <a:bodyPr vert="horz" wrap="square" lIns="91440" tIns="45720" rIns="91440" bIns="45720" numCol="1" anchor="t" anchorCtr="0" compatLnSpc="1">
            <a:prstTxWarp prst="textNoShape">
              <a:avLst/>
            </a:prstTxWarp>
          </a:bodyPr>
          <a:lstStyle/>
          <a:p>
            <a:pPr lvl="0"/>
            <a:endParaRPr lang="en-US"/>
          </a:p>
        </p:txBody>
      </p:sp>
      <p:sp>
        <p:nvSpPr>
          <p:cNvPr id="13" name="Freeform 7"/>
          <p:cNvSpPr>
            <a:spLocks/>
          </p:cNvSpPr>
          <p:nvPr userDrawn="1"/>
        </p:nvSpPr>
        <p:spPr bwMode="auto">
          <a:xfrm flipH="1">
            <a:off x="7964488" y="273051"/>
            <a:ext cx="4227512" cy="4213225"/>
          </a:xfrm>
          <a:custGeom>
            <a:avLst/>
            <a:gdLst>
              <a:gd name="T0" fmla="*/ 0 w 3264"/>
              <a:gd name="T1" fmla="*/ 2218 h 3253"/>
              <a:gd name="T2" fmla="*/ 2220 w 3264"/>
              <a:gd name="T3" fmla="*/ 0 h 3253"/>
              <a:gd name="T4" fmla="*/ 3264 w 3264"/>
              <a:gd name="T5" fmla="*/ 0 h 3253"/>
              <a:gd name="T6" fmla="*/ 5 w 3264"/>
              <a:gd name="T7" fmla="*/ 3253 h 3253"/>
              <a:gd name="T8" fmla="*/ 0 w 3264"/>
              <a:gd name="T9" fmla="*/ 2218 h 3253"/>
            </a:gdLst>
            <a:ahLst/>
            <a:cxnLst>
              <a:cxn ang="0">
                <a:pos x="T0" y="T1"/>
              </a:cxn>
              <a:cxn ang="0">
                <a:pos x="T2" y="T3"/>
              </a:cxn>
              <a:cxn ang="0">
                <a:pos x="T4" y="T5"/>
              </a:cxn>
              <a:cxn ang="0">
                <a:pos x="T6" y="T7"/>
              </a:cxn>
              <a:cxn ang="0">
                <a:pos x="T8" y="T9"/>
              </a:cxn>
            </a:cxnLst>
            <a:rect l="0" t="0" r="r" b="b"/>
            <a:pathLst>
              <a:path w="3264" h="3253">
                <a:moveTo>
                  <a:pt x="0" y="2218"/>
                </a:moveTo>
                <a:lnTo>
                  <a:pt x="2220" y="0"/>
                </a:lnTo>
                <a:lnTo>
                  <a:pt x="3264" y="0"/>
                </a:lnTo>
                <a:lnTo>
                  <a:pt x="5" y="3253"/>
                </a:lnTo>
                <a:lnTo>
                  <a:pt x="0" y="2218"/>
                </a:lnTo>
                <a:close/>
              </a:path>
            </a:pathLst>
          </a:custGeom>
          <a:gradFill>
            <a:gsLst>
              <a:gs pos="0">
                <a:schemeClr val="bg1">
                  <a:lumMod val="95000"/>
                </a:schemeClr>
              </a:gs>
              <a:gs pos="100000">
                <a:schemeClr val="bg1">
                  <a:lumMod val="85000"/>
                  <a:alpha val="26000"/>
                </a:schemeClr>
              </a:gs>
            </a:gsLst>
            <a:lin ang="0" scaled="1"/>
          </a:gradFill>
          <a:ln>
            <a:noFill/>
          </a:ln>
        </p:spPr>
        <p:txBody>
          <a:bodyPr vert="horz" wrap="square" lIns="91440" tIns="45720" rIns="91440" bIns="45720" numCol="1" anchor="t" anchorCtr="0" compatLnSpc="1">
            <a:prstTxWarp prst="textNoShape">
              <a:avLst/>
            </a:prstTxWarp>
          </a:bodyPr>
          <a:lstStyle/>
          <a:p>
            <a:pPr lvl="0"/>
            <a:endParaRPr lang="en-US"/>
          </a:p>
        </p:txBody>
      </p:sp>
      <p:sp>
        <p:nvSpPr>
          <p:cNvPr id="14" name="Freeform 8"/>
          <p:cNvSpPr>
            <a:spLocks/>
          </p:cNvSpPr>
          <p:nvPr userDrawn="1"/>
        </p:nvSpPr>
        <p:spPr bwMode="auto">
          <a:xfrm flipH="1">
            <a:off x="11422063" y="1474788"/>
            <a:ext cx="769937" cy="1249363"/>
          </a:xfrm>
          <a:custGeom>
            <a:avLst/>
            <a:gdLst>
              <a:gd name="T0" fmla="*/ 0 w 485"/>
              <a:gd name="T1" fmla="*/ 484 h 787"/>
              <a:gd name="T2" fmla="*/ 485 w 485"/>
              <a:gd name="T3" fmla="*/ 0 h 787"/>
              <a:gd name="T4" fmla="*/ 485 w 485"/>
              <a:gd name="T5" fmla="*/ 304 h 787"/>
              <a:gd name="T6" fmla="*/ 2 w 485"/>
              <a:gd name="T7" fmla="*/ 787 h 787"/>
              <a:gd name="T8" fmla="*/ 0 w 485"/>
              <a:gd name="T9" fmla="*/ 484 h 787"/>
            </a:gdLst>
            <a:ahLst/>
            <a:cxnLst>
              <a:cxn ang="0">
                <a:pos x="T0" y="T1"/>
              </a:cxn>
              <a:cxn ang="0">
                <a:pos x="T2" y="T3"/>
              </a:cxn>
              <a:cxn ang="0">
                <a:pos x="T4" y="T5"/>
              </a:cxn>
              <a:cxn ang="0">
                <a:pos x="T6" y="T7"/>
              </a:cxn>
              <a:cxn ang="0">
                <a:pos x="T8" y="T9"/>
              </a:cxn>
            </a:cxnLst>
            <a:rect l="0" t="0" r="r" b="b"/>
            <a:pathLst>
              <a:path w="485" h="787">
                <a:moveTo>
                  <a:pt x="0" y="484"/>
                </a:moveTo>
                <a:lnTo>
                  <a:pt x="485" y="0"/>
                </a:lnTo>
                <a:lnTo>
                  <a:pt x="485" y="304"/>
                </a:lnTo>
                <a:lnTo>
                  <a:pt x="2" y="787"/>
                </a:lnTo>
                <a:lnTo>
                  <a:pt x="0" y="484"/>
                </a:lnTo>
                <a:close/>
              </a:path>
            </a:pathLst>
          </a:custGeom>
          <a:gradFill flip="none" rotWithShape="1">
            <a:gsLst>
              <a:gs pos="0">
                <a:schemeClr val="bg1"/>
              </a:gs>
              <a:gs pos="100000">
                <a:schemeClr val="bg1">
                  <a:lumMod val="95000"/>
                </a:schemeClr>
              </a:gs>
            </a:gsLst>
            <a:lin ang="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6"/>
          <p:cNvSpPr>
            <a:spLocks/>
          </p:cNvSpPr>
          <p:nvPr userDrawn="1"/>
        </p:nvSpPr>
        <p:spPr bwMode="auto">
          <a:xfrm flipH="1">
            <a:off x="7288212" y="-1"/>
            <a:ext cx="3290748" cy="2581275"/>
          </a:xfrm>
          <a:custGeom>
            <a:avLst/>
            <a:gdLst>
              <a:gd name="T0" fmla="*/ 0 w 1744"/>
              <a:gd name="T1" fmla="*/ 1368 h 1368"/>
              <a:gd name="T2" fmla="*/ 1369 w 1744"/>
              <a:gd name="T3" fmla="*/ 0 h 1368"/>
              <a:gd name="T4" fmla="*/ 1744 w 1744"/>
              <a:gd name="T5" fmla="*/ 0 h 1368"/>
              <a:gd name="T6" fmla="*/ 375 w 1744"/>
              <a:gd name="T7" fmla="*/ 1368 h 1368"/>
              <a:gd name="T8" fmla="*/ 0 w 1744"/>
              <a:gd name="T9" fmla="*/ 1368 h 1368"/>
            </a:gdLst>
            <a:ahLst/>
            <a:cxnLst>
              <a:cxn ang="0">
                <a:pos x="T0" y="T1"/>
              </a:cxn>
              <a:cxn ang="0">
                <a:pos x="T2" y="T3"/>
              </a:cxn>
              <a:cxn ang="0">
                <a:pos x="T4" y="T5"/>
              </a:cxn>
              <a:cxn ang="0">
                <a:pos x="T6" y="T7"/>
              </a:cxn>
              <a:cxn ang="0">
                <a:pos x="T8" y="T9"/>
              </a:cxn>
            </a:cxnLst>
            <a:rect l="0" t="0" r="r" b="b"/>
            <a:pathLst>
              <a:path w="1744" h="1368">
                <a:moveTo>
                  <a:pt x="0" y="1368"/>
                </a:moveTo>
                <a:lnTo>
                  <a:pt x="1369" y="0"/>
                </a:lnTo>
                <a:lnTo>
                  <a:pt x="1744" y="0"/>
                </a:lnTo>
                <a:lnTo>
                  <a:pt x="375" y="1368"/>
                </a:lnTo>
                <a:lnTo>
                  <a:pt x="0" y="1368"/>
                </a:lnTo>
                <a:close/>
              </a:path>
            </a:pathLst>
          </a:custGeom>
          <a:gradFill>
            <a:gsLst>
              <a:gs pos="0">
                <a:schemeClr val="bg1"/>
              </a:gs>
              <a:gs pos="100000">
                <a:schemeClr val="bg1">
                  <a:lumMod val="95000"/>
                </a:schemeClr>
              </a:gs>
            </a:gsLst>
            <a:lin ang="0" scaled="1"/>
          </a:gradFill>
          <a:ln>
            <a:noFill/>
          </a:ln>
        </p:spPr>
        <p:txBody>
          <a:bodyPr vert="horz" wrap="square" lIns="91440" tIns="45720" rIns="91440" bIns="45720" numCol="1" anchor="t" anchorCtr="0" compatLnSpc="1">
            <a:prstTxWarp prst="textNoShape">
              <a:avLst/>
            </a:prstTxWarp>
          </a:bodyPr>
          <a:lstStyle/>
          <a:p>
            <a:pPr lvl="0"/>
            <a:endParaRPr lang="en-US"/>
          </a:p>
        </p:txBody>
      </p:sp>
      <p:sp>
        <p:nvSpPr>
          <p:cNvPr id="16" name="Freeform 5"/>
          <p:cNvSpPr>
            <a:spLocks/>
          </p:cNvSpPr>
          <p:nvPr userDrawn="1"/>
        </p:nvSpPr>
        <p:spPr bwMode="auto">
          <a:xfrm flipH="1">
            <a:off x="10839451" y="0"/>
            <a:ext cx="1352549" cy="1350748"/>
          </a:xfrm>
          <a:custGeom>
            <a:avLst/>
            <a:gdLst>
              <a:gd name="T0" fmla="*/ 6 w 2253"/>
              <a:gd name="T1" fmla="*/ 0 h 2250"/>
              <a:gd name="T2" fmla="*/ 2253 w 2253"/>
              <a:gd name="T3" fmla="*/ 0 h 2250"/>
              <a:gd name="T4" fmla="*/ 0 w 2253"/>
              <a:gd name="T5" fmla="*/ 2250 h 2250"/>
              <a:gd name="T6" fmla="*/ 6 w 2253"/>
              <a:gd name="T7" fmla="*/ 0 h 2250"/>
            </a:gdLst>
            <a:ahLst/>
            <a:cxnLst>
              <a:cxn ang="0">
                <a:pos x="T0" y="T1"/>
              </a:cxn>
              <a:cxn ang="0">
                <a:pos x="T2" y="T3"/>
              </a:cxn>
              <a:cxn ang="0">
                <a:pos x="T4" y="T5"/>
              </a:cxn>
              <a:cxn ang="0">
                <a:pos x="T6" y="T7"/>
              </a:cxn>
            </a:cxnLst>
            <a:rect l="0" t="0" r="r" b="b"/>
            <a:pathLst>
              <a:path w="2253" h="2250">
                <a:moveTo>
                  <a:pt x="6" y="0"/>
                </a:moveTo>
                <a:lnTo>
                  <a:pt x="2253" y="0"/>
                </a:lnTo>
                <a:lnTo>
                  <a:pt x="0" y="2250"/>
                </a:lnTo>
                <a:lnTo>
                  <a:pt x="6" y="0"/>
                </a:lnTo>
                <a:close/>
              </a:path>
            </a:pathLst>
          </a:custGeom>
          <a:gradFill>
            <a:gsLst>
              <a:gs pos="0">
                <a:schemeClr val="bg1"/>
              </a:gs>
              <a:gs pos="100000">
                <a:schemeClr val="bg1">
                  <a:lumMod val="85000"/>
                </a:schemeClr>
              </a:gs>
            </a:gsLst>
            <a:lin ang="0" scaled="1"/>
          </a:gradFill>
          <a:ln>
            <a:noFill/>
          </a:ln>
        </p:spPr>
        <p:txBody>
          <a:bodyPr vert="horz" wrap="square" lIns="91440" tIns="45720" rIns="91440" bIns="45720" numCol="1" anchor="t" anchorCtr="0" compatLnSpc="1">
            <a:prstTxWarp prst="textNoShape">
              <a:avLst/>
            </a:prstTxWarp>
          </a:bodyPr>
          <a:lstStyle/>
          <a:p>
            <a:pPr lvl="0"/>
            <a:endParaRPr lang="en-US"/>
          </a:p>
        </p:txBody>
      </p:sp>
      <p:sp>
        <p:nvSpPr>
          <p:cNvPr id="17" name="Freeform 17"/>
          <p:cNvSpPr>
            <a:spLocks/>
          </p:cNvSpPr>
          <p:nvPr userDrawn="1"/>
        </p:nvSpPr>
        <p:spPr bwMode="auto">
          <a:xfrm flipH="1">
            <a:off x="6566932" y="1588"/>
            <a:ext cx="2582386" cy="2579687"/>
          </a:xfrm>
          <a:custGeom>
            <a:avLst/>
            <a:gdLst>
              <a:gd name="T0" fmla="*/ 2568 w 2871"/>
              <a:gd name="T1" fmla="*/ 0 h 2868"/>
              <a:gd name="T2" fmla="*/ 0 w 2871"/>
              <a:gd name="T3" fmla="*/ 2566 h 2868"/>
              <a:gd name="T4" fmla="*/ 0 w 2871"/>
              <a:gd name="T5" fmla="*/ 2868 h 2868"/>
              <a:gd name="T6" fmla="*/ 2871 w 2871"/>
              <a:gd name="T7" fmla="*/ 0 h 2868"/>
              <a:gd name="T8" fmla="*/ 2568 w 2871"/>
              <a:gd name="T9" fmla="*/ 0 h 2868"/>
            </a:gdLst>
            <a:ahLst/>
            <a:cxnLst>
              <a:cxn ang="0">
                <a:pos x="T0" y="T1"/>
              </a:cxn>
              <a:cxn ang="0">
                <a:pos x="T2" y="T3"/>
              </a:cxn>
              <a:cxn ang="0">
                <a:pos x="T4" y="T5"/>
              </a:cxn>
              <a:cxn ang="0">
                <a:pos x="T6" y="T7"/>
              </a:cxn>
              <a:cxn ang="0">
                <a:pos x="T8" y="T9"/>
              </a:cxn>
            </a:cxnLst>
            <a:rect l="0" t="0" r="r" b="b"/>
            <a:pathLst>
              <a:path w="2871" h="2868">
                <a:moveTo>
                  <a:pt x="2568" y="0"/>
                </a:moveTo>
                <a:lnTo>
                  <a:pt x="0" y="2566"/>
                </a:lnTo>
                <a:lnTo>
                  <a:pt x="0" y="2868"/>
                </a:lnTo>
                <a:lnTo>
                  <a:pt x="2871" y="0"/>
                </a:lnTo>
                <a:lnTo>
                  <a:pt x="2568" y="0"/>
                </a:lnTo>
                <a:close/>
              </a:path>
            </a:pathLst>
          </a:custGeom>
          <a:gradFill>
            <a:gsLst>
              <a:gs pos="0">
                <a:schemeClr val="bg1"/>
              </a:gs>
              <a:gs pos="100000">
                <a:schemeClr val="bg1">
                  <a:lumMod val="95000"/>
                </a:schemeClr>
              </a:gs>
            </a:gsLst>
            <a:lin ang="0" scaled="1"/>
          </a:gradFill>
          <a:ln>
            <a:noFill/>
          </a:ln>
        </p:spPr>
        <p:txBody>
          <a:bodyPr vert="horz" wrap="square" lIns="91440" tIns="45720" rIns="91440" bIns="45720" numCol="1" anchor="t" anchorCtr="0" compatLnSpc="1">
            <a:prstTxWarp prst="textNoShape">
              <a:avLst/>
            </a:prstTxWarp>
          </a:bodyPr>
          <a:lstStyle/>
          <a:p>
            <a:endParaRPr lang="en-US"/>
          </a:p>
        </p:txBody>
      </p:sp>
      <p:pic>
        <p:nvPicPr>
          <p:cNvPr id="19" name="Picture 18" descr="A close up of a sign&#10;&#10;Description automatically generated">
            <a:extLst>
              <a:ext uri="{FF2B5EF4-FFF2-40B4-BE49-F238E27FC236}">
                <a16:creationId xmlns:a16="http://schemas.microsoft.com/office/drawing/2014/main" id="{D24CDF72-C54D-496C-BD2C-DD4D02DA83AB}"/>
              </a:ext>
            </a:extLst>
          </p:cNvPr>
          <p:cNvPicPr>
            <a:picLocks noChangeAspect="1"/>
          </p:cNvPicPr>
          <p:nvPr userDrawn="1"/>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8553449" y="6271716"/>
            <a:ext cx="3473965" cy="553437"/>
          </a:xfrm>
          <a:prstGeom prst="rect">
            <a:avLst/>
          </a:prstGeom>
          <a:effectLst>
            <a:outerShdw dist="12700" dir="2700000" algn="tl" rotWithShape="0">
              <a:prstClr val="black">
                <a:alpha val="31000"/>
              </a:prstClr>
            </a:outerShdw>
          </a:effectLst>
        </p:spPr>
      </p:pic>
      <p:sp>
        <p:nvSpPr>
          <p:cNvPr id="20" name="TextBox 19">
            <a:extLst>
              <a:ext uri="{FF2B5EF4-FFF2-40B4-BE49-F238E27FC236}">
                <a16:creationId xmlns:a16="http://schemas.microsoft.com/office/drawing/2014/main" id="{5CD1E5F4-767B-424D-8B16-A2E348586EA0}"/>
              </a:ext>
            </a:extLst>
          </p:cNvPr>
          <p:cNvSpPr txBox="1"/>
          <p:nvPr userDrawn="1"/>
        </p:nvSpPr>
        <p:spPr>
          <a:xfrm>
            <a:off x="28576" y="6317601"/>
            <a:ext cx="3886200" cy="461665"/>
          </a:xfrm>
          <a:prstGeom prst="rect">
            <a:avLst/>
          </a:prstGeom>
        </p:spPr>
        <p:txBody>
          <a:bodyPr vert="horz" lIns="91440" tIns="45720" rIns="91440" bIns="45720" rtlCol="0" anchor="ctr"/>
          <a:lstStyle>
            <a:defPPr>
              <a:defRPr lang="en-US"/>
            </a:defPPr>
            <a:lvl1pPr algn="ctr">
              <a:defRPr sz="1200">
                <a:solidFill>
                  <a:schemeClr val="tx1">
                    <a:tint val="75000"/>
                  </a:schemeClr>
                </a:solidFill>
              </a:defRPr>
            </a:lvl1pPr>
          </a:lstStyle>
          <a:p>
            <a:pPr lvl="0"/>
            <a:r>
              <a:rPr lang="en-US" dirty="0"/>
              <a:t>+1-416-465-3459 | info@mellohawk.com | mellohawk.com</a:t>
            </a:r>
          </a:p>
        </p:txBody>
      </p:sp>
      <p:sp>
        <p:nvSpPr>
          <p:cNvPr id="4" name="Title 3">
            <a:extLst>
              <a:ext uri="{FF2B5EF4-FFF2-40B4-BE49-F238E27FC236}">
                <a16:creationId xmlns:a16="http://schemas.microsoft.com/office/drawing/2014/main" id="{B1A802B7-E2B9-47E8-9152-905C00E9714B}"/>
              </a:ext>
            </a:extLst>
          </p:cNvPr>
          <p:cNvSpPr>
            <a:spLocks noGrp="1"/>
          </p:cNvSpPr>
          <p:nvPr>
            <p:ph type="title"/>
          </p:nvPr>
        </p:nvSpPr>
        <p:spPr>
          <a:xfrm>
            <a:off x="700424" y="2531268"/>
            <a:ext cx="10515600" cy="1325563"/>
          </a:xfrm>
        </p:spPr>
        <p:txBody>
          <a:bodyPr/>
          <a:lstStyle/>
          <a:p>
            <a:r>
              <a:rPr lang="en-US"/>
              <a:t>Click to edit Master title style</a:t>
            </a:r>
          </a:p>
        </p:txBody>
      </p:sp>
    </p:spTree>
    <p:extLst>
      <p:ext uri="{BB962C8B-B14F-4D97-AF65-F5344CB8AC3E}">
        <p14:creationId xmlns:p14="http://schemas.microsoft.com/office/powerpoint/2010/main" val="6647442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9D18269-CD32-429B-80E4-27A96AE6C0EC}" type="datetimeFigureOut">
              <a:rPr lang="en-US" smtClean="0"/>
              <a:t>4/6/2022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0D9605-A831-4471-A4C4-EBFA8615ADCD}" type="slidenum">
              <a:rPr lang="en-US" smtClean="0"/>
              <a:t>‹#›</a:t>
            </a:fld>
            <a:endParaRPr lang="en-US"/>
          </a:p>
        </p:txBody>
      </p:sp>
    </p:spTree>
    <p:extLst>
      <p:ext uri="{BB962C8B-B14F-4D97-AF65-F5344CB8AC3E}">
        <p14:creationId xmlns:p14="http://schemas.microsoft.com/office/powerpoint/2010/main" val="8103607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D18269-CD32-429B-80E4-27A96AE6C0EC}" type="datetimeFigureOut">
              <a:rPr lang="en-US" smtClean="0"/>
              <a:t>4/6/2022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0D9605-A831-4471-A4C4-EBFA8615ADCD}" type="slidenum">
              <a:rPr lang="en-US" smtClean="0"/>
              <a:t>‹#›</a:t>
            </a:fld>
            <a:endParaRPr lang="en-US"/>
          </a:p>
        </p:txBody>
      </p:sp>
    </p:spTree>
    <p:extLst>
      <p:ext uri="{BB962C8B-B14F-4D97-AF65-F5344CB8AC3E}">
        <p14:creationId xmlns:p14="http://schemas.microsoft.com/office/powerpoint/2010/main" val="33291846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56" r:id="rId9"/>
    <p:sldLayoutId id="2147483657" r:id="rId10"/>
    <p:sldLayoutId id="2147483658" r:id="rId11"/>
    <p:sldLayoutId id="2147483659"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529" userDrawn="1">
          <p15:clr>
            <a:srgbClr val="F26B43"/>
          </p15:clr>
        </p15:guide>
        <p15:guide id="4" pos="7151" userDrawn="1">
          <p15:clr>
            <a:srgbClr val="F26B43"/>
          </p15:clr>
        </p15:guide>
        <p15:guide id="5" orient="horz" pos="346" userDrawn="1">
          <p15:clr>
            <a:srgbClr val="F26B43"/>
          </p15:clr>
        </p15:guide>
        <p15:guide id="6" orient="horz" pos="3861"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Layout" Target="../diagrams/layout2.xml"/><Relationship Id="rId7" Type="http://schemas.openxmlformats.org/officeDocument/2006/relationships/hyperlink" Target="http://mellohawk.com/wp-content/uploads/2016/11/E-MANIFEST-Form-updated-NOV16.xlsm" TargetMode="Externa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3" Type="http://schemas.openxmlformats.org/officeDocument/2006/relationships/hyperlink" Target="https://www.inspection.gc.ca/food-safety-for-industry/toolkit-for-food-businesses/glossary-of-key-terms/eng/1430250286859/1430250287405#a34" TargetMode="External"/><Relationship Id="rId2" Type="http://schemas.openxmlformats.org/officeDocument/2006/relationships/hyperlink" Target="https://www.inspection.gc.ca/food-safety-for-industry/toolkit-for-food-businesses/glossary-of-key-terms/eng/1430250286859/1430250287405#a37" TargetMode="External"/><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hyperlink" Target="https://www.inspection.gc.ca/food-safety-for-industry/toolkit-for-food-businesses/glossary-of-key-terms/eng/1430250286859/1430250287405#a13"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en.wikipedia.org/wiki/Israeli_wine" TargetMode="External"/><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jpeg"/></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gif"/></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3.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2" Type="http://schemas.openxmlformats.org/officeDocument/2006/relationships/hyperlink" Target="https://portalunico.siscomex.gov.br/portal/"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09531" y="2978027"/>
            <a:ext cx="8836986" cy="1130546"/>
          </a:xfrm>
          <a:solidFill>
            <a:schemeClr val="bg1">
              <a:lumMod val="75000"/>
              <a:alpha val="50000"/>
            </a:schemeClr>
          </a:solidFill>
          <a:ln>
            <a:noFill/>
          </a:ln>
        </p:spPr>
        <p:style>
          <a:lnRef idx="0">
            <a:scrgbClr r="0" g="0" b="0"/>
          </a:lnRef>
          <a:fillRef idx="0">
            <a:scrgbClr r="0" g="0" b="0"/>
          </a:fillRef>
          <a:effectRef idx="0">
            <a:scrgbClr r="0" g="0" b="0"/>
          </a:effectRef>
          <a:fontRef idx="minor">
            <a:schemeClr val="lt1"/>
          </a:fontRef>
        </p:style>
        <p:txBody>
          <a:bodyPr>
            <a:noAutofit/>
          </a:bodyPr>
          <a:lstStyle/>
          <a:p>
            <a:pPr algn="ctr"/>
            <a:r>
              <a:rPr lang="en-US" sz="4800" b="1" dirty="0">
                <a:solidFill>
                  <a:srgbClr val="005941"/>
                </a:solidFill>
              </a:rPr>
              <a:t>BCCC Business HUB – Canada</a:t>
            </a:r>
            <a:endParaRPr lang="en-CA" sz="4800" b="1" i="0" dirty="0">
              <a:solidFill>
                <a:srgbClr val="005941"/>
              </a:solidFill>
              <a:effectLst/>
            </a:endParaRPr>
          </a:p>
        </p:txBody>
      </p:sp>
      <p:sp>
        <p:nvSpPr>
          <p:cNvPr id="23" name="Subtitle 2">
            <a:extLst>
              <a:ext uri="{FF2B5EF4-FFF2-40B4-BE49-F238E27FC236}">
                <a16:creationId xmlns:a16="http://schemas.microsoft.com/office/drawing/2014/main" id="{D1BB5210-7B41-4B4E-9A56-DE4E4CF829F3}"/>
              </a:ext>
            </a:extLst>
          </p:cNvPr>
          <p:cNvSpPr txBox="1">
            <a:spLocks/>
          </p:cNvSpPr>
          <p:nvPr/>
        </p:nvSpPr>
        <p:spPr>
          <a:xfrm>
            <a:off x="7964557" y="5314949"/>
            <a:ext cx="4045473" cy="1358805"/>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0C344C"/>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3600" b="1" dirty="0">
                <a:solidFill>
                  <a:srgbClr val="005941"/>
                </a:solidFill>
              </a:rPr>
              <a:t>Arnon Melo</a:t>
            </a:r>
          </a:p>
          <a:p>
            <a:pPr algn="ctr"/>
            <a:r>
              <a:rPr lang="en-US" sz="1800" b="1" dirty="0">
                <a:solidFill>
                  <a:srgbClr val="005941"/>
                </a:solidFill>
              </a:rPr>
              <a:t>President</a:t>
            </a:r>
          </a:p>
          <a:p>
            <a:pPr algn="ctr"/>
            <a:r>
              <a:rPr lang="en-US" sz="1800" b="1" dirty="0">
                <a:solidFill>
                  <a:srgbClr val="005941"/>
                </a:solidFill>
              </a:rPr>
              <a:t>MELLOHAWK Logistics</a:t>
            </a:r>
          </a:p>
          <a:p>
            <a:pPr algn="ctr"/>
            <a:endParaRPr lang="en-US" sz="3600" b="1" dirty="0">
              <a:solidFill>
                <a:srgbClr val="005941"/>
              </a:solidFill>
            </a:endParaRPr>
          </a:p>
        </p:txBody>
      </p:sp>
      <p:pic>
        <p:nvPicPr>
          <p:cNvPr id="6" name="Picture 5" descr="A picture containing aircraft, transport&#10;&#10;Description automatically generated">
            <a:extLst>
              <a:ext uri="{FF2B5EF4-FFF2-40B4-BE49-F238E27FC236}">
                <a16:creationId xmlns:a16="http://schemas.microsoft.com/office/drawing/2014/main" id="{B189E65B-2263-4151-82D7-AEC162B532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667" y="-510407"/>
            <a:ext cx="7321134" cy="3939407"/>
          </a:xfrm>
          <a:prstGeom prst="rect">
            <a:avLst/>
          </a:prstGeom>
        </p:spPr>
      </p:pic>
    </p:spTree>
    <p:extLst>
      <p:ext uri="{BB962C8B-B14F-4D97-AF65-F5344CB8AC3E}">
        <p14:creationId xmlns:p14="http://schemas.microsoft.com/office/powerpoint/2010/main" val="29413549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FB3FC-FF29-4950-BAEB-620A24C5E779}"/>
              </a:ext>
            </a:extLst>
          </p:cNvPr>
          <p:cNvSpPr>
            <a:spLocks noGrp="1"/>
          </p:cNvSpPr>
          <p:nvPr>
            <p:ph type="title"/>
          </p:nvPr>
        </p:nvSpPr>
        <p:spPr>
          <a:xfrm>
            <a:off x="1971676" y="333419"/>
            <a:ext cx="9449534" cy="698428"/>
          </a:xfrm>
        </p:spPr>
        <p:txBody>
          <a:bodyPr/>
          <a:lstStyle/>
          <a:p>
            <a:r>
              <a:rPr lang="pt-BR" b="1"/>
              <a:t>E</a:t>
            </a:r>
            <a:r>
              <a:rPr lang="en-CA" b="1"/>
              <a:t>XPORTING FROM BRAZIL</a:t>
            </a:r>
            <a:endParaRPr lang="en-US"/>
          </a:p>
        </p:txBody>
      </p:sp>
      <p:sp>
        <p:nvSpPr>
          <p:cNvPr id="3" name="TextBox 2">
            <a:extLst>
              <a:ext uri="{FF2B5EF4-FFF2-40B4-BE49-F238E27FC236}">
                <a16:creationId xmlns:a16="http://schemas.microsoft.com/office/drawing/2014/main" id="{36A73374-27A5-41FE-945A-A86665CB59A9}"/>
              </a:ext>
            </a:extLst>
          </p:cNvPr>
          <p:cNvSpPr txBox="1"/>
          <p:nvPr/>
        </p:nvSpPr>
        <p:spPr>
          <a:xfrm>
            <a:off x="830511" y="1259175"/>
            <a:ext cx="10796630" cy="3785652"/>
          </a:xfrm>
          <a:prstGeom prst="rect">
            <a:avLst/>
          </a:prstGeom>
          <a:noFill/>
        </p:spPr>
        <p:txBody>
          <a:bodyPr wrap="square" rtlCol="0">
            <a:spAutoFit/>
          </a:bodyPr>
          <a:lstStyle/>
          <a:p>
            <a:endParaRPr lang="en-CA" sz="2400">
              <a:solidFill>
                <a:srgbClr val="005941"/>
              </a:solidFill>
              <a:effectLst/>
              <a:ea typeface="Calibri" panose="020F0502020204030204" pitchFamily="34" charset="0"/>
            </a:endParaRPr>
          </a:p>
          <a:p>
            <a:pPr marL="285750" indent="-285750">
              <a:buFont typeface="Wingdings" panose="05000000000000000000" pitchFamily="2" charset="2"/>
              <a:buChar char="§"/>
            </a:pPr>
            <a:r>
              <a:rPr lang="pt-BR" sz="2400">
                <a:solidFill>
                  <a:srgbClr val="005941"/>
                </a:solidFill>
                <a:effectLst/>
                <a:ea typeface="Calibri" panose="020F0502020204030204" pitchFamily="34" charset="0"/>
                <a:cs typeface="Arial" panose="020B0604020202020204" pitchFamily="34" charset="0"/>
              </a:rPr>
              <a:t>Depending on items being exported (depends on H.S. code or NCM) the shipper must provide Export License called “LPCO” – Some fruits, meat, dairy, etc, may require a special license.</a:t>
            </a:r>
          </a:p>
          <a:p>
            <a:pPr marL="285750" indent="-285750">
              <a:buFont typeface="Wingdings" panose="05000000000000000000" pitchFamily="2" charset="2"/>
              <a:buChar char="§"/>
            </a:pPr>
            <a:endParaRPr lang="pt-BR" sz="2400">
              <a:solidFill>
                <a:srgbClr val="005941"/>
              </a:solidFill>
              <a:ea typeface="Calibri" panose="020F0502020204030204" pitchFamily="34" charset="0"/>
              <a:cs typeface="Arial" panose="020B0604020202020204" pitchFamily="34" charset="0"/>
            </a:endParaRPr>
          </a:p>
          <a:p>
            <a:pPr marL="285750" indent="-285750">
              <a:buFont typeface="Wingdings" panose="05000000000000000000" pitchFamily="2" charset="2"/>
              <a:buChar char="§"/>
            </a:pPr>
            <a:r>
              <a:rPr lang="pt-BR" sz="2400">
                <a:solidFill>
                  <a:srgbClr val="005941"/>
                </a:solidFill>
                <a:effectLst/>
                <a:ea typeface="Calibri" panose="020F0502020204030204" pitchFamily="34" charset="0"/>
                <a:cs typeface="Arial" panose="020B0604020202020204" pitchFamily="34" charset="0"/>
              </a:rPr>
              <a:t>These special licenses are needed not only to exit Brazil but also might be required for the destination country in order to clear customs at destination.</a:t>
            </a:r>
          </a:p>
          <a:p>
            <a:pPr marL="285750" indent="-285750">
              <a:buFont typeface="Wingdings" panose="05000000000000000000" pitchFamily="2" charset="2"/>
              <a:buChar char="§"/>
            </a:pPr>
            <a:endParaRPr lang="pt-BR" sz="2400">
              <a:solidFill>
                <a:srgbClr val="005941"/>
              </a:solidFill>
              <a:ea typeface="Calibri" panose="020F0502020204030204" pitchFamily="34" charset="0"/>
              <a:cs typeface="Arial" panose="020B0604020202020204" pitchFamily="34" charset="0"/>
            </a:endParaRPr>
          </a:p>
          <a:p>
            <a:pPr marL="285750" indent="-285750">
              <a:buFont typeface="Wingdings" panose="05000000000000000000" pitchFamily="2" charset="2"/>
              <a:buChar char="§"/>
            </a:pPr>
            <a:r>
              <a:rPr lang="pt-BR" sz="2400">
                <a:solidFill>
                  <a:srgbClr val="005941"/>
                </a:solidFill>
                <a:effectLst/>
                <a:ea typeface="Calibri" panose="020F0502020204030204" pitchFamily="34" charset="0"/>
                <a:cs typeface="Arial" panose="020B0604020202020204" pitchFamily="34" charset="0"/>
              </a:rPr>
              <a:t>These licenses are issued in Original format and must be exported with the goods, or via courier, in case of ocean shipment.</a:t>
            </a:r>
            <a:endParaRPr lang="en-CA" sz="2400">
              <a:solidFill>
                <a:srgbClr val="005941"/>
              </a:solidFill>
              <a:effectLs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9521997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factory next to a body of water&#10;&#10;Description automatically generated">
            <a:extLst>
              <a:ext uri="{FF2B5EF4-FFF2-40B4-BE49-F238E27FC236}">
                <a16:creationId xmlns:a16="http://schemas.microsoft.com/office/drawing/2014/main" id="{5FA649F5-DA2C-4ECD-8D6F-83C127255035}"/>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 y="0"/>
            <a:ext cx="12192000" cy="6255185"/>
          </a:xfrm>
          <a:prstGeom prst="rect">
            <a:avLst/>
          </a:prstGeom>
        </p:spPr>
      </p:pic>
      <p:sp>
        <p:nvSpPr>
          <p:cNvPr id="9" name="Rectangle 8"/>
          <p:cNvSpPr/>
          <p:nvPr/>
        </p:nvSpPr>
        <p:spPr>
          <a:xfrm>
            <a:off x="-7145" y="20936"/>
            <a:ext cx="12199144" cy="6234249"/>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p:cNvGrpSpPr/>
          <p:nvPr/>
        </p:nvGrpSpPr>
        <p:grpSpPr>
          <a:xfrm>
            <a:off x="386346" y="0"/>
            <a:ext cx="1240778" cy="482568"/>
            <a:chOff x="5401469" y="1588"/>
            <a:chExt cx="1389063" cy="540239"/>
          </a:xfrm>
        </p:grpSpPr>
        <p:sp>
          <p:nvSpPr>
            <p:cNvPr id="3" name="Freeform 5"/>
            <p:cNvSpPr>
              <a:spLocks/>
            </p:cNvSpPr>
            <p:nvPr/>
          </p:nvSpPr>
          <p:spPr bwMode="auto">
            <a:xfrm>
              <a:off x="5401469" y="1588"/>
              <a:ext cx="1205279" cy="540239"/>
            </a:xfrm>
            <a:custGeom>
              <a:avLst/>
              <a:gdLst>
                <a:gd name="T0" fmla="*/ 0 w 1410"/>
                <a:gd name="T1" fmla="*/ 0 h 632"/>
                <a:gd name="T2" fmla="*/ 630 w 1410"/>
                <a:gd name="T3" fmla="*/ 632 h 632"/>
                <a:gd name="T4" fmla="*/ 1410 w 1410"/>
                <a:gd name="T5" fmla="*/ 632 h 632"/>
                <a:gd name="T6" fmla="*/ 780 w 1410"/>
                <a:gd name="T7" fmla="*/ 0 h 632"/>
                <a:gd name="T8" fmla="*/ 0 w 1410"/>
                <a:gd name="T9" fmla="*/ 0 h 632"/>
              </a:gdLst>
              <a:ahLst/>
              <a:cxnLst>
                <a:cxn ang="0">
                  <a:pos x="T0" y="T1"/>
                </a:cxn>
                <a:cxn ang="0">
                  <a:pos x="T2" y="T3"/>
                </a:cxn>
                <a:cxn ang="0">
                  <a:pos x="T4" y="T5"/>
                </a:cxn>
                <a:cxn ang="0">
                  <a:pos x="T6" y="T7"/>
                </a:cxn>
                <a:cxn ang="0">
                  <a:pos x="T8" y="T9"/>
                </a:cxn>
              </a:cxnLst>
              <a:rect l="0" t="0" r="r" b="b"/>
              <a:pathLst>
                <a:path w="1410" h="632">
                  <a:moveTo>
                    <a:pt x="0" y="0"/>
                  </a:moveTo>
                  <a:lnTo>
                    <a:pt x="630" y="632"/>
                  </a:lnTo>
                  <a:lnTo>
                    <a:pt x="1410" y="632"/>
                  </a:lnTo>
                  <a:lnTo>
                    <a:pt x="780" y="0"/>
                  </a:lnTo>
                  <a:lnTo>
                    <a:pt x="0" y="0"/>
                  </a:lnTo>
                  <a:close/>
                </a:path>
              </a:pathLst>
            </a:custGeom>
            <a:gradFill flip="none" rotWithShape="1">
              <a:gsLst>
                <a:gs pos="25000">
                  <a:srgbClr val="005941"/>
                </a:gs>
                <a:gs pos="100000">
                  <a:schemeClr val="accent5"/>
                </a:gs>
              </a:gsLst>
              <a:lin ang="189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4" name="Freeform 6"/>
            <p:cNvSpPr>
              <a:spLocks/>
            </p:cNvSpPr>
            <p:nvPr/>
          </p:nvSpPr>
          <p:spPr bwMode="auto">
            <a:xfrm>
              <a:off x="6252003" y="1588"/>
              <a:ext cx="538529" cy="426549"/>
            </a:xfrm>
            <a:custGeom>
              <a:avLst/>
              <a:gdLst>
                <a:gd name="T0" fmla="*/ 0 w 630"/>
                <a:gd name="T1" fmla="*/ 0 h 499"/>
                <a:gd name="T2" fmla="*/ 498 w 630"/>
                <a:gd name="T3" fmla="*/ 499 h 499"/>
                <a:gd name="T4" fmla="*/ 630 w 630"/>
                <a:gd name="T5" fmla="*/ 499 h 499"/>
                <a:gd name="T6" fmla="*/ 132 w 630"/>
                <a:gd name="T7" fmla="*/ 0 h 499"/>
                <a:gd name="T8" fmla="*/ 0 w 630"/>
                <a:gd name="T9" fmla="*/ 0 h 499"/>
              </a:gdLst>
              <a:ahLst/>
              <a:cxnLst>
                <a:cxn ang="0">
                  <a:pos x="T0" y="T1"/>
                </a:cxn>
                <a:cxn ang="0">
                  <a:pos x="T2" y="T3"/>
                </a:cxn>
                <a:cxn ang="0">
                  <a:pos x="T4" y="T5"/>
                </a:cxn>
                <a:cxn ang="0">
                  <a:pos x="T6" y="T7"/>
                </a:cxn>
                <a:cxn ang="0">
                  <a:pos x="T8" y="T9"/>
                </a:cxn>
              </a:cxnLst>
              <a:rect l="0" t="0" r="r" b="b"/>
              <a:pathLst>
                <a:path w="630" h="499">
                  <a:moveTo>
                    <a:pt x="0" y="0"/>
                  </a:moveTo>
                  <a:lnTo>
                    <a:pt x="498" y="499"/>
                  </a:lnTo>
                  <a:lnTo>
                    <a:pt x="630" y="499"/>
                  </a:lnTo>
                  <a:lnTo>
                    <a:pt x="132" y="0"/>
                  </a:lnTo>
                  <a:lnTo>
                    <a:pt x="0" y="0"/>
                  </a:lnTo>
                  <a:close/>
                </a:path>
              </a:pathLst>
            </a:custGeom>
            <a:gradFill flip="none" rotWithShape="1">
              <a:gsLst>
                <a:gs pos="25000">
                  <a:srgbClr val="005941"/>
                </a:gs>
                <a:gs pos="100000">
                  <a:schemeClr val="accent5"/>
                </a:gs>
              </a:gsLst>
              <a:lin ang="18900000" scaled="1"/>
              <a:tileRect/>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68" name="Title 1">
            <a:extLst>
              <a:ext uri="{FF2B5EF4-FFF2-40B4-BE49-F238E27FC236}">
                <a16:creationId xmlns:a16="http://schemas.microsoft.com/office/drawing/2014/main" id="{A2E308A0-477B-4EA9-8CA3-525D1CEBAFEB}"/>
              </a:ext>
            </a:extLst>
          </p:cNvPr>
          <p:cNvSpPr>
            <a:spLocks noGrp="1"/>
          </p:cNvSpPr>
          <p:nvPr>
            <p:ph type="title"/>
          </p:nvPr>
        </p:nvSpPr>
        <p:spPr>
          <a:xfrm>
            <a:off x="242509" y="2053760"/>
            <a:ext cx="7139031" cy="2168599"/>
          </a:xfrm>
          <a:effectLst>
            <a:outerShdw blurRad="50800" dist="38100" dir="2700000" algn="tl" rotWithShape="0">
              <a:prstClr val="black">
                <a:alpha val="40000"/>
              </a:prstClr>
            </a:outerShdw>
          </a:effectLst>
        </p:spPr>
        <p:txBody>
          <a:bodyPr>
            <a:normAutofit fontScale="90000"/>
          </a:bodyPr>
          <a:lstStyle/>
          <a:p>
            <a:pPr algn="l"/>
            <a:r>
              <a:rPr lang="en-US" sz="8800" dirty="0"/>
              <a:t>IMPORTING INTO CANADA</a:t>
            </a:r>
          </a:p>
        </p:txBody>
      </p:sp>
      <p:pic>
        <p:nvPicPr>
          <p:cNvPr id="10" name="Picture 9" descr="A close up of a flag&#10;&#10;Description automatically generated">
            <a:extLst>
              <a:ext uri="{FF2B5EF4-FFF2-40B4-BE49-F238E27FC236}">
                <a16:creationId xmlns:a16="http://schemas.microsoft.com/office/drawing/2014/main" id="{0DA9FC6F-989B-4584-AC69-F8B86308E4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3560" y="381014"/>
            <a:ext cx="7538494" cy="52486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731322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967D6-279A-48BF-9DCF-B7595BA81B48}"/>
              </a:ext>
            </a:extLst>
          </p:cNvPr>
          <p:cNvSpPr>
            <a:spLocks noGrp="1"/>
          </p:cNvSpPr>
          <p:nvPr>
            <p:ph type="title"/>
          </p:nvPr>
        </p:nvSpPr>
        <p:spPr>
          <a:xfrm>
            <a:off x="4635591" y="129396"/>
            <a:ext cx="6586491" cy="894929"/>
          </a:xfrm>
        </p:spPr>
        <p:txBody>
          <a:bodyPr vert="horz" lIns="91440" tIns="45720" rIns="91440" bIns="45720" rtlCol="0" anchor="b">
            <a:normAutofit/>
          </a:bodyPr>
          <a:lstStyle/>
          <a:p>
            <a:pPr algn="l"/>
            <a:r>
              <a:rPr kumimoji="0" lang="en-US" b="0" i="0" u="none" strike="noStrike" cap="none" spc="0" normalizeH="0" baseline="0" noProof="0" dirty="0">
                <a:ln>
                  <a:noFill/>
                </a:ln>
                <a:effectLst/>
                <a:uLnTx/>
                <a:uFillTx/>
              </a:rPr>
              <a:t>IMPORTING INTO CANADA </a:t>
            </a:r>
            <a:endParaRPr lang="en-US" dirty="0"/>
          </a:p>
        </p:txBody>
      </p:sp>
      <p:sp>
        <p:nvSpPr>
          <p:cNvPr id="3" name="Rectangle 2">
            <a:extLst>
              <a:ext uri="{FF2B5EF4-FFF2-40B4-BE49-F238E27FC236}">
                <a16:creationId xmlns:a16="http://schemas.microsoft.com/office/drawing/2014/main" id="{4B8F6B02-0407-4C53-A424-32278D289489}"/>
              </a:ext>
            </a:extLst>
          </p:cNvPr>
          <p:cNvSpPr/>
          <p:nvPr/>
        </p:nvSpPr>
        <p:spPr>
          <a:xfrm>
            <a:off x="4767072" y="1421935"/>
            <a:ext cx="7266432" cy="4681728"/>
          </a:xfrm>
          <a:prstGeom prst="rect">
            <a:avLst/>
          </a:prstGeom>
        </p:spPr>
        <p:txBody>
          <a:bodyPr vert="horz" lIns="91440" tIns="45720" rIns="91440" bIns="45720" rtlCol="0">
            <a:normAutofit fontScale="92500" lnSpcReduction="10000"/>
          </a:bodyPr>
          <a:lstStyle/>
          <a:p>
            <a:pPr marL="34290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b="0" i="0" u="none" strike="noStrike" cap="none" spc="0" normalizeH="0" baseline="0" noProof="0" dirty="0">
                <a:ln>
                  <a:noFill/>
                </a:ln>
                <a:solidFill>
                  <a:srgbClr val="005941"/>
                </a:solidFill>
                <a:effectLst/>
                <a:uLnTx/>
                <a:uFillTx/>
              </a:rPr>
              <a:t>Importation into Canada is on a Federal Level</a:t>
            </a:r>
          </a:p>
          <a:p>
            <a:pPr marL="34290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b="0" i="0" u="none" strike="noStrike" cap="none" spc="0" normalizeH="0" baseline="0" noProof="0" dirty="0">
              <a:ln>
                <a:noFill/>
              </a:ln>
              <a:solidFill>
                <a:srgbClr val="005941"/>
              </a:solidFill>
              <a:effectLst/>
              <a:uLnTx/>
              <a:uFillTx/>
            </a:endParaRPr>
          </a:p>
          <a:p>
            <a:pPr marL="34290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b="0" i="0" u="none" strike="noStrike" cap="none" spc="0" normalizeH="0" baseline="0" noProof="0" dirty="0">
                <a:ln>
                  <a:noFill/>
                </a:ln>
                <a:solidFill>
                  <a:srgbClr val="005941"/>
                </a:solidFill>
                <a:effectLst/>
                <a:uLnTx/>
                <a:uFillTx/>
              </a:rPr>
              <a:t>Duties and Taxes are calculated based on value and harmonized classification code (H.S.) of each distinct product. </a:t>
            </a:r>
          </a:p>
          <a:p>
            <a:pPr marL="114300" marR="0" lvl="0" fontAlgn="auto">
              <a:lnSpc>
                <a:spcPct val="90000"/>
              </a:lnSpc>
              <a:spcBef>
                <a:spcPts val="0"/>
              </a:spcBef>
              <a:spcAft>
                <a:spcPts val="600"/>
              </a:spcAft>
              <a:buClrTx/>
              <a:buSzTx/>
              <a:tabLst/>
              <a:defRPr/>
            </a:pPr>
            <a:r>
              <a:rPr kumimoji="0" lang="en-US" b="0" i="0" u="none" strike="noStrike" cap="none" spc="0" normalizeH="0" baseline="0" noProof="0" dirty="0">
                <a:ln>
                  <a:noFill/>
                </a:ln>
                <a:solidFill>
                  <a:srgbClr val="005941"/>
                </a:solidFill>
                <a:effectLst/>
                <a:uLnTx/>
                <a:uFillTx/>
              </a:rPr>
              <a:t> </a:t>
            </a:r>
            <a:endParaRPr kumimoji="0" lang="en-US" b="0" i="0" u="none" strike="noStrike" cap="none" spc="0" normalizeH="0" baseline="0" noProof="0">
              <a:ln>
                <a:noFill/>
              </a:ln>
              <a:solidFill>
                <a:srgbClr val="005941"/>
              </a:solidFill>
              <a:effectLst/>
              <a:uLnTx/>
              <a:uFillTx/>
            </a:endParaRPr>
          </a:p>
          <a:p>
            <a:pPr marL="34290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b="0" i="0" u="none" strike="noStrike" cap="none" spc="0" normalizeH="0" baseline="0" noProof="0" dirty="0">
                <a:ln>
                  <a:noFill/>
                </a:ln>
                <a:solidFill>
                  <a:srgbClr val="005941"/>
                </a:solidFill>
                <a:effectLst/>
                <a:uLnTx/>
                <a:uFillTx/>
              </a:rPr>
              <a:t>GST (Goods and Service Tax) B3 is 5% based on the Canadian value of the goods. Applicable to most industrialized products. </a:t>
            </a:r>
          </a:p>
          <a:p>
            <a:pPr marL="34290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b="0" i="0" u="none" strike="noStrike" cap="none" spc="0" normalizeH="0" baseline="0" noProof="0" dirty="0">
              <a:ln>
                <a:noFill/>
              </a:ln>
              <a:solidFill>
                <a:srgbClr val="005941"/>
              </a:solidFill>
              <a:effectLst/>
              <a:uLnTx/>
              <a:uFillTx/>
            </a:endParaRPr>
          </a:p>
          <a:p>
            <a:pPr marL="34290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b="0" i="0" u="none" strike="noStrike" cap="none" spc="0" normalizeH="0" baseline="0" noProof="0" dirty="0">
                <a:ln>
                  <a:noFill/>
                </a:ln>
                <a:solidFill>
                  <a:srgbClr val="005941"/>
                </a:solidFill>
                <a:effectLst/>
                <a:uLnTx/>
                <a:uFillTx/>
              </a:rPr>
              <a:t>Basically there are 2 Taxes in Canada</a:t>
            </a:r>
            <a:r>
              <a:rPr kumimoji="0" lang="en-US" b="0" i="0" u="none" strike="noStrike" cap="none" spc="0" normalizeH="0" baseline="0" noProof="0">
                <a:ln>
                  <a:noFill/>
                </a:ln>
                <a:solidFill>
                  <a:srgbClr val="005941"/>
                </a:solidFill>
                <a:effectLst/>
                <a:uLnTx/>
                <a:uFillTx/>
              </a:rPr>
              <a:t> when importing</a:t>
            </a:r>
            <a:r>
              <a:rPr kumimoji="0" lang="en-US" b="0" i="0" u="none" strike="noStrike" cap="none" spc="0" normalizeH="0" baseline="0" noProof="0" dirty="0">
                <a:ln>
                  <a:noFill/>
                </a:ln>
                <a:solidFill>
                  <a:srgbClr val="005941"/>
                </a:solidFill>
                <a:effectLst/>
                <a:uLnTx/>
                <a:uFillTx/>
              </a:rPr>
              <a:t>:</a:t>
            </a:r>
          </a:p>
          <a:p>
            <a:pPr marL="34290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b="0" i="0" u="none" strike="noStrike" cap="none" spc="0" normalizeH="0" baseline="0" noProof="0" dirty="0">
              <a:ln>
                <a:noFill/>
              </a:ln>
              <a:solidFill>
                <a:srgbClr val="005941"/>
              </a:solidFill>
              <a:effectLst/>
              <a:uLnTx/>
              <a:uFillTx/>
            </a:endParaRPr>
          </a:p>
          <a:p>
            <a:pPr marL="800100" lvl="1" indent="-228600">
              <a:lnSpc>
                <a:spcPct val="90000"/>
              </a:lnSpc>
              <a:spcAft>
                <a:spcPts val="600"/>
              </a:spcAft>
              <a:buFont typeface="Arial" panose="020B0604020202020204" pitchFamily="34" charset="0"/>
              <a:buChar char="•"/>
              <a:defRPr/>
            </a:pPr>
            <a:r>
              <a:rPr kumimoji="0" lang="en-US" b="1" i="0" u="none" strike="noStrike" cap="none" spc="0" normalizeH="0" baseline="0" noProof="0" dirty="0">
                <a:ln>
                  <a:noFill/>
                </a:ln>
                <a:solidFill>
                  <a:srgbClr val="005941"/>
                </a:solidFill>
                <a:effectLst/>
                <a:uLnTx/>
                <a:uFillTx/>
              </a:rPr>
              <a:t>DUTY – H.S. Code ( NCM)</a:t>
            </a:r>
            <a:endParaRPr kumimoji="0" lang="en-US" b="1" i="0" u="none" strike="noStrike" cap="none" spc="0" normalizeH="0" baseline="0" noProof="0">
              <a:ln>
                <a:noFill/>
              </a:ln>
              <a:solidFill>
                <a:srgbClr val="005941"/>
              </a:solidFill>
              <a:effectLst/>
              <a:uLnTx/>
              <a:uFillTx/>
            </a:endParaRPr>
          </a:p>
          <a:p>
            <a:pPr marL="34290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b="1" i="0" u="none" strike="noStrike" cap="none" spc="0" normalizeH="0" baseline="0" noProof="0" dirty="0">
              <a:ln>
                <a:noFill/>
              </a:ln>
              <a:solidFill>
                <a:srgbClr val="005941"/>
              </a:solidFill>
              <a:effectLst/>
              <a:uLnTx/>
              <a:uFillTx/>
            </a:endParaRPr>
          </a:p>
          <a:p>
            <a:pPr marL="800100" lvl="1" indent="-228600">
              <a:lnSpc>
                <a:spcPct val="90000"/>
              </a:lnSpc>
              <a:spcAft>
                <a:spcPts val="600"/>
              </a:spcAft>
              <a:buFont typeface="Arial" panose="020B0604020202020204" pitchFamily="34" charset="0"/>
              <a:buChar char="•"/>
              <a:defRPr/>
            </a:pPr>
            <a:r>
              <a:rPr kumimoji="0" lang="en-US" b="1" i="0" u="none" strike="noStrike" cap="none" spc="0" normalizeH="0" baseline="0" noProof="0" dirty="0">
                <a:ln>
                  <a:noFill/>
                </a:ln>
                <a:solidFill>
                  <a:srgbClr val="005941"/>
                </a:solidFill>
                <a:effectLst/>
                <a:uLnTx/>
                <a:uFillTx/>
              </a:rPr>
              <a:t>GST – 5% of Canadian Value of Goods (Federal Level)</a:t>
            </a:r>
            <a:endParaRPr kumimoji="0" lang="en-US" b="1" i="0" u="none" strike="noStrike" cap="none" spc="0" normalizeH="0" baseline="0" noProof="0">
              <a:ln>
                <a:noFill/>
              </a:ln>
              <a:solidFill>
                <a:srgbClr val="005941"/>
              </a:solidFill>
              <a:effectLst/>
              <a:uLnTx/>
              <a:uFillTx/>
            </a:endParaRPr>
          </a:p>
          <a:p>
            <a:pPr marL="34290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b="0" i="0" u="none" strike="noStrike" cap="none" spc="0" normalizeH="0" baseline="0" noProof="0" dirty="0">
              <a:ln>
                <a:noFill/>
              </a:ln>
              <a:solidFill>
                <a:srgbClr val="005941"/>
              </a:solidFill>
              <a:effectLst/>
              <a:uLnTx/>
              <a:uFillTx/>
            </a:endParaRPr>
          </a:p>
          <a:p>
            <a:pPr marL="34290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b="0" i="0" u="none" strike="noStrike" cap="none" spc="0" normalizeH="0" baseline="0" noProof="0" dirty="0">
                <a:ln>
                  <a:noFill/>
                </a:ln>
                <a:solidFill>
                  <a:srgbClr val="005941"/>
                </a:solidFill>
                <a:effectLst/>
                <a:uLnTx/>
                <a:uFillTx/>
              </a:rPr>
              <a:t>Once goods are imported, they will be sold locally, and provincial tax will apply (HST = 13%). The HST is formed of 5% GST + 8% PST (provincial sales tax)</a:t>
            </a:r>
          </a:p>
        </p:txBody>
      </p:sp>
      <p:pic>
        <p:nvPicPr>
          <p:cNvPr id="5" name="Picture 4" descr="Icon&#10;&#10;Description automatically generated">
            <a:extLst>
              <a:ext uri="{FF2B5EF4-FFF2-40B4-BE49-F238E27FC236}">
                <a16:creationId xmlns:a16="http://schemas.microsoft.com/office/drawing/2014/main" id="{69832446-9617-4A8E-A733-337B509ADD02}"/>
              </a:ext>
            </a:extLst>
          </p:cNvPr>
          <p:cNvPicPr>
            <a:picLocks noChangeAspect="1"/>
          </p:cNvPicPr>
          <p:nvPr/>
        </p:nvPicPr>
        <p:blipFill rotWithShape="1">
          <a:blip r:embed="rId2">
            <a:extLst>
              <a:ext uri="{28A0092B-C50C-407E-A947-70E740481C1C}">
                <a14:useLocalDpi xmlns:a14="http://schemas.microsoft.com/office/drawing/2010/main" val="0"/>
              </a:ext>
            </a:extLst>
          </a:blip>
          <a:srcRect l="4461"/>
          <a:stretch/>
        </p:blipFill>
        <p:spPr>
          <a:xfrm>
            <a:off x="20" y="10"/>
            <a:ext cx="4635571" cy="6857990"/>
          </a:xfrm>
          <a:prstGeom prst="rect">
            <a:avLst/>
          </a:prstGeom>
          <a:effectLst/>
        </p:spPr>
      </p:pic>
      <p:cxnSp>
        <p:nvCxnSpPr>
          <p:cNvPr id="10" name="Straight Connector 9" hidden="1">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F7A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71164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C8455-B550-455C-B5BB-E534A0DB911F}"/>
              </a:ext>
            </a:extLst>
          </p:cNvPr>
          <p:cNvSpPr>
            <a:spLocks noGrp="1"/>
          </p:cNvSpPr>
          <p:nvPr>
            <p:ph type="title"/>
          </p:nvPr>
        </p:nvSpPr>
        <p:spPr>
          <a:xfrm>
            <a:off x="1952822" y="182589"/>
            <a:ext cx="9449534" cy="969553"/>
          </a:xfrm>
        </p:spPr>
        <p:txBody>
          <a:bodyPr>
            <a:normAutofit/>
          </a:bodyPr>
          <a:lstStyle/>
          <a:p>
            <a:r>
              <a:rPr lang="en-CA" b="1"/>
              <a:t>WHO CAN </a:t>
            </a:r>
            <a:r>
              <a:rPr lang="en-CA" b="1" dirty="0"/>
              <a:t>IMPORT </a:t>
            </a:r>
            <a:r>
              <a:rPr lang="en-CA" b="1"/>
              <a:t>INTO CANADA?</a:t>
            </a:r>
            <a:endParaRPr lang="en-US" dirty="0"/>
          </a:p>
        </p:txBody>
      </p:sp>
      <p:sp>
        <p:nvSpPr>
          <p:cNvPr id="4" name="5-Point Star 3">
            <a:extLst>
              <a:ext uri="{FF2B5EF4-FFF2-40B4-BE49-F238E27FC236}">
                <a16:creationId xmlns:a16="http://schemas.microsoft.com/office/drawing/2014/main" id="{88FA70B2-45FD-4B61-A72E-A557A61FD007}"/>
              </a:ext>
            </a:extLst>
          </p:cNvPr>
          <p:cNvSpPr>
            <a:spLocks noChangeAspect="1"/>
          </p:cNvSpPr>
          <p:nvPr/>
        </p:nvSpPr>
        <p:spPr>
          <a:xfrm>
            <a:off x="11572342" y="3933056"/>
            <a:ext cx="216024" cy="216024"/>
          </a:xfrm>
          <a:prstGeom prst="star5">
            <a:avLst/>
          </a:prstGeom>
          <a:solidFill>
            <a:schemeClr val="bg1"/>
          </a:solidFill>
          <a:ln>
            <a:solidFill>
              <a:srgbClr val="007E5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000" b="0" i="0" u="none" strike="noStrike" kern="1200" cap="none" spc="0" normalizeH="0" baseline="0" noProof="0">
              <a:ln>
                <a:noFill/>
              </a:ln>
              <a:solidFill>
                <a:prstClr val="white"/>
              </a:solidFill>
              <a:effectLst/>
              <a:uLnTx/>
              <a:uFillTx/>
              <a:latin typeface="Calibri"/>
              <a:ea typeface="+mn-ea"/>
              <a:cs typeface="+mn-cs"/>
            </a:endParaRPr>
          </a:p>
        </p:txBody>
      </p:sp>
      <p:sp>
        <p:nvSpPr>
          <p:cNvPr id="5" name="5-Point Star 5">
            <a:extLst>
              <a:ext uri="{FF2B5EF4-FFF2-40B4-BE49-F238E27FC236}">
                <a16:creationId xmlns:a16="http://schemas.microsoft.com/office/drawing/2014/main" id="{E4FD0CA2-C253-4333-9AF9-0BB08EC86446}"/>
              </a:ext>
            </a:extLst>
          </p:cNvPr>
          <p:cNvSpPr>
            <a:spLocks noChangeAspect="1"/>
          </p:cNvSpPr>
          <p:nvPr/>
        </p:nvSpPr>
        <p:spPr>
          <a:xfrm>
            <a:off x="11598766" y="2645428"/>
            <a:ext cx="216024" cy="216024"/>
          </a:xfrm>
          <a:prstGeom prst="star5">
            <a:avLst/>
          </a:prstGeom>
          <a:solidFill>
            <a:schemeClr val="bg1"/>
          </a:solidFill>
          <a:ln>
            <a:solidFill>
              <a:srgbClr val="007E5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0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AA97538F-DFFE-4BD7-A58C-FBC2ECC9BA64}"/>
              </a:ext>
            </a:extLst>
          </p:cNvPr>
          <p:cNvSpPr txBox="1"/>
          <p:nvPr/>
        </p:nvSpPr>
        <p:spPr>
          <a:xfrm>
            <a:off x="403634" y="1582340"/>
            <a:ext cx="10677378" cy="4247317"/>
          </a:xfrm>
          <a:prstGeom prst="rect">
            <a:avLst/>
          </a:prstGeom>
          <a:noFill/>
        </p:spPr>
        <p:txBody>
          <a:bodyPr wrap="square" rtlCol="0">
            <a:spAutoFit/>
          </a:bodyPr>
          <a:lstStyle/>
          <a:p>
            <a:r>
              <a:rPr lang="en-CA" dirty="0">
                <a:solidFill>
                  <a:srgbClr val="005941"/>
                </a:solidFill>
              </a:rPr>
              <a:t>All Company Types can Import:</a:t>
            </a:r>
          </a:p>
          <a:p>
            <a:endParaRPr lang="en-CA" dirty="0">
              <a:solidFill>
                <a:srgbClr val="005941"/>
              </a:solidFill>
            </a:endParaRPr>
          </a:p>
          <a:p>
            <a:r>
              <a:rPr lang="en-CA" dirty="0">
                <a:solidFill>
                  <a:srgbClr val="005941"/>
                </a:solidFill>
              </a:rPr>
              <a:t>-</a:t>
            </a:r>
            <a:r>
              <a:rPr lang="en-CA" b="1" dirty="0">
                <a:solidFill>
                  <a:srgbClr val="005941"/>
                </a:solidFill>
              </a:rPr>
              <a:t>SOLE PROPRIETORSHIP</a:t>
            </a:r>
          </a:p>
          <a:p>
            <a:endParaRPr lang="en-CA" dirty="0">
              <a:solidFill>
                <a:srgbClr val="005941"/>
              </a:solidFill>
            </a:endParaRPr>
          </a:p>
          <a:p>
            <a:r>
              <a:rPr lang="en-CA" dirty="0">
                <a:solidFill>
                  <a:srgbClr val="005941"/>
                </a:solidFill>
              </a:rPr>
              <a:t>-</a:t>
            </a:r>
            <a:r>
              <a:rPr lang="en-CA" b="1" dirty="0">
                <a:solidFill>
                  <a:srgbClr val="005941"/>
                </a:solidFill>
              </a:rPr>
              <a:t>PARTNERSHIP</a:t>
            </a:r>
          </a:p>
          <a:p>
            <a:endParaRPr lang="en-CA" dirty="0">
              <a:solidFill>
                <a:srgbClr val="005941"/>
              </a:solidFill>
            </a:endParaRPr>
          </a:p>
          <a:p>
            <a:r>
              <a:rPr lang="en-CA" dirty="0">
                <a:solidFill>
                  <a:srgbClr val="005941"/>
                </a:solidFill>
              </a:rPr>
              <a:t>-</a:t>
            </a:r>
            <a:r>
              <a:rPr lang="en-CA" b="1" dirty="0">
                <a:solidFill>
                  <a:srgbClr val="005941"/>
                </a:solidFill>
              </a:rPr>
              <a:t>CORPORATION</a:t>
            </a:r>
          </a:p>
          <a:p>
            <a:endParaRPr lang="en-CA" dirty="0">
              <a:solidFill>
                <a:srgbClr val="005941"/>
              </a:solidFill>
            </a:endParaRPr>
          </a:p>
          <a:p>
            <a:r>
              <a:rPr lang="en-CA" dirty="0">
                <a:solidFill>
                  <a:srgbClr val="005941"/>
                </a:solidFill>
              </a:rPr>
              <a:t>Most SME’s start as a SOLE PROPRIETORSHIP and then can move to a CORPORATION later on.</a:t>
            </a:r>
          </a:p>
          <a:p>
            <a:endParaRPr lang="en-CA" dirty="0">
              <a:solidFill>
                <a:srgbClr val="005941"/>
              </a:solidFill>
            </a:endParaRPr>
          </a:p>
          <a:p>
            <a:r>
              <a:rPr lang="en-CA" dirty="0">
                <a:solidFill>
                  <a:srgbClr val="005941"/>
                </a:solidFill>
              </a:rPr>
              <a:t>As long as a company has a BUSINESS NUMBER they can import.</a:t>
            </a:r>
          </a:p>
          <a:p>
            <a:endParaRPr lang="en-CA" dirty="0">
              <a:solidFill>
                <a:srgbClr val="005941"/>
              </a:solidFill>
            </a:endParaRPr>
          </a:p>
          <a:p>
            <a:r>
              <a:rPr lang="en-CA" dirty="0">
                <a:solidFill>
                  <a:srgbClr val="005941"/>
                </a:solidFill>
              </a:rPr>
              <a:t>The issue is how to process your income tax at the end of the fiscal year.</a:t>
            </a:r>
          </a:p>
          <a:p>
            <a:endParaRPr lang="en-CA" dirty="0"/>
          </a:p>
          <a:p>
            <a:endParaRPr lang="en-CA" dirty="0"/>
          </a:p>
        </p:txBody>
      </p:sp>
    </p:spTree>
    <p:extLst>
      <p:ext uri="{BB962C8B-B14F-4D97-AF65-F5344CB8AC3E}">
        <p14:creationId xmlns:p14="http://schemas.microsoft.com/office/powerpoint/2010/main" val="37076422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39EFB-E4A3-45A3-89B1-90321C191A25}"/>
              </a:ext>
            </a:extLst>
          </p:cNvPr>
          <p:cNvSpPr>
            <a:spLocks noGrp="1"/>
          </p:cNvSpPr>
          <p:nvPr>
            <p:ph type="title"/>
          </p:nvPr>
        </p:nvSpPr>
        <p:spPr/>
        <p:txBody>
          <a:bodyPr>
            <a:normAutofit/>
          </a:bodyPr>
          <a:lstStyle/>
          <a:p>
            <a:r>
              <a:rPr lang="en-US" dirty="0"/>
              <a:t>DID YOU KNOW…</a:t>
            </a:r>
          </a:p>
        </p:txBody>
      </p:sp>
      <p:sp>
        <p:nvSpPr>
          <p:cNvPr id="3" name="Rectangle 2">
            <a:extLst>
              <a:ext uri="{FF2B5EF4-FFF2-40B4-BE49-F238E27FC236}">
                <a16:creationId xmlns:a16="http://schemas.microsoft.com/office/drawing/2014/main" id="{2FFE391B-8656-4108-BD2F-79888DC05610}"/>
              </a:ext>
            </a:extLst>
          </p:cNvPr>
          <p:cNvSpPr/>
          <p:nvPr/>
        </p:nvSpPr>
        <p:spPr>
          <a:xfrm>
            <a:off x="394255" y="1302971"/>
            <a:ext cx="8652091"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5941"/>
              </a:solidFill>
              <a:effectLst/>
              <a:uLnTx/>
              <a:uFillTx/>
              <a:latin typeface="Calibri"/>
              <a:ea typeface="+mn-ea"/>
              <a:cs typeface="Arial"/>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5941"/>
                </a:solidFill>
                <a:effectLst/>
                <a:uLnTx/>
                <a:uFillTx/>
                <a:latin typeface="Calibri" panose="020F0502020204030204" pitchFamily="34" charset="0"/>
                <a:ea typeface="+mn-ea"/>
                <a:cs typeface="Calibri" panose="020F0502020204030204" pitchFamily="34" charset="0"/>
              </a:rPr>
              <a:t>Air and Ocean shipments into Canada can take as little as 15 minutes to 1 hour to clear customs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000" b="0" i="0" u="none" strike="noStrike" kern="1200" cap="none" spc="0" normalizeH="0" baseline="0" noProof="0" dirty="0">
              <a:ln>
                <a:noFill/>
              </a:ln>
              <a:solidFill>
                <a:srgbClr val="005941"/>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5941"/>
                </a:solidFill>
                <a:effectLst/>
                <a:uLnTx/>
                <a:uFillTx/>
                <a:latin typeface="Calibri" panose="020F0502020204030204" pitchFamily="34" charset="0"/>
                <a:ea typeface="+mn-ea"/>
                <a:cs typeface="Calibri" panose="020F0502020204030204" pitchFamily="34" charset="0"/>
              </a:rPr>
              <a:t>Customs in Canada is open 24 hours 7 days a week</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000" b="0" i="0" u="none" strike="noStrike" kern="1200" cap="none" spc="0" normalizeH="0" baseline="0" noProof="0" dirty="0">
              <a:ln>
                <a:noFill/>
              </a:ln>
              <a:solidFill>
                <a:srgbClr val="005941"/>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5941"/>
                </a:solidFill>
                <a:effectLst/>
                <a:uLnTx/>
                <a:uFillTx/>
                <a:latin typeface="Calibri" panose="020F0502020204030204" pitchFamily="34" charset="0"/>
                <a:ea typeface="+mn-ea"/>
                <a:cs typeface="Calibri" panose="020F0502020204030204" pitchFamily="34" charset="0"/>
              </a:rPr>
              <a:t>When cargo is inspected it can take from 24 hours to 72 hours maximum</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000" b="0" i="0" u="none" strike="noStrike" kern="1200" cap="none" spc="0" normalizeH="0" baseline="0" noProof="0" dirty="0">
              <a:ln>
                <a:noFill/>
              </a:ln>
              <a:solidFill>
                <a:srgbClr val="005941"/>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5941"/>
                </a:solidFill>
                <a:effectLst/>
                <a:uLnTx/>
                <a:uFillTx/>
                <a:latin typeface="Calibri" panose="020F0502020204030204" pitchFamily="34" charset="0"/>
                <a:ea typeface="+mn-ea"/>
                <a:cs typeface="Calibri" panose="020F0502020204030204" pitchFamily="34" charset="0"/>
              </a:rPr>
              <a:t>A Foreign company can be an importer of record in Canada making DDP* shipments very easy to handle for a foreign company</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000" b="0" i="0" u="none" strike="noStrike" kern="1200" cap="none" spc="0" normalizeH="0" baseline="0" noProof="0" dirty="0">
              <a:ln>
                <a:noFill/>
              </a:ln>
              <a:solidFill>
                <a:srgbClr val="005941"/>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5941"/>
                </a:solidFill>
                <a:effectLst/>
                <a:uLnTx/>
                <a:uFillTx/>
                <a:latin typeface="Calibri" panose="020F0502020204030204" pitchFamily="34" charset="0"/>
                <a:ea typeface="+mn-ea"/>
                <a:cs typeface="Calibri" panose="020F0502020204030204" pitchFamily="34" charset="0"/>
              </a:rPr>
              <a:t>Better to ship food items on direct service to Canada and avoid transit via The United States.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5941"/>
              </a:solidFill>
              <a:effectLst/>
              <a:uLnTx/>
              <a:uFillTx/>
              <a:latin typeface="Calibri"/>
              <a:ea typeface="+mn-ea"/>
              <a:cs typeface="Arial"/>
            </a:endParaRPr>
          </a:p>
        </p:txBody>
      </p:sp>
      <p:pic>
        <p:nvPicPr>
          <p:cNvPr id="4" name="Picture 3" descr="Man-With-Question.png">
            <a:extLst>
              <a:ext uri="{FF2B5EF4-FFF2-40B4-BE49-F238E27FC236}">
                <a16:creationId xmlns:a16="http://schemas.microsoft.com/office/drawing/2014/main" id="{4D2E2A15-30DB-487B-B8EE-FF5DFC52D12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99048" y="2569581"/>
            <a:ext cx="3280066" cy="32800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754328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E0CD0-6F52-4620-8394-B64B870F85DF}"/>
              </a:ext>
            </a:extLst>
          </p:cNvPr>
          <p:cNvSpPr>
            <a:spLocks noGrp="1"/>
          </p:cNvSpPr>
          <p:nvPr>
            <p:ph type="title"/>
          </p:nvPr>
        </p:nvSpPr>
        <p:spPr>
          <a:xfrm>
            <a:off x="1981102" y="230580"/>
            <a:ext cx="9449534" cy="675250"/>
          </a:xfrm>
        </p:spPr>
        <p:txBody>
          <a:bodyPr>
            <a:normAutofit fontScale="90000"/>
          </a:bodyPr>
          <a:lstStyle/>
          <a:p>
            <a:r>
              <a:rPr lang="en-CA" b="1" dirty="0"/>
              <a:t>COMPLIANCE FOR IMPORTS</a:t>
            </a:r>
            <a:endParaRPr lang="en-US" dirty="0"/>
          </a:p>
        </p:txBody>
      </p:sp>
      <p:graphicFrame>
        <p:nvGraphicFramePr>
          <p:cNvPr id="3" name="Content Placeholder 4">
            <a:extLst>
              <a:ext uri="{FF2B5EF4-FFF2-40B4-BE49-F238E27FC236}">
                <a16:creationId xmlns:a16="http://schemas.microsoft.com/office/drawing/2014/main" id="{1315B06B-F060-4A72-9818-A47D70E74389}"/>
              </a:ext>
            </a:extLst>
          </p:cNvPr>
          <p:cNvGraphicFramePr>
            <a:graphicFrameLocks/>
          </p:cNvGraphicFramePr>
          <p:nvPr>
            <p:extLst>
              <p:ext uri="{D42A27DB-BD31-4B8C-83A1-F6EECF244321}">
                <p14:modId xmlns:p14="http://schemas.microsoft.com/office/powerpoint/2010/main" val="748100490"/>
              </p:ext>
            </p:extLst>
          </p:nvPr>
        </p:nvGraphicFramePr>
        <p:xfrm>
          <a:off x="323655" y="1728457"/>
          <a:ext cx="6576766" cy="38975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25A4E0F5-AB16-45A1-89CE-C0A620690A59}"/>
              </a:ext>
            </a:extLst>
          </p:cNvPr>
          <p:cNvSpPr txBox="1"/>
          <p:nvPr/>
        </p:nvSpPr>
        <p:spPr>
          <a:xfrm>
            <a:off x="7474662" y="966676"/>
            <a:ext cx="410445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1" i="0" u="none" strike="noStrike" kern="1200" cap="none" spc="0" normalizeH="0" baseline="0" noProof="0" dirty="0">
                <a:ln>
                  <a:noFill/>
                </a:ln>
                <a:solidFill>
                  <a:srgbClr val="005941"/>
                </a:solidFill>
                <a:effectLst/>
                <a:uLnTx/>
                <a:uFillTx/>
                <a:latin typeface="Calibri"/>
                <a:ea typeface="+mn-ea"/>
                <a:cs typeface="+mn-cs"/>
              </a:rPr>
              <a:t>E-MANIFEST CANADA</a:t>
            </a:r>
          </a:p>
        </p:txBody>
      </p:sp>
      <p:pic>
        <p:nvPicPr>
          <p:cNvPr id="5" name="Picture 4">
            <a:hlinkClick r:id="rId7"/>
            <a:extLst>
              <a:ext uri="{FF2B5EF4-FFF2-40B4-BE49-F238E27FC236}">
                <a16:creationId xmlns:a16="http://schemas.microsoft.com/office/drawing/2014/main" id="{85B70DDE-28CB-40B4-BDC9-9C7AB496A79E}"/>
              </a:ext>
            </a:extLst>
          </p:cNvPr>
          <p:cNvPicPr>
            <a:picLocks noChangeAspect="1"/>
          </p:cNvPicPr>
          <p:nvPr/>
        </p:nvPicPr>
        <p:blipFill rotWithShape="1">
          <a:blip r:embed="rId8"/>
          <a:srcRect t="18448" r="30309" b="10678"/>
          <a:stretch/>
        </p:blipFill>
        <p:spPr>
          <a:xfrm>
            <a:off x="7191858" y="1366786"/>
            <a:ext cx="4506805" cy="4620921"/>
          </a:xfrm>
          <a:prstGeom prst="rect">
            <a:avLst/>
          </a:prstGeom>
        </p:spPr>
      </p:pic>
    </p:spTree>
    <p:extLst>
      <p:ext uri="{BB962C8B-B14F-4D97-AF65-F5344CB8AC3E}">
        <p14:creationId xmlns:p14="http://schemas.microsoft.com/office/powerpoint/2010/main" val="10398487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B2AD0-BE4E-4BA9-8B6D-78D9523B98DC}"/>
              </a:ext>
            </a:extLst>
          </p:cNvPr>
          <p:cNvSpPr>
            <a:spLocks noGrp="1"/>
          </p:cNvSpPr>
          <p:nvPr>
            <p:ph type="title"/>
          </p:nvPr>
        </p:nvSpPr>
        <p:spPr>
          <a:xfrm>
            <a:off x="1959484" y="235882"/>
            <a:ext cx="9891140" cy="969553"/>
          </a:xfrm>
        </p:spPr>
        <p:txBody>
          <a:bodyPr>
            <a:normAutofit fontScale="90000"/>
          </a:bodyPr>
          <a:lstStyle/>
          <a:p>
            <a:r>
              <a:rPr lang="en-CA" dirty="0"/>
              <a:t>CFIA – CANADIAN FOOD INSPECTION AGENCY</a:t>
            </a:r>
            <a:endParaRPr lang="en-US" dirty="0"/>
          </a:p>
        </p:txBody>
      </p:sp>
      <p:sp>
        <p:nvSpPr>
          <p:cNvPr id="3" name="TextBox 2">
            <a:extLst>
              <a:ext uri="{FF2B5EF4-FFF2-40B4-BE49-F238E27FC236}">
                <a16:creationId xmlns:a16="http://schemas.microsoft.com/office/drawing/2014/main" id="{E26EF09B-2F64-4693-8F59-99A40AA00C1A}"/>
              </a:ext>
            </a:extLst>
          </p:cNvPr>
          <p:cNvSpPr txBox="1"/>
          <p:nvPr/>
        </p:nvSpPr>
        <p:spPr>
          <a:xfrm>
            <a:off x="3852672" y="1090914"/>
            <a:ext cx="7997952" cy="5324535"/>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2400" b="0" u="none" strike="noStrike" kern="1200" cap="none" spc="0" normalizeH="0" baseline="0" noProof="0" dirty="0">
              <a:ln>
                <a:noFill/>
              </a:ln>
              <a:solidFill>
                <a:srgbClr val="005941"/>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400" b="0" u="none" strike="noStrike" kern="1200" cap="none" spc="0" normalizeH="0" baseline="0" noProof="0" dirty="0">
                <a:ln>
                  <a:noFill/>
                </a:ln>
                <a:solidFill>
                  <a:srgbClr val="005941"/>
                </a:solidFill>
                <a:effectLst/>
                <a:uLnTx/>
                <a:uFillTx/>
                <a:latin typeface="Calibri" panose="020F0502020204030204" pitchFamily="34" charset="0"/>
                <a:ea typeface="+mn-ea"/>
                <a:cs typeface="Calibri" panose="020F0502020204030204" pitchFamily="34" charset="0"/>
              </a:rPr>
              <a:t>Understanding the Safe Food for Canadians Regulations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2400" b="1" u="none" strike="noStrike" kern="1200" cap="none" spc="0" normalizeH="0" baseline="0" noProof="0" dirty="0">
              <a:ln>
                <a:noFill/>
              </a:ln>
              <a:solidFill>
                <a:srgbClr val="005941"/>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400" b="0" u="none" strike="noStrike" kern="1200" cap="none" spc="0" normalizeH="0" baseline="0" noProof="0" dirty="0">
                <a:ln>
                  <a:noFill/>
                </a:ln>
                <a:solidFill>
                  <a:srgbClr val="005941"/>
                </a:solidFill>
                <a:effectLst/>
                <a:uLnTx/>
                <a:uFillTx/>
                <a:latin typeface="Calibri" panose="020F0502020204030204" pitchFamily="34" charset="0"/>
                <a:ea typeface="+mn-ea"/>
                <a:cs typeface="Calibri" panose="020F0502020204030204" pitchFamily="34" charset="0"/>
              </a:rPr>
              <a:t>Came into force on January 15, 2019</a:t>
            </a:r>
            <a:endParaRPr kumimoji="0" lang="en-CA" sz="2400" b="1" u="none" strike="noStrike" kern="1200" cap="none" spc="0" normalizeH="0" baseline="0" noProof="0" dirty="0">
              <a:ln>
                <a:noFill/>
              </a:ln>
              <a:solidFill>
                <a:srgbClr val="005941"/>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2400" b="1" u="none" strike="noStrike" kern="1200" cap="none" spc="0" normalizeH="0" baseline="0" noProof="0" dirty="0">
              <a:ln>
                <a:noFill/>
              </a:ln>
              <a:solidFill>
                <a:srgbClr val="005941"/>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400" b="0" u="none" strike="noStrike" kern="1200" cap="none" spc="0" normalizeH="0" baseline="0" noProof="0" dirty="0">
                <a:ln>
                  <a:noFill/>
                </a:ln>
                <a:solidFill>
                  <a:srgbClr val="005941"/>
                </a:solidFill>
                <a:effectLst/>
                <a:uLnTx/>
                <a:uFillTx/>
                <a:latin typeface="Calibri" panose="020F0502020204030204" pitchFamily="34" charset="0"/>
                <a:ea typeface="Times New Roman" panose="02020603050405020304" pitchFamily="18" charset="0"/>
                <a:cs typeface="Calibri" panose="020F0502020204030204" pitchFamily="34" charset="0"/>
              </a:rPr>
              <a:t>The handbook is intended for food businesses, including exporters and importers, who need to comply with the SFCR.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2400" b="1" u="none" strike="noStrike" kern="1200" cap="none" spc="0" normalizeH="0" baseline="0" noProof="0" dirty="0">
              <a:ln>
                <a:noFill/>
              </a:ln>
              <a:solidFill>
                <a:srgbClr val="005941"/>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400" b="0" u="none" strike="noStrike" kern="1200" cap="none" spc="0" normalizeH="0" baseline="0" noProof="0" dirty="0">
                <a:ln>
                  <a:noFill/>
                </a:ln>
                <a:solidFill>
                  <a:srgbClr val="005941"/>
                </a:solidFill>
                <a:effectLst/>
                <a:uLnTx/>
                <a:uFillTx/>
                <a:latin typeface="Calibri" panose="020F0502020204030204" pitchFamily="34" charset="0"/>
                <a:ea typeface="Times New Roman" panose="02020603050405020304" pitchFamily="18" charset="0"/>
                <a:cs typeface="Calibri" panose="020F0502020204030204" pitchFamily="34" charset="0"/>
              </a:rPr>
              <a:t>The SFCR and the Safe Food for Canadians Act (SFCA) cover </a:t>
            </a:r>
            <a:r>
              <a:rPr kumimoji="0" lang="en-CA" sz="2400" b="0" u="sng" strike="noStrike" kern="1200" cap="none" spc="0" normalizeH="0" baseline="0" noProof="0" dirty="0">
                <a:ln>
                  <a:noFill/>
                </a:ln>
                <a:solidFill>
                  <a:srgbClr val="005941"/>
                </a:solidFill>
                <a:effectLst/>
                <a:uLnTx/>
                <a:uFillTx/>
                <a:latin typeface="Calibri" panose="020F0502020204030204" pitchFamily="34" charset="0"/>
                <a:ea typeface="Times New Roman" panose="02020603050405020304" pitchFamily="18" charset="0"/>
                <a:cs typeface="Calibri" panose="020F0502020204030204" pitchFamily="34" charset="0"/>
                <a:hlinkClick r:id="rId2">
                  <a:extLst>
                    <a:ext uri="{A12FA001-AC4F-418D-AE19-62706E023703}">
                      <ahyp:hlinkClr xmlns:ahyp="http://schemas.microsoft.com/office/drawing/2018/hyperlinkcolor" val="tx"/>
                    </a:ext>
                  </a:extLst>
                </a:hlinkClick>
              </a:rPr>
              <a:t>imported</a:t>
            </a:r>
            <a:r>
              <a:rPr kumimoji="0" lang="en-CA" sz="2400" b="0" u="none" strike="noStrike" kern="1200" cap="none" spc="0" normalizeH="0" baseline="0" noProof="0" dirty="0">
                <a:ln>
                  <a:noFill/>
                </a:ln>
                <a:solidFill>
                  <a:srgbClr val="005941"/>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CA" sz="2400" b="0" u="sng" strike="noStrike" kern="1200" cap="none" spc="0" normalizeH="0" baseline="0" noProof="0" dirty="0">
                <a:ln>
                  <a:noFill/>
                </a:ln>
                <a:solidFill>
                  <a:srgbClr val="005941"/>
                </a:solidFill>
                <a:effectLst/>
                <a:uLnTx/>
                <a:uFillTx/>
                <a:latin typeface="Calibri" panose="020F0502020204030204" pitchFamily="34" charset="0"/>
                <a:ea typeface="Times New Roman" panose="02020603050405020304" pitchFamily="18" charset="0"/>
                <a:cs typeface="Calibri" panose="020F0502020204030204" pitchFamily="34" charset="0"/>
                <a:hlinkClick r:id="rId3">
                  <a:extLst>
                    <a:ext uri="{A12FA001-AC4F-418D-AE19-62706E023703}">
                      <ahyp:hlinkClr xmlns:ahyp="http://schemas.microsoft.com/office/drawing/2018/hyperlinkcolor" val="tx"/>
                    </a:ext>
                  </a:extLst>
                </a:hlinkClick>
              </a:rPr>
              <a:t>exported</a:t>
            </a:r>
            <a:r>
              <a:rPr kumimoji="0" lang="en-CA" sz="2400" b="0" u="none" strike="noStrike" kern="1200" cap="none" spc="0" normalizeH="0" baseline="0" noProof="0" dirty="0">
                <a:ln>
                  <a:noFill/>
                </a:ln>
                <a:solidFill>
                  <a:srgbClr val="005941"/>
                </a:solidFill>
                <a:effectLst/>
                <a:uLnTx/>
                <a:uFillTx/>
                <a:latin typeface="Calibri" panose="020F0502020204030204" pitchFamily="34" charset="0"/>
                <a:ea typeface="Times New Roman" panose="02020603050405020304" pitchFamily="18" charset="0"/>
                <a:cs typeface="Calibri" panose="020F0502020204030204" pitchFamily="34" charset="0"/>
              </a:rPr>
              <a:t>, or </a:t>
            </a:r>
            <a:r>
              <a:rPr kumimoji="0" lang="en-CA" sz="2400" b="0" u="sng" strike="noStrike" kern="1200" cap="none" spc="0" normalizeH="0" baseline="0" noProof="0" dirty="0">
                <a:ln>
                  <a:noFill/>
                </a:ln>
                <a:solidFill>
                  <a:srgbClr val="005941"/>
                </a:solidFill>
                <a:effectLst/>
                <a:uLnTx/>
                <a:uFillTx/>
                <a:latin typeface="Calibri" panose="020F0502020204030204" pitchFamily="34" charset="0"/>
                <a:ea typeface="Times New Roman" panose="02020603050405020304" pitchFamily="18" charset="0"/>
                <a:cs typeface="Calibri" panose="020F0502020204030204" pitchFamily="34" charset="0"/>
                <a:hlinkClick r:id="rId4">
                  <a:extLst>
                    <a:ext uri="{A12FA001-AC4F-418D-AE19-62706E023703}">
                      <ahyp:hlinkClr xmlns:ahyp="http://schemas.microsoft.com/office/drawing/2018/hyperlinkcolor" val="tx"/>
                    </a:ext>
                  </a:extLst>
                </a:hlinkClick>
              </a:rPr>
              <a:t>inter-provincially</a:t>
            </a:r>
            <a:r>
              <a:rPr kumimoji="0" lang="en-CA" sz="2400" b="0" u="none" strike="noStrike" kern="1200" cap="none" spc="0" normalizeH="0" baseline="0" noProof="0" dirty="0">
                <a:ln>
                  <a:noFill/>
                </a:ln>
                <a:solidFill>
                  <a:srgbClr val="005941"/>
                </a:solidFill>
                <a:effectLst/>
                <a:uLnTx/>
                <a:uFillTx/>
                <a:latin typeface="Calibri" panose="020F0502020204030204" pitchFamily="34" charset="0"/>
                <a:ea typeface="Times New Roman" panose="02020603050405020304" pitchFamily="18" charset="0"/>
                <a:cs typeface="Calibri" panose="020F0502020204030204" pitchFamily="34" charset="0"/>
              </a:rPr>
              <a:t> traded food products</a:t>
            </a:r>
            <a:r>
              <a:rPr lang="en-CA" sz="2400" dirty="0">
                <a:solidFill>
                  <a:srgbClr val="005941"/>
                </a:solidFill>
                <a:latin typeface="Calibri" panose="020F0502020204030204" pitchFamily="34" charset="0"/>
                <a:ea typeface="Times New Roman" panose="02020603050405020304" pitchFamily="18" charset="0"/>
                <a:cs typeface="Calibri" panose="020F0502020204030204" pitchFamily="34" charset="0"/>
              </a:rPr>
              <a:t> (including trade show samples).</a:t>
            </a:r>
            <a:endParaRPr kumimoji="0" lang="en-CA" sz="2400" b="0" u="none" strike="noStrike" kern="1200" cap="none" spc="0" normalizeH="0" baseline="0" noProof="0" dirty="0">
              <a:ln>
                <a:noFill/>
              </a:ln>
              <a:solidFill>
                <a:srgbClr val="005941"/>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2000" b="0" u="none" strike="noStrike" kern="1200" cap="none" spc="0" normalizeH="0" baseline="0" noProof="0" dirty="0">
              <a:ln>
                <a:noFill/>
              </a:ln>
              <a:solidFill>
                <a:srgbClr val="00594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400" b="0" u="none" strike="noStrike" kern="1200" cap="none" spc="0" normalizeH="0" baseline="0" noProof="0" dirty="0">
                <a:ln>
                  <a:noFill/>
                </a:ln>
                <a:solidFill>
                  <a:srgbClr val="005941"/>
                </a:solidFill>
                <a:effectLst/>
                <a:uLnTx/>
                <a:uFillTx/>
                <a:latin typeface="Calibri" panose="020F0502020204030204" pitchFamily="34" charset="0"/>
                <a:ea typeface="Calibri" panose="020F0502020204030204" pitchFamily="34" charset="0"/>
                <a:cs typeface="Calibri" panose="020F0502020204030204" pitchFamily="34" charset="0"/>
              </a:rPr>
              <a:t>License valid for 2 years</a:t>
            </a:r>
            <a:endParaRPr kumimoji="0" lang="en-CA" sz="2000" b="0" u="none" strike="noStrike" kern="1200" cap="none" spc="0" normalizeH="0" baseline="0" noProof="0" dirty="0">
              <a:ln>
                <a:noFill/>
              </a:ln>
              <a:solidFill>
                <a:srgbClr val="005941"/>
              </a:solidFill>
              <a:effectLst/>
              <a:uLnTx/>
              <a:uFillTx/>
              <a:latin typeface="Calibri"/>
              <a:ea typeface="+mn-ea"/>
              <a:cs typeface="+mn-cs"/>
            </a:endParaRPr>
          </a:p>
        </p:txBody>
      </p:sp>
      <p:pic>
        <p:nvPicPr>
          <p:cNvPr id="1026" name="Picture 2" descr="CFIA - Canadian Food Inspection Agency - Norbec">
            <a:extLst>
              <a:ext uri="{FF2B5EF4-FFF2-40B4-BE49-F238E27FC236}">
                <a16:creationId xmlns:a16="http://schemas.microsoft.com/office/drawing/2014/main" id="{C4836F23-4EFF-4D78-9F56-BC215BC554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304" y="1498043"/>
            <a:ext cx="3286125" cy="2657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60899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B2AD0-BE4E-4BA9-8B6D-78D9523B98DC}"/>
              </a:ext>
            </a:extLst>
          </p:cNvPr>
          <p:cNvSpPr>
            <a:spLocks noGrp="1"/>
          </p:cNvSpPr>
          <p:nvPr>
            <p:ph type="title"/>
          </p:nvPr>
        </p:nvSpPr>
        <p:spPr>
          <a:xfrm>
            <a:off x="1959484" y="235882"/>
            <a:ext cx="9891140" cy="969553"/>
          </a:xfrm>
        </p:spPr>
        <p:txBody>
          <a:bodyPr>
            <a:normAutofit fontScale="90000"/>
          </a:bodyPr>
          <a:lstStyle/>
          <a:p>
            <a:r>
              <a:rPr lang="en-CA" dirty="0"/>
              <a:t>CFIA – CANADIAN FOOD INSPECTION AGENCY</a:t>
            </a:r>
            <a:endParaRPr lang="en-US" dirty="0"/>
          </a:p>
        </p:txBody>
      </p:sp>
      <p:sp>
        <p:nvSpPr>
          <p:cNvPr id="3" name="TextBox 2">
            <a:extLst>
              <a:ext uri="{FF2B5EF4-FFF2-40B4-BE49-F238E27FC236}">
                <a16:creationId xmlns:a16="http://schemas.microsoft.com/office/drawing/2014/main" id="{E26EF09B-2F64-4693-8F59-99A40AA00C1A}"/>
              </a:ext>
            </a:extLst>
          </p:cNvPr>
          <p:cNvSpPr txBox="1"/>
          <p:nvPr/>
        </p:nvSpPr>
        <p:spPr>
          <a:xfrm>
            <a:off x="199485" y="1405909"/>
            <a:ext cx="8376955" cy="4893647"/>
          </a:xfrm>
          <a:prstGeom prst="rect">
            <a:avLst/>
          </a:prstGeom>
          <a:noFill/>
        </p:spPr>
        <p:txBody>
          <a:bodyPr wrap="square">
            <a:spAutoFit/>
          </a:bodyPr>
          <a:lstStyle>
            <a:defPPr>
              <a:defRPr lang="en-US"/>
            </a:defPPr>
            <a:lvl1pPr marL="342900" marR="0" lvl="0" indent="-342900" fontAlgn="auto">
              <a:lnSpc>
                <a:spcPct val="100000"/>
              </a:lnSpc>
              <a:spcBef>
                <a:spcPts val="0"/>
              </a:spcBef>
              <a:spcAft>
                <a:spcPts val="0"/>
              </a:spcAft>
              <a:buClrTx/>
              <a:buSzTx/>
              <a:buFont typeface="Arial" panose="020B0604020202020204" pitchFamily="34" charset="0"/>
              <a:buChar char="•"/>
              <a:tabLst/>
              <a:defRPr kumimoji="0" sz="2400" b="0" u="none" strike="noStrike" cap="none" spc="0" normalizeH="0" baseline="0">
                <a:ln>
                  <a:noFill/>
                </a:ln>
                <a:solidFill>
                  <a:srgbClr val="005941"/>
                </a:solidFill>
                <a:effectLst/>
                <a:uLnTx/>
                <a:uFillTx/>
                <a:latin typeface="Calibri" panose="020F0502020204030204" pitchFamily="34" charset="0"/>
                <a:cs typeface="Calibri" panose="020F0502020204030204" pitchFamily="34" charset="0"/>
              </a:defRPr>
            </a:lvl1pPr>
          </a:lstStyle>
          <a:p>
            <a:r>
              <a:rPr lang="en-CA" dirty="0"/>
              <a:t>The safety of food is vital to all consumers and food businesses.</a:t>
            </a:r>
          </a:p>
          <a:p>
            <a:endParaRPr lang="en-CA" dirty="0"/>
          </a:p>
          <a:p>
            <a:r>
              <a:rPr lang="en-CA" dirty="0"/>
              <a:t>Consumers want to be confident that the food they buy and eat is what they expect, and that it will cause them no harm. </a:t>
            </a:r>
          </a:p>
          <a:p>
            <a:endParaRPr lang="en-CA" dirty="0"/>
          </a:p>
          <a:p>
            <a:r>
              <a:rPr lang="en-CA" dirty="0"/>
              <a:t>Food safety affects all Canadians. It is the responsibility of all food businesses, no matter how large or small, to ensure anyone who is importing, exporting, manufacturing, processing, treating, preserving, grading, packaging, or labelling the food has not compromised food safety.</a:t>
            </a:r>
          </a:p>
          <a:p>
            <a:endParaRPr lang="en-CA" dirty="0"/>
          </a:p>
          <a:p>
            <a:r>
              <a:rPr lang="en-CA" dirty="0"/>
              <a:t>Mandatory labelling</a:t>
            </a:r>
          </a:p>
          <a:p>
            <a:r>
              <a:rPr lang="en-CA" dirty="0"/>
              <a:t>(English and French)</a:t>
            </a:r>
          </a:p>
        </p:txBody>
      </p:sp>
      <p:pic>
        <p:nvPicPr>
          <p:cNvPr id="1026" name="Picture 2" descr="CFIA - Canadian Food Inspection Agency - Norbec">
            <a:extLst>
              <a:ext uri="{FF2B5EF4-FFF2-40B4-BE49-F238E27FC236}">
                <a16:creationId xmlns:a16="http://schemas.microsoft.com/office/drawing/2014/main" id="{C4836F23-4EFF-4D78-9F56-BC215BC554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3654" y="1367150"/>
            <a:ext cx="2549599" cy="20618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screenshot of a cell phone&#10;&#10;Description automatically generated">
            <a:extLst>
              <a:ext uri="{FF2B5EF4-FFF2-40B4-BE49-F238E27FC236}">
                <a16:creationId xmlns:a16="http://schemas.microsoft.com/office/drawing/2014/main" id="{9FAAE5B2-F6F2-4B7D-94CB-79A2C3DC2D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0025" y="3852732"/>
            <a:ext cx="4150599" cy="2232077"/>
          </a:xfrm>
          <a:prstGeom prst="rect">
            <a:avLst/>
          </a:prstGeom>
        </p:spPr>
      </p:pic>
    </p:spTree>
    <p:extLst>
      <p:ext uri="{BB962C8B-B14F-4D97-AF65-F5344CB8AC3E}">
        <p14:creationId xmlns:p14="http://schemas.microsoft.com/office/powerpoint/2010/main" val="6103938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B2AD0-BE4E-4BA9-8B6D-78D9523B98DC}"/>
              </a:ext>
            </a:extLst>
          </p:cNvPr>
          <p:cNvSpPr>
            <a:spLocks noGrp="1"/>
          </p:cNvSpPr>
          <p:nvPr>
            <p:ph type="title"/>
          </p:nvPr>
        </p:nvSpPr>
        <p:spPr>
          <a:xfrm>
            <a:off x="1959484" y="235882"/>
            <a:ext cx="9891140" cy="969553"/>
          </a:xfrm>
        </p:spPr>
        <p:txBody>
          <a:bodyPr>
            <a:normAutofit/>
          </a:bodyPr>
          <a:lstStyle/>
          <a:p>
            <a:r>
              <a:rPr lang="en-CA" dirty="0"/>
              <a:t>IMPORTING RESTRICTIONS</a:t>
            </a:r>
          </a:p>
        </p:txBody>
      </p:sp>
      <p:sp>
        <p:nvSpPr>
          <p:cNvPr id="3" name="TextBox 2">
            <a:extLst>
              <a:ext uri="{FF2B5EF4-FFF2-40B4-BE49-F238E27FC236}">
                <a16:creationId xmlns:a16="http://schemas.microsoft.com/office/drawing/2014/main" id="{E26EF09B-2F64-4693-8F59-99A40AA00C1A}"/>
              </a:ext>
            </a:extLst>
          </p:cNvPr>
          <p:cNvSpPr txBox="1"/>
          <p:nvPr/>
        </p:nvSpPr>
        <p:spPr>
          <a:xfrm>
            <a:off x="199485" y="1405909"/>
            <a:ext cx="8660735" cy="4524315"/>
          </a:xfrm>
          <a:prstGeom prst="rect">
            <a:avLst/>
          </a:prstGeom>
          <a:noFill/>
        </p:spPr>
        <p:txBody>
          <a:bodyPr wrap="square">
            <a:spAutoFit/>
          </a:bodyPr>
          <a:lstStyle>
            <a:defPPr>
              <a:defRPr lang="en-US"/>
            </a:defPPr>
            <a:lvl1pPr marL="342900" marR="0" lvl="0" indent="-342900" fontAlgn="auto">
              <a:lnSpc>
                <a:spcPct val="100000"/>
              </a:lnSpc>
              <a:spcBef>
                <a:spcPts val="0"/>
              </a:spcBef>
              <a:spcAft>
                <a:spcPts val="0"/>
              </a:spcAft>
              <a:buClrTx/>
              <a:buSzTx/>
              <a:buFont typeface="Arial" panose="020B0604020202020204" pitchFamily="34" charset="0"/>
              <a:buChar char="•"/>
              <a:tabLst/>
              <a:defRPr kumimoji="0" sz="2400" b="0" u="none" strike="noStrike" cap="none" spc="0" normalizeH="0" baseline="0">
                <a:ln>
                  <a:noFill/>
                </a:ln>
                <a:solidFill>
                  <a:srgbClr val="005941"/>
                </a:solidFill>
                <a:effectLst/>
                <a:uLnTx/>
                <a:uFillTx/>
                <a:latin typeface="Calibri" panose="020F0502020204030204" pitchFamily="34" charset="0"/>
                <a:cs typeface="Calibri" panose="020F0502020204030204" pitchFamily="34" charset="0"/>
              </a:defRPr>
            </a:lvl1pPr>
          </a:lstStyle>
          <a:p>
            <a:r>
              <a:rPr lang="en-US" dirty="0"/>
              <a:t>Dairy products – quota needed. When no quota, Duties are high (255%). Any customs broker can clear dairy products into Canada.</a:t>
            </a:r>
          </a:p>
          <a:p>
            <a:endParaRPr lang="en-US" dirty="0"/>
          </a:p>
          <a:p>
            <a:r>
              <a:rPr lang="en-US" dirty="0"/>
              <a:t>Alcohol beverages – government control by province </a:t>
            </a:r>
          </a:p>
          <a:p>
            <a:endParaRPr lang="en-US" dirty="0"/>
          </a:p>
          <a:p>
            <a:r>
              <a:rPr lang="en-US" dirty="0"/>
              <a:t>(LCBO) – Ontario / (SAQ) – Quebec / BC Liquor Distribution Branch (BCLDB) – British Columbia</a:t>
            </a:r>
          </a:p>
          <a:p>
            <a:endParaRPr lang="en-US" dirty="0"/>
          </a:p>
          <a:p>
            <a:r>
              <a:rPr lang="en-US" dirty="0"/>
              <a:t>Can only be cleared by their own customs broker and all must be approved prior to shipping into Canada.</a:t>
            </a:r>
          </a:p>
          <a:p>
            <a:endParaRPr lang="en-US" dirty="0"/>
          </a:p>
          <a:p>
            <a:r>
              <a:rPr lang="en-US" dirty="0"/>
              <a:t>Can only be sold at specific stores and authorized dealers.</a:t>
            </a:r>
          </a:p>
        </p:txBody>
      </p:sp>
      <p:pic>
        <p:nvPicPr>
          <p:cNvPr id="6" name="Picture 5" descr="A close up of a bottle of wine&#10;&#10;Description automatically generated">
            <a:extLst>
              <a:ext uri="{FF2B5EF4-FFF2-40B4-BE49-F238E27FC236}">
                <a16:creationId xmlns:a16="http://schemas.microsoft.com/office/drawing/2014/main" id="{E0645C46-E8E4-44FD-8DF6-9C7BD5665D23}"/>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860220" y="4117031"/>
            <a:ext cx="2869808" cy="18587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288436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B2AD0-BE4E-4BA9-8B6D-78D9523B98DC}"/>
              </a:ext>
            </a:extLst>
          </p:cNvPr>
          <p:cNvSpPr>
            <a:spLocks noGrp="1"/>
          </p:cNvSpPr>
          <p:nvPr>
            <p:ph type="title"/>
          </p:nvPr>
        </p:nvSpPr>
        <p:spPr>
          <a:xfrm>
            <a:off x="1959484" y="235882"/>
            <a:ext cx="9891140" cy="969553"/>
          </a:xfrm>
        </p:spPr>
        <p:txBody>
          <a:bodyPr>
            <a:normAutofit/>
          </a:bodyPr>
          <a:lstStyle/>
          <a:p>
            <a:r>
              <a:rPr lang="en-CA"/>
              <a:t>SIAL FOOD SHOW</a:t>
            </a:r>
          </a:p>
        </p:txBody>
      </p:sp>
      <p:sp>
        <p:nvSpPr>
          <p:cNvPr id="3" name="TextBox 2">
            <a:extLst>
              <a:ext uri="{FF2B5EF4-FFF2-40B4-BE49-F238E27FC236}">
                <a16:creationId xmlns:a16="http://schemas.microsoft.com/office/drawing/2014/main" id="{E26EF09B-2F64-4693-8F59-99A40AA00C1A}"/>
              </a:ext>
            </a:extLst>
          </p:cNvPr>
          <p:cNvSpPr txBox="1"/>
          <p:nvPr/>
        </p:nvSpPr>
        <p:spPr>
          <a:xfrm>
            <a:off x="1202392" y="1205435"/>
            <a:ext cx="10527636" cy="461665"/>
          </a:xfrm>
          <a:prstGeom prst="rect">
            <a:avLst/>
          </a:prstGeom>
          <a:noFill/>
        </p:spPr>
        <p:txBody>
          <a:bodyPr wrap="square">
            <a:spAutoFit/>
          </a:bodyPr>
          <a:lstStyle>
            <a:defPPr>
              <a:defRPr lang="en-US"/>
            </a:defPPr>
            <a:lvl1pPr marL="342900" marR="0" lvl="0" indent="-342900" fontAlgn="auto">
              <a:lnSpc>
                <a:spcPct val="100000"/>
              </a:lnSpc>
              <a:spcBef>
                <a:spcPts val="0"/>
              </a:spcBef>
              <a:spcAft>
                <a:spcPts val="0"/>
              </a:spcAft>
              <a:buClrTx/>
              <a:buSzTx/>
              <a:buFont typeface="Arial" panose="020B0604020202020204" pitchFamily="34" charset="0"/>
              <a:buChar char="•"/>
              <a:tabLst/>
              <a:defRPr kumimoji="0" sz="2400" b="0" u="none" strike="noStrike" cap="none" spc="0" normalizeH="0" baseline="0">
                <a:ln>
                  <a:noFill/>
                </a:ln>
                <a:solidFill>
                  <a:srgbClr val="005941"/>
                </a:solidFill>
                <a:effectLst/>
                <a:uLnTx/>
                <a:uFillTx/>
                <a:latin typeface="Calibri" panose="020F0502020204030204" pitchFamily="34" charset="0"/>
                <a:cs typeface="Calibri" panose="020F0502020204030204" pitchFamily="34" charset="0"/>
              </a:defRPr>
            </a:lvl1pPr>
          </a:lstStyle>
          <a:p>
            <a:pPr marL="0" indent="0" algn="ctr">
              <a:buNone/>
            </a:pPr>
            <a:r>
              <a:rPr lang="en-CA" dirty="0"/>
              <a:t>April 2022 - Montreal Canada</a:t>
            </a:r>
          </a:p>
        </p:txBody>
      </p:sp>
      <p:pic>
        <p:nvPicPr>
          <p:cNvPr id="5" name="Picture 4" descr="A group of people standing in front of a store&#10;&#10;Description automatically generated">
            <a:extLst>
              <a:ext uri="{FF2B5EF4-FFF2-40B4-BE49-F238E27FC236}">
                <a16:creationId xmlns:a16="http://schemas.microsoft.com/office/drawing/2014/main" id="{D4675FB1-1247-4FBB-926D-3A8C963085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2189" y="2050998"/>
            <a:ext cx="4650762" cy="3601567"/>
          </a:xfrm>
          <a:prstGeom prst="rect">
            <a:avLst/>
          </a:prstGeom>
          <a:ln>
            <a:noFill/>
          </a:ln>
          <a:effectLst>
            <a:outerShdw blurRad="292100" dist="139700" dir="2700000" algn="tl" rotWithShape="0">
              <a:srgbClr val="333333">
                <a:alpha val="65000"/>
              </a:srgbClr>
            </a:outerShdw>
          </a:effectLst>
        </p:spPr>
      </p:pic>
      <p:pic>
        <p:nvPicPr>
          <p:cNvPr id="7" name="Picture 6" descr="A picture containing drawing&#10;&#10;Description automatically generated">
            <a:extLst>
              <a:ext uri="{FF2B5EF4-FFF2-40B4-BE49-F238E27FC236}">
                <a16:creationId xmlns:a16="http://schemas.microsoft.com/office/drawing/2014/main" id="{14F9A00E-BDE4-4A8C-BEA1-F1C2E2607E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9049" y="3234643"/>
            <a:ext cx="3196810" cy="11933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132655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TextBox 90"/>
          <p:cNvSpPr txBox="1"/>
          <p:nvPr/>
        </p:nvSpPr>
        <p:spPr>
          <a:xfrm>
            <a:off x="1813577" y="5345774"/>
            <a:ext cx="2370859" cy="471989"/>
          </a:xfrm>
          <a:prstGeom prst="rect">
            <a:avLst/>
          </a:prstGeom>
          <a:noFill/>
          <a:ln w="6350">
            <a:noFill/>
            <a:prstDash val="dash"/>
          </a:ln>
        </p:spPr>
        <p:txBody>
          <a:bodyPr wrap="square" lIns="0" tIns="0" rIns="0" bIns="0" rtlCol="0" anchor="t">
            <a:spAutoFit/>
          </a:bodyPr>
          <a:lstStyle/>
          <a:p>
            <a:pPr algn="r" defTabSz="914377">
              <a:defRPr/>
            </a:pPr>
            <a:r>
              <a:rPr lang="en-US" sz="1600" b="1" dirty="0">
                <a:solidFill>
                  <a:srgbClr val="005941"/>
                </a:solidFill>
                <a:latin typeface="Calibri" panose="020F0502020204030204" pitchFamily="34" charset="0"/>
                <a:cs typeface="Calibri" panose="020F0502020204030204" pitchFamily="34" charset="0"/>
              </a:rPr>
              <a:t>DISTRIBUTION</a:t>
            </a:r>
          </a:p>
          <a:p>
            <a:pPr algn="r" defTabSz="914377">
              <a:defRPr/>
            </a:pPr>
            <a:r>
              <a:rPr lang="en-US" sz="1467" dirty="0">
                <a:solidFill>
                  <a:schemeClr val="tx1">
                    <a:lumMod val="75000"/>
                    <a:lumOff val="25000"/>
                  </a:schemeClr>
                </a:solidFill>
                <a:latin typeface="Calibri" panose="020F0502020204030204" pitchFamily="34" charset="0"/>
                <a:cs typeface="Calibri" panose="020F0502020204030204" pitchFamily="34" charset="0"/>
              </a:rPr>
              <a:t>All Across Canada</a:t>
            </a:r>
            <a:endParaRPr lang="en-US" sz="1867"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92" name="TextBox 91"/>
          <p:cNvSpPr txBox="1"/>
          <p:nvPr/>
        </p:nvSpPr>
        <p:spPr>
          <a:xfrm>
            <a:off x="900429" y="4329241"/>
            <a:ext cx="2685607" cy="471989"/>
          </a:xfrm>
          <a:prstGeom prst="rect">
            <a:avLst/>
          </a:prstGeom>
          <a:noFill/>
          <a:ln w="6350">
            <a:noFill/>
            <a:prstDash val="dash"/>
          </a:ln>
        </p:spPr>
        <p:txBody>
          <a:bodyPr wrap="square" lIns="0" tIns="0" rIns="0" bIns="0" rtlCol="0">
            <a:spAutoFit/>
          </a:bodyPr>
          <a:lstStyle/>
          <a:p>
            <a:pPr algn="r" defTabSz="914377">
              <a:defRPr/>
            </a:pPr>
            <a:r>
              <a:rPr lang="en-US" sz="1600" b="1" dirty="0">
                <a:solidFill>
                  <a:srgbClr val="005941"/>
                </a:solidFill>
                <a:latin typeface="Calibri" panose="020F0502020204030204" pitchFamily="34" charset="0"/>
                <a:cs typeface="Calibri" panose="020F0502020204030204" pitchFamily="34" charset="0"/>
              </a:rPr>
              <a:t>INTER-MODAL SHIPMENTS</a:t>
            </a:r>
          </a:p>
          <a:p>
            <a:pPr algn="r" defTabSz="914377">
              <a:defRPr/>
            </a:pPr>
            <a:r>
              <a:rPr lang="en-US" sz="1067" dirty="0">
                <a:solidFill>
                  <a:schemeClr val="tx1">
                    <a:lumMod val="75000"/>
                    <a:lumOff val="25000"/>
                  </a:schemeClr>
                </a:solidFill>
                <a:latin typeface="Calibri" panose="020F0502020204030204" pitchFamily="34" charset="0"/>
                <a:cs typeface="Calibri" panose="020F0502020204030204" pitchFamily="34" charset="0"/>
              </a:rPr>
              <a:t> </a:t>
            </a:r>
            <a:r>
              <a:rPr lang="en-US" sz="1467" dirty="0">
                <a:solidFill>
                  <a:schemeClr val="tx1">
                    <a:lumMod val="75000"/>
                    <a:lumOff val="25000"/>
                  </a:schemeClr>
                </a:solidFill>
                <a:latin typeface="Calibri" panose="020F0502020204030204" pitchFamily="34" charset="0"/>
                <a:cs typeface="Calibri" panose="020F0502020204030204" pitchFamily="34" charset="0"/>
              </a:rPr>
              <a:t>Air and Ocean freight cargo</a:t>
            </a:r>
          </a:p>
        </p:txBody>
      </p:sp>
      <p:sp>
        <p:nvSpPr>
          <p:cNvPr id="93" name="TextBox 92"/>
          <p:cNvSpPr txBox="1"/>
          <p:nvPr/>
        </p:nvSpPr>
        <p:spPr>
          <a:xfrm>
            <a:off x="485777" y="3312708"/>
            <a:ext cx="3141423" cy="471989"/>
          </a:xfrm>
          <a:prstGeom prst="rect">
            <a:avLst/>
          </a:prstGeom>
          <a:noFill/>
          <a:ln w="6350">
            <a:noFill/>
            <a:prstDash val="dash"/>
          </a:ln>
        </p:spPr>
        <p:txBody>
          <a:bodyPr wrap="square" lIns="0" tIns="0" rIns="0" bIns="0" rtlCol="0">
            <a:spAutoFit/>
          </a:bodyPr>
          <a:lstStyle/>
          <a:p>
            <a:pPr algn="r" defTabSz="914377">
              <a:defRPr/>
            </a:pPr>
            <a:r>
              <a:rPr lang="en-US" sz="1600" b="1" dirty="0">
                <a:solidFill>
                  <a:srgbClr val="005941"/>
                </a:solidFill>
                <a:latin typeface="Calibri" panose="020F0502020204030204" pitchFamily="34" charset="0"/>
                <a:cs typeface="Calibri" panose="020F0502020204030204" pitchFamily="34" charset="0"/>
              </a:rPr>
              <a:t>PERSONAL EFFECTS SHIPMENTS</a:t>
            </a:r>
          </a:p>
          <a:p>
            <a:pPr algn="r" defTabSz="914377">
              <a:defRPr/>
            </a:pPr>
            <a:r>
              <a:rPr lang="en-US" sz="1067" dirty="0">
                <a:solidFill>
                  <a:schemeClr val="tx1">
                    <a:lumMod val="75000"/>
                    <a:lumOff val="25000"/>
                  </a:schemeClr>
                </a:solidFill>
                <a:latin typeface="Calibri" panose="020F0502020204030204" pitchFamily="34" charset="0"/>
                <a:cs typeface="Calibri" panose="020F0502020204030204" pitchFamily="34" charset="0"/>
              </a:rPr>
              <a:t> </a:t>
            </a:r>
            <a:r>
              <a:rPr lang="en-US" sz="1467" dirty="0">
                <a:solidFill>
                  <a:schemeClr val="tx1">
                    <a:lumMod val="75000"/>
                    <a:lumOff val="25000"/>
                  </a:schemeClr>
                </a:solidFill>
                <a:latin typeface="Calibri" panose="020F0502020204030204" pitchFamily="34" charset="0"/>
                <a:cs typeface="Calibri" panose="020F0502020204030204" pitchFamily="34" charset="0"/>
              </a:rPr>
              <a:t>Household belongings </a:t>
            </a:r>
          </a:p>
        </p:txBody>
      </p:sp>
      <p:sp>
        <p:nvSpPr>
          <p:cNvPr id="94" name="TextBox 93"/>
          <p:cNvSpPr txBox="1"/>
          <p:nvPr/>
        </p:nvSpPr>
        <p:spPr>
          <a:xfrm>
            <a:off x="237558" y="2137143"/>
            <a:ext cx="4101543" cy="697755"/>
          </a:xfrm>
          <a:prstGeom prst="rect">
            <a:avLst/>
          </a:prstGeom>
          <a:noFill/>
          <a:ln w="6350">
            <a:noFill/>
            <a:prstDash val="dash"/>
          </a:ln>
        </p:spPr>
        <p:txBody>
          <a:bodyPr wrap="square" lIns="0" tIns="0" rIns="0" bIns="0" rtlCol="0">
            <a:spAutoFit/>
          </a:bodyPr>
          <a:lstStyle/>
          <a:p>
            <a:pPr algn="r" defTabSz="914377">
              <a:defRPr/>
            </a:pPr>
            <a:r>
              <a:rPr lang="en-US" sz="1600" b="1" dirty="0">
                <a:solidFill>
                  <a:srgbClr val="005941"/>
                </a:solidFill>
                <a:latin typeface="Calibri" panose="020F0502020204030204" pitchFamily="34" charset="0"/>
                <a:cs typeface="Calibri" panose="020F0502020204030204" pitchFamily="34" charset="0"/>
              </a:rPr>
              <a:t>WAREHOUSING AND STORAGE</a:t>
            </a:r>
          </a:p>
          <a:p>
            <a:pPr algn="r" defTabSz="914377">
              <a:defRPr/>
            </a:pPr>
            <a:r>
              <a:rPr lang="en-US" sz="1467" dirty="0">
                <a:solidFill>
                  <a:schemeClr val="tx1">
                    <a:lumMod val="75000"/>
                    <a:lumOff val="25000"/>
                  </a:schemeClr>
                </a:solidFill>
                <a:latin typeface="Calibri" panose="020F0502020204030204" pitchFamily="34" charset="0"/>
                <a:cs typeface="Calibri" panose="020F0502020204030204" pitchFamily="34" charset="0"/>
              </a:rPr>
              <a:t> Pick &amp; Pack, Fulfillment, product storage, inventory control</a:t>
            </a:r>
          </a:p>
        </p:txBody>
      </p:sp>
      <p:sp>
        <p:nvSpPr>
          <p:cNvPr id="95" name="TextBox 94"/>
          <p:cNvSpPr txBox="1"/>
          <p:nvPr/>
        </p:nvSpPr>
        <p:spPr>
          <a:xfrm>
            <a:off x="8637383" y="4329242"/>
            <a:ext cx="2917308" cy="471989"/>
          </a:xfrm>
          <a:prstGeom prst="rect">
            <a:avLst/>
          </a:prstGeom>
          <a:noFill/>
          <a:ln w="6350">
            <a:noFill/>
            <a:prstDash val="dash"/>
          </a:ln>
        </p:spPr>
        <p:txBody>
          <a:bodyPr wrap="square" lIns="0" tIns="0" rIns="0" bIns="0" rtlCol="0">
            <a:spAutoFit/>
          </a:bodyPr>
          <a:lstStyle/>
          <a:p>
            <a:pPr defTabSz="914377">
              <a:defRPr/>
            </a:pPr>
            <a:r>
              <a:rPr lang="en-US" sz="1600" b="1" dirty="0">
                <a:solidFill>
                  <a:srgbClr val="005941"/>
                </a:solidFill>
                <a:latin typeface="Calibri" panose="020F0502020204030204" pitchFamily="34" charset="0"/>
                <a:cs typeface="Calibri" panose="020F0502020204030204" pitchFamily="34" charset="0"/>
              </a:rPr>
              <a:t>TRANSPORTATION</a:t>
            </a:r>
          </a:p>
          <a:p>
            <a:pPr defTabSz="914377">
              <a:defRPr/>
            </a:pPr>
            <a:r>
              <a:rPr lang="en-US" sz="1467" dirty="0">
                <a:solidFill>
                  <a:schemeClr val="tx1">
                    <a:lumMod val="75000"/>
                    <a:lumOff val="25000"/>
                  </a:schemeClr>
                </a:solidFill>
                <a:latin typeface="Calibri" panose="020F0502020204030204" pitchFamily="34" charset="0"/>
                <a:cs typeface="Calibri" panose="020F0502020204030204" pitchFamily="34" charset="0"/>
              </a:rPr>
              <a:t>Air, Ocean and Land transportation</a:t>
            </a:r>
          </a:p>
        </p:txBody>
      </p:sp>
      <p:sp>
        <p:nvSpPr>
          <p:cNvPr id="96" name="TextBox 95"/>
          <p:cNvSpPr txBox="1"/>
          <p:nvPr/>
        </p:nvSpPr>
        <p:spPr>
          <a:xfrm>
            <a:off x="8593249" y="3312708"/>
            <a:ext cx="2961443" cy="697755"/>
          </a:xfrm>
          <a:prstGeom prst="rect">
            <a:avLst/>
          </a:prstGeom>
          <a:noFill/>
          <a:ln w="6350">
            <a:noFill/>
            <a:prstDash val="dash"/>
          </a:ln>
        </p:spPr>
        <p:txBody>
          <a:bodyPr wrap="square" lIns="0" tIns="0" rIns="0" bIns="0" rtlCol="0">
            <a:spAutoFit/>
          </a:bodyPr>
          <a:lstStyle/>
          <a:p>
            <a:pPr defTabSz="914377">
              <a:defRPr/>
            </a:pPr>
            <a:r>
              <a:rPr lang="en-US" sz="1600" b="1" dirty="0">
                <a:solidFill>
                  <a:srgbClr val="005941"/>
                </a:solidFill>
                <a:latin typeface="Calibri" panose="020F0502020204030204" pitchFamily="34" charset="0"/>
                <a:cs typeface="Calibri" panose="020F0502020204030204" pitchFamily="34" charset="0"/>
              </a:rPr>
              <a:t>PLANNING AND CONSULTING</a:t>
            </a:r>
          </a:p>
          <a:p>
            <a:pPr defTabSz="914377">
              <a:defRPr/>
            </a:pPr>
            <a:r>
              <a:rPr lang="en-US" sz="1467" dirty="0">
                <a:solidFill>
                  <a:schemeClr val="tx1">
                    <a:lumMod val="75000"/>
                    <a:lumOff val="25000"/>
                  </a:schemeClr>
                </a:solidFill>
                <a:latin typeface="Calibri" panose="020F0502020204030204" pitchFamily="34" charset="0"/>
                <a:cs typeface="Calibri" panose="020F0502020204030204" pitchFamily="34" charset="0"/>
              </a:rPr>
              <a:t>Tailored Project Cargo logistics consulting</a:t>
            </a:r>
          </a:p>
        </p:txBody>
      </p:sp>
      <p:sp>
        <p:nvSpPr>
          <p:cNvPr id="97" name="TextBox 96"/>
          <p:cNvSpPr txBox="1"/>
          <p:nvPr/>
        </p:nvSpPr>
        <p:spPr>
          <a:xfrm>
            <a:off x="7860318" y="2153300"/>
            <a:ext cx="4245957" cy="697755"/>
          </a:xfrm>
          <a:prstGeom prst="rect">
            <a:avLst/>
          </a:prstGeom>
          <a:noFill/>
          <a:ln w="6350">
            <a:noFill/>
            <a:prstDash val="dash"/>
          </a:ln>
        </p:spPr>
        <p:txBody>
          <a:bodyPr wrap="square" lIns="0" tIns="0" rIns="0" bIns="0" rtlCol="0">
            <a:spAutoFit/>
          </a:bodyPr>
          <a:lstStyle/>
          <a:p>
            <a:pPr defTabSz="914377">
              <a:defRPr/>
            </a:pPr>
            <a:r>
              <a:rPr lang="en-US" sz="1600" b="1" dirty="0">
                <a:solidFill>
                  <a:srgbClr val="005941"/>
                </a:solidFill>
                <a:latin typeface="Calibri" panose="020F0502020204030204" pitchFamily="34" charset="0"/>
                <a:cs typeface="Calibri" panose="020F0502020204030204" pitchFamily="34" charset="0"/>
              </a:rPr>
              <a:t>PERMITS, LICENSES, INSURANCE, DG CARGO</a:t>
            </a:r>
          </a:p>
          <a:p>
            <a:pPr defTabSz="914377">
              <a:defRPr/>
            </a:pPr>
            <a:r>
              <a:rPr lang="en-US" sz="1467" dirty="0">
                <a:solidFill>
                  <a:schemeClr val="tx1">
                    <a:lumMod val="75000"/>
                    <a:lumOff val="25000"/>
                  </a:schemeClr>
                </a:solidFill>
                <a:latin typeface="Calibri" panose="020F0502020204030204" pitchFamily="34" charset="0"/>
                <a:cs typeface="Calibri" panose="020F0502020204030204" pitchFamily="34" charset="0"/>
              </a:rPr>
              <a:t>Exclusive permits and licenses for specialized cargo, Radioactive and Regular DG Cargo</a:t>
            </a:r>
          </a:p>
        </p:txBody>
      </p:sp>
      <p:sp>
        <p:nvSpPr>
          <p:cNvPr id="98" name="TextBox 97"/>
          <p:cNvSpPr txBox="1"/>
          <p:nvPr/>
        </p:nvSpPr>
        <p:spPr>
          <a:xfrm>
            <a:off x="8008533" y="5345774"/>
            <a:ext cx="3202392" cy="471989"/>
          </a:xfrm>
          <a:prstGeom prst="rect">
            <a:avLst/>
          </a:prstGeom>
          <a:noFill/>
          <a:ln w="6350">
            <a:noFill/>
            <a:prstDash val="dash"/>
          </a:ln>
        </p:spPr>
        <p:txBody>
          <a:bodyPr wrap="square" lIns="0" tIns="0" rIns="0" bIns="0" rtlCol="0">
            <a:spAutoFit/>
          </a:bodyPr>
          <a:lstStyle/>
          <a:p>
            <a:pPr defTabSz="914377">
              <a:defRPr/>
            </a:pPr>
            <a:r>
              <a:rPr lang="en-US" sz="1600" b="1" dirty="0">
                <a:solidFill>
                  <a:srgbClr val="005941"/>
                </a:solidFill>
                <a:latin typeface="Calibri" panose="020F0502020204030204" pitchFamily="34" charset="0"/>
                <a:cs typeface="Calibri" panose="020F0502020204030204" pitchFamily="34" charset="0"/>
              </a:rPr>
              <a:t>CUSTOMS BROKERAGE</a:t>
            </a:r>
          </a:p>
          <a:p>
            <a:pPr>
              <a:defRPr/>
            </a:pPr>
            <a:r>
              <a:rPr lang="en-US" sz="1467" dirty="0">
                <a:solidFill>
                  <a:schemeClr val="tx1">
                    <a:lumMod val="75000"/>
                    <a:lumOff val="25000"/>
                  </a:schemeClr>
                </a:solidFill>
                <a:latin typeface="Calibri" panose="020F0502020204030204" pitchFamily="34" charset="0"/>
                <a:cs typeface="Calibri" panose="020F0502020204030204" pitchFamily="34" charset="0"/>
              </a:rPr>
              <a:t>Canadian and International clearance</a:t>
            </a:r>
          </a:p>
        </p:txBody>
      </p:sp>
      <p:sp>
        <p:nvSpPr>
          <p:cNvPr id="99" name="Freeform 23"/>
          <p:cNvSpPr>
            <a:spLocks/>
          </p:cNvSpPr>
          <p:nvPr/>
        </p:nvSpPr>
        <p:spPr bwMode="auto">
          <a:xfrm>
            <a:off x="4114813" y="2092192"/>
            <a:ext cx="3957811" cy="3631315"/>
          </a:xfrm>
          <a:custGeom>
            <a:avLst/>
            <a:gdLst>
              <a:gd name="T0" fmla="*/ 235 w 1090"/>
              <a:gd name="T1" fmla="*/ 1000 h 1000"/>
              <a:gd name="T2" fmla="*/ 254 w 1090"/>
              <a:gd name="T3" fmla="*/ 977 h 1000"/>
              <a:gd name="T4" fmla="*/ 32 w 1090"/>
              <a:gd name="T5" fmla="*/ 554 h 1000"/>
              <a:gd name="T6" fmla="*/ 545 w 1090"/>
              <a:gd name="T7" fmla="*/ 40 h 1000"/>
              <a:gd name="T8" fmla="*/ 1058 w 1090"/>
              <a:gd name="T9" fmla="*/ 554 h 1000"/>
              <a:gd name="T10" fmla="*/ 871 w 1090"/>
              <a:gd name="T11" fmla="*/ 951 h 1000"/>
              <a:gd name="T12" fmla="*/ 896 w 1090"/>
              <a:gd name="T13" fmla="*/ 969 h 1000"/>
              <a:gd name="T14" fmla="*/ 1090 w 1090"/>
              <a:gd name="T15" fmla="*/ 549 h 1000"/>
              <a:gd name="T16" fmla="*/ 545 w 1090"/>
              <a:gd name="T17" fmla="*/ 0 h 1000"/>
              <a:gd name="T18" fmla="*/ 0 w 1090"/>
              <a:gd name="T19" fmla="*/ 549 h 1000"/>
              <a:gd name="T20" fmla="*/ 235 w 1090"/>
              <a:gd name="T21" fmla="*/ 1000 h 1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90" h="1000">
                <a:moveTo>
                  <a:pt x="235" y="1000"/>
                </a:moveTo>
                <a:cubicBezTo>
                  <a:pt x="254" y="977"/>
                  <a:pt x="254" y="977"/>
                  <a:pt x="254" y="977"/>
                </a:cubicBezTo>
                <a:cubicBezTo>
                  <a:pt x="120" y="885"/>
                  <a:pt x="32" y="730"/>
                  <a:pt x="32" y="554"/>
                </a:cubicBezTo>
                <a:cubicBezTo>
                  <a:pt x="32" y="270"/>
                  <a:pt x="262" y="40"/>
                  <a:pt x="545" y="40"/>
                </a:cubicBezTo>
                <a:cubicBezTo>
                  <a:pt x="828" y="40"/>
                  <a:pt x="1058" y="270"/>
                  <a:pt x="1058" y="554"/>
                </a:cubicBezTo>
                <a:cubicBezTo>
                  <a:pt x="1058" y="714"/>
                  <a:pt x="985" y="856"/>
                  <a:pt x="871" y="951"/>
                </a:cubicBezTo>
                <a:cubicBezTo>
                  <a:pt x="896" y="969"/>
                  <a:pt x="896" y="969"/>
                  <a:pt x="896" y="969"/>
                </a:cubicBezTo>
                <a:cubicBezTo>
                  <a:pt x="1014" y="868"/>
                  <a:pt x="1090" y="718"/>
                  <a:pt x="1090" y="549"/>
                </a:cubicBezTo>
                <a:cubicBezTo>
                  <a:pt x="1090" y="246"/>
                  <a:pt x="846" y="0"/>
                  <a:pt x="545" y="0"/>
                </a:cubicBezTo>
                <a:cubicBezTo>
                  <a:pt x="244" y="0"/>
                  <a:pt x="0" y="246"/>
                  <a:pt x="0" y="549"/>
                </a:cubicBezTo>
                <a:cubicBezTo>
                  <a:pt x="0" y="736"/>
                  <a:pt x="93" y="901"/>
                  <a:pt x="235" y="1000"/>
                </a:cubicBezTo>
                <a:close/>
              </a:path>
            </a:pathLst>
          </a:custGeom>
          <a:solidFill>
            <a:schemeClr val="bg1">
              <a:lumMod val="75000"/>
            </a:schemeClr>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defTabSz="914377">
              <a:defRPr/>
            </a:pPr>
            <a:endParaRPr lang="en-US" sz="1600" dirty="0">
              <a:solidFill>
                <a:prstClr val="black"/>
              </a:solidFill>
              <a:latin typeface="Barlow" panose="00000500000000000000" pitchFamily="2" charset="0"/>
            </a:endParaRPr>
          </a:p>
        </p:txBody>
      </p:sp>
      <p:sp>
        <p:nvSpPr>
          <p:cNvPr id="100" name="Oval 8"/>
          <p:cNvSpPr>
            <a:spLocks noChangeArrowheads="1"/>
          </p:cNvSpPr>
          <p:nvPr/>
        </p:nvSpPr>
        <p:spPr bwMode="auto">
          <a:xfrm>
            <a:off x="3844717" y="4195673"/>
            <a:ext cx="780848" cy="790123"/>
          </a:xfrm>
          <a:prstGeom prst="ellipse">
            <a:avLst/>
          </a:prstGeom>
          <a:solidFill>
            <a:srgbClr val="005941"/>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defTabSz="914377">
              <a:defRPr/>
            </a:pPr>
            <a:endParaRPr lang="en-US" sz="1600" dirty="0">
              <a:solidFill>
                <a:prstClr val="black"/>
              </a:solidFill>
              <a:latin typeface="Barlow" panose="00000500000000000000" pitchFamily="2" charset="0"/>
            </a:endParaRPr>
          </a:p>
        </p:txBody>
      </p:sp>
      <p:sp>
        <p:nvSpPr>
          <p:cNvPr id="101" name="Oval 7"/>
          <p:cNvSpPr>
            <a:spLocks noChangeArrowheads="1"/>
          </p:cNvSpPr>
          <p:nvPr/>
        </p:nvSpPr>
        <p:spPr bwMode="auto">
          <a:xfrm>
            <a:off x="3943136" y="4297959"/>
            <a:ext cx="584017" cy="585547"/>
          </a:xfrm>
          <a:prstGeom prst="ellipse">
            <a:avLst/>
          </a:prstGeom>
          <a:solidFill>
            <a:schemeClr val="bg1"/>
          </a:solidFill>
          <a:ln w="15875" cap="flat">
            <a:noFill/>
            <a:prstDash val="solid"/>
            <a:miter lim="800000"/>
            <a:headEnd/>
            <a:tailEnd/>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defTabSz="914377">
              <a:defRPr/>
            </a:pPr>
            <a:endParaRPr lang="en-US" sz="1600" dirty="0">
              <a:solidFill>
                <a:prstClr val="black"/>
              </a:solidFill>
              <a:latin typeface="Barlow" panose="00000500000000000000" pitchFamily="2" charset="0"/>
            </a:endParaRPr>
          </a:p>
        </p:txBody>
      </p:sp>
      <p:sp>
        <p:nvSpPr>
          <p:cNvPr id="102" name="Oval 10"/>
          <p:cNvSpPr>
            <a:spLocks noChangeArrowheads="1"/>
          </p:cNvSpPr>
          <p:nvPr/>
        </p:nvSpPr>
        <p:spPr bwMode="auto">
          <a:xfrm>
            <a:off x="3895301" y="3044828"/>
            <a:ext cx="780848" cy="786411"/>
          </a:xfrm>
          <a:prstGeom prst="ellipse">
            <a:avLst/>
          </a:prstGeom>
          <a:solidFill>
            <a:srgbClr val="005941"/>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defTabSz="914377">
              <a:defRPr/>
            </a:pPr>
            <a:endParaRPr lang="en-US" sz="1600" dirty="0">
              <a:solidFill>
                <a:prstClr val="black"/>
              </a:solidFill>
              <a:latin typeface="Barlow" panose="00000500000000000000" pitchFamily="2" charset="0"/>
            </a:endParaRPr>
          </a:p>
        </p:txBody>
      </p:sp>
      <p:sp>
        <p:nvSpPr>
          <p:cNvPr id="106" name="Oval 9"/>
          <p:cNvSpPr>
            <a:spLocks noChangeArrowheads="1"/>
          </p:cNvSpPr>
          <p:nvPr/>
        </p:nvSpPr>
        <p:spPr bwMode="auto">
          <a:xfrm>
            <a:off x="3993718" y="3146028"/>
            <a:ext cx="584017" cy="584017"/>
          </a:xfrm>
          <a:prstGeom prst="ellipse">
            <a:avLst/>
          </a:prstGeom>
          <a:solidFill>
            <a:schemeClr val="bg1"/>
          </a:solidFill>
          <a:ln w="15875" cap="flat">
            <a:noFill/>
            <a:prstDash val="solid"/>
            <a:miter lim="800000"/>
            <a:headEnd/>
            <a:tailEnd/>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defTabSz="914377">
              <a:defRPr/>
            </a:pPr>
            <a:endParaRPr lang="en-US" sz="1600" dirty="0">
              <a:solidFill>
                <a:prstClr val="black"/>
              </a:solidFill>
              <a:latin typeface="Barlow" panose="00000500000000000000" pitchFamily="2" charset="0"/>
            </a:endParaRPr>
          </a:p>
        </p:txBody>
      </p:sp>
      <p:sp>
        <p:nvSpPr>
          <p:cNvPr id="118" name="Oval 12"/>
          <p:cNvSpPr>
            <a:spLocks noChangeArrowheads="1"/>
          </p:cNvSpPr>
          <p:nvPr/>
        </p:nvSpPr>
        <p:spPr bwMode="auto">
          <a:xfrm>
            <a:off x="4603476" y="2118665"/>
            <a:ext cx="780848" cy="790123"/>
          </a:xfrm>
          <a:prstGeom prst="ellipse">
            <a:avLst/>
          </a:prstGeom>
          <a:solidFill>
            <a:srgbClr val="005941"/>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defTabSz="914377">
              <a:defRPr/>
            </a:pPr>
            <a:endParaRPr lang="en-US" sz="1600" dirty="0">
              <a:solidFill>
                <a:prstClr val="black"/>
              </a:solidFill>
              <a:latin typeface="Barlow" panose="00000500000000000000" pitchFamily="2" charset="0"/>
            </a:endParaRPr>
          </a:p>
        </p:txBody>
      </p:sp>
      <p:sp>
        <p:nvSpPr>
          <p:cNvPr id="119" name="Oval 11"/>
          <p:cNvSpPr>
            <a:spLocks noChangeArrowheads="1"/>
          </p:cNvSpPr>
          <p:nvPr/>
        </p:nvSpPr>
        <p:spPr bwMode="auto">
          <a:xfrm>
            <a:off x="4703426" y="2219418"/>
            <a:ext cx="580949" cy="588615"/>
          </a:xfrm>
          <a:prstGeom prst="ellipse">
            <a:avLst/>
          </a:prstGeom>
          <a:solidFill>
            <a:schemeClr val="bg1"/>
          </a:solidFill>
          <a:ln w="15875" cap="flat">
            <a:noFill/>
            <a:prstDash val="solid"/>
            <a:miter lim="800000"/>
            <a:headEnd/>
            <a:tailEnd/>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defTabSz="914377">
              <a:defRPr/>
            </a:pPr>
            <a:endParaRPr lang="en-US" sz="1600" dirty="0">
              <a:solidFill>
                <a:prstClr val="black"/>
              </a:solidFill>
              <a:latin typeface="Barlow" panose="00000500000000000000" pitchFamily="2" charset="0"/>
            </a:endParaRPr>
          </a:p>
        </p:txBody>
      </p:sp>
      <p:sp>
        <p:nvSpPr>
          <p:cNvPr id="122" name="Oval 14"/>
          <p:cNvSpPr>
            <a:spLocks noChangeArrowheads="1"/>
          </p:cNvSpPr>
          <p:nvPr/>
        </p:nvSpPr>
        <p:spPr bwMode="auto">
          <a:xfrm>
            <a:off x="5702367" y="1769013"/>
            <a:ext cx="782701" cy="791979"/>
          </a:xfrm>
          <a:prstGeom prst="ellipse">
            <a:avLst/>
          </a:prstGeom>
          <a:solidFill>
            <a:srgbClr val="005941"/>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defTabSz="914377">
              <a:defRPr/>
            </a:pPr>
            <a:endParaRPr lang="en-US" sz="1600" dirty="0">
              <a:solidFill>
                <a:prstClr val="black"/>
              </a:solidFill>
              <a:latin typeface="Barlow" panose="00000500000000000000" pitchFamily="2" charset="0"/>
            </a:endParaRPr>
          </a:p>
        </p:txBody>
      </p:sp>
      <p:sp>
        <p:nvSpPr>
          <p:cNvPr id="123" name="Oval 13"/>
          <p:cNvSpPr>
            <a:spLocks noChangeArrowheads="1"/>
          </p:cNvSpPr>
          <p:nvPr/>
        </p:nvSpPr>
        <p:spPr bwMode="auto">
          <a:xfrm>
            <a:off x="5804011" y="1872997"/>
            <a:ext cx="579416" cy="584017"/>
          </a:xfrm>
          <a:prstGeom prst="ellipse">
            <a:avLst/>
          </a:prstGeom>
          <a:solidFill>
            <a:schemeClr val="bg1"/>
          </a:solidFill>
          <a:ln w="15875" cap="flat">
            <a:noFill/>
            <a:prstDash val="solid"/>
            <a:miter lim="800000"/>
            <a:headEnd/>
            <a:tailEnd/>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defTabSz="914377">
              <a:defRPr/>
            </a:pPr>
            <a:endParaRPr lang="en-US" sz="1600" dirty="0">
              <a:solidFill>
                <a:prstClr val="black"/>
              </a:solidFill>
              <a:latin typeface="Barlow" panose="00000500000000000000" pitchFamily="2" charset="0"/>
            </a:endParaRPr>
          </a:p>
        </p:txBody>
      </p:sp>
      <p:sp>
        <p:nvSpPr>
          <p:cNvPr id="124" name="Oval 16"/>
          <p:cNvSpPr>
            <a:spLocks noChangeArrowheads="1"/>
          </p:cNvSpPr>
          <p:nvPr/>
        </p:nvSpPr>
        <p:spPr bwMode="auto">
          <a:xfrm>
            <a:off x="6810775" y="2118665"/>
            <a:ext cx="780848" cy="790123"/>
          </a:xfrm>
          <a:prstGeom prst="ellipse">
            <a:avLst/>
          </a:prstGeom>
          <a:solidFill>
            <a:srgbClr val="005941"/>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defTabSz="914377">
              <a:defRPr/>
            </a:pPr>
            <a:endParaRPr lang="en-US" sz="1600" dirty="0">
              <a:solidFill>
                <a:prstClr val="black"/>
              </a:solidFill>
              <a:latin typeface="Barlow" panose="00000500000000000000" pitchFamily="2" charset="0"/>
            </a:endParaRPr>
          </a:p>
        </p:txBody>
      </p:sp>
      <p:sp>
        <p:nvSpPr>
          <p:cNvPr id="125" name="Oval 15"/>
          <p:cNvSpPr>
            <a:spLocks noChangeArrowheads="1"/>
          </p:cNvSpPr>
          <p:nvPr/>
        </p:nvSpPr>
        <p:spPr bwMode="auto">
          <a:xfrm>
            <a:off x="6910726" y="2221720"/>
            <a:ext cx="580949" cy="584017"/>
          </a:xfrm>
          <a:prstGeom prst="ellipse">
            <a:avLst/>
          </a:prstGeom>
          <a:solidFill>
            <a:schemeClr val="bg1"/>
          </a:solidFill>
          <a:ln w="15875" cap="flat">
            <a:noFill/>
            <a:prstDash val="solid"/>
            <a:miter lim="800000"/>
            <a:headEnd/>
            <a:tailEnd/>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defTabSz="914377">
              <a:defRPr/>
            </a:pPr>
            <a:endParaRPr lang="en-US" sz="1600" dirty="0">
              <a:solidFill>
                <a:prstClr val="black"/>
              </a:solidFill>
              <a:latin typeface="Barlow" panose="00000500000000000000" pitchFamily="2" charset="0"/>
            </a:endParaRPr>
          </a:p>
        </p:txBody>
      </p:sp>
      <p:sp>
        <p:nvSpPr>
          <p:cNvPr id="126" name="Oval 18"/>
          <p:cNvSpPr>
            <a:spLocks noChangeArrowheads="1"/>
          </p:cNvSpPr>
          <p:nvPr/>
        </p:nvSpPr>
        <p:spPr bwMode="auto">
          <a:xfrm>
            <a:off x="7522015" y="3033773"/>
            <a:ext cx="780848" cy="790123"/>
          </a:xfrm>
          <a:prstGeom prst="ellipse">
            <a:avLst/>
          </a:prstGeom>
          <a:solidFill>
            <a:srgbClr val="005941"/>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defTabSz="914377">
              <a:defRPr/>
            </a:pPr>
            <a:endParaRPr lang="en-US" sz="1600" dirty="0">
              <a:solidFill>
                <a:prstClr val="black"/>
              </a:solidFill>
              <a:latin typeface="Barlow" panose="00000500000000000000" pitchFamily="2" charset="0"/>
            </a:endParaRPr>
          </a:p>
        </p:txBody>
      </p:sp>
      <p:sp>
        <p:nvSpPr>
          <p:cNvPr id="127" name="Oval 17"/>
          <p:cNvSpPr>
            <a:spLocks noChangeArrowheads="1"/>
          </p:cNvSpPr>
          <p:nvPr/>
        </p:nvSpPr>
        <p:spPr bwMode="auto">
          <a:xfrm>
            <a:off x="7620433" y="3134527"/>
            <a:ext cx="584017" cy="588615"/>
          </a:xfrm>
          <a:prstGeom prst="ellipse">
            <a:avLst/>
          </a:prstGeom>
          <a:solidFill>
            <a:schemeClr val="bg1"/>
          </a:solidFill>
          <a:ln w="15875" cap="flat">
            <a:noFill/>
            <a:prstDash val="solid"/>
            <a:miter lim="800000"/>
            <a:headEnd/>
            <a:tailEnd/>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defTabSz="914377">
              <a:defRPr/>
            </a:pPr>
            <a:endParaRPr lang="en-US" sz="1600" dirty="0">
              <a:solidFill>
                <a:prstClr val="black"/>
              </a:solidFill>
              <a:latin typeface="Barlow" panose="00000500000000000000" pitchFamily="2" charset="0"/>
            </a:endParaRPr>
          </a:p>
        </p:txBody>
      </p:sp>
      <p:sp>
        <p:nvSpPr>
          <p:cNvPr id="128" name="Oval 20"/>
          <p:cNvSpPr>
            <a:spLocks noChangeArrowheads="1"/>
          </p:cNvSpPr>
          <p:nvPr/>
        </p:nvSpPr>
        <p:spPr bwMode="auto">
          <a:xfrm>
            <a:off x="7569856" y="4195673"/>
            <a:ext cx="777139" cy="790123"/>
          </a:xfrm>
          <a:prstGeom prst="ellipse">
            <a:avLst/>
          </a:prstGeom>
          <a:solidFill>
            <a:srgbClr val="005941"/>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defTabSz="914377">
              <a:defRPr/>
            </a:pPr>
            <a:endParaRPr lang="en-US" sz="1600" dirty="0">
              <a:solidFill>
                <a:prstClr val="black"/>
              </a:solidFill>
              <a:latin typeface="Barlow" panose="00000500000000000000" pitchFamily="2" charset="0"/>
            </a:endParaRPr>
          </a:p>
        </p:txBody>
      </p:sp>
      <p:sp>
        <p:nvSpPr>
          <p:cNvPr id="129" name="Oval 19"/>
          <p:cNvSpPr>
            <a:spLocks noChangeArrowheads="1"/>
          </p:cNvSpPr>
          <p:nvPr/>
        </p:nvSpPr>
        <p:spPr bwMode="auto">
          <a:xfrm>
            <a:off x="7665652" y="4296426"/>
            <a:ext cx="585547" cy="588615"/>
          </a:xfrm>
          <a:prstGeom prst="ellipse">
            <a:avLst/>
          </a:prstGeom>
          <a:solidFill>
            <a:schemeClr val="bg1"/>
          </a:solidFill>
          <a:ln w="15875" cap="flat">
            <a:noFill/>
            <a:prstDash val="solid"/>
            <a:miter lim="800000"/>
            <a:headEnd/>
            <a:tailEnd/>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defTabSz="914377">
              <a:defRPr/>
            </a:pPr>
            <a:endParaRPr lang="en-US" sz="1600" dirty="0">
              <a:solidFill>
                <a:prstClr val="black"/>
              </a:solidFill>
              <a:latin typeface="Barlow" panose="00000500000000000000" pitchFamily="2" charset="0"/>
            </a:endParaRPr>
          </a:p>
        </p:txBody>
      </p:sp>
      <p:sp>
        <p:nvSpPr>
          <p:cNvPr id="130" name="Oval 22"/>
          <p:cNvSpPr>
            <a:spLocks noChangeArrowheads="1"/>
          </p:cNvSpPr>
          <p:nvPr/>
        </p:nvSpPr>
        <p:spPr bwMode="auto">
          <a:xfrm>
            <a:off x="6941067" y="5167333"/>
            <a:ext cx="780848" cy="791979"/>
          </a:xfrm>
          <a:prstGeom prst="ellipse">
            <a:avLst/>
          </a:prstGeom>
          <a:solidFill>
            <a:srgbClr val="005941"/>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defTabSz="914377">
              <a:defRPr/>
            </a:pPr>
            <a:endParaRPr lang="en-US" sz="1600" dirty="0">
              <a:solidFill>
                <a:prstClr val="black"/>
              </a:solidFill>
              <a:latin typeface="Barlow" panose="00000500000000000000" pitchFamily="2" charset="0"/>
            </a:endParaRPr>
          </a:p>
        </p:txBody>
      </p:sp>
      <p:sp>
        <p:nvSpPr>
          <p:cNvPr id="131" name="Oval 21"/>
          <p:cNvSpPr>
            <a:spLocks noChangeArrowheads="1"/>
          </p:cNvSpPr>
          <p:nvPr/>
        </p:nvSpPr>
        <p:spPr bwMode="auto">
          <a:xfrm>
            <a:off x="7039485" y="5269017"/>
            <a:ext cx="584017" cy="588615"/>
          </a:xfrm>
          <a:prstGeom prst="ellipse">
            <a:avLst/>
          </a:prstGeom>
          <a:solidFill>
            <a:schemeClr val="bg1"/>
          </a:solidFill>
          <a:ln w="15875" cap="flat">
            <a:noFill/>
            <a:prstDash val="solid"/>
            <a:miter lim="800000"/>
            <a:headEnd/>
            <a:tailEnd/>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defTabSz="914377">
              <a:defRPr/>
            </a:pPr>
            <a:endParaRPr lang="en-US" sz="1600" dirty="0">
              <a:solidFill>
                <a:prstClr val="black"/>
              </a:solidFill>
              <a:latin typeface="Barlow" panose="00000500000000000000" pitchFamily="2" charset="0"/>
            </a:endParaRPr>
          </a:p>
        </p:txBody>
      </p:sp>
      <p:sp>
        <p:nvSpPr>
          <p:cNvPr id="132" name="TextBox 131"/>
          <p:cNvSpPr txBox="1"/>
          <p:nvPr/>
        </p:nvSpPr>
        <p:spPr>
          <a:xfrm>
            <a:off x="5220779" y="3917806"/>
            <a:ext cx="1780611" cy="820866"/>
          </a:xfrm>
          <a:prstGeom prst="rect">
            <a:avLst/>
          </a:prstGeom>
          <a:noFill/>
          <a:ln w="6350">
            <a:noFill/>
            <a:prstDash val="dash"/>
          </a:ln>
        </p:spPr>
        <p:txBody>
          <a:bodyPr wrap="square" lIns="0" tIns="0" rIns="0" bIns="0" rtlCol="0" anchor="ctr">
            <a:spAutoFit/>
          </a:bodyPr>
          <a:lstStyle/>
          <a:p>
            <a:pPr algn="ctr" defTabSz="914377">
              <a:defRPr/>
            </a:pPr>
            <a:r>
              <a:rPr lang="en-US" sz="2667" b="1" dirty="0">
                <a:solidFill>
                  <a:srgbClr val="005941"/>
                </a:solidFill>
                <a:latin typeface="Barlow" panose="00000500000000000000" pitchFamily="2" charset="0"/>
              </a:rPr>
              <a:t>MAIN SERVICES</a:t>
            </a:r>
          </a:p>
        </p:txBody>
      </p:sp>
      <p:sp>
        <p:nvSpPr>
          <p:cNvPr id="134" name="Oval 6"/>
          <p:cNvSpPr>
            <a:spLocks noChangeArrowheads="1"/>
          </p:cNvSpPr>
          <p:nvPr/>
        </p:nvSpPr>
        <p:spPr bwMode="auto">
          <a:xfrm>
            <a:off x="4465520" y="5172420"/>
            <a:ext cx="780848" cy="786411"/>
          </a:xfrm>
          <a:prstGeom prst="ellipse">
            <a:avLst/>
          </a:prstGeom>
          <a:solidFill>
            <a:srgbClr val="005941"/>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defTabSz="914377">
              <a:defRPr/>
            </a:pPr>
            <a:endParaRPr lang="en-US" sz="1600" dirty="0">
              <a:solidFill>
                <a:prstClr val="black"/>
              </a:solidFill>
              <a:latin typeface="Barlow" panose="00000500000000000000" pitchFamily="2" charset="0"/>
            </a:endParaRPr>
          </a:p>
        </p:txBody>
      </p:sp>
      <p:sp>
        <p:nvSpPr>
          <p:cNvPr id="135" name="Oval 5"/>
          <p:cNvSpPr>
            <a:spLocks noChangeArrowheads="1"/>
          </p:cNvSpPr>
          <p:nvPr/>
        </p:nvSpPr>
        <p:spPr bwMode="auto">
          <a:xfrm>
            <a:off x="4565470" y="5272851"/>
            <a:ext cx="580949" cy="585547"/>
          </a:xfrm>
          <a:prstGeom prst="ellipse">
            <a:avLst/>
          </a:prstGeom>
          <a:solidFill>
            <a:schemeClr val="bg1"/>
          </a:solidFill>
          <a:ln w="15875" cap="flat">
            <a:noFill/>
            <a:prstDash val="solid"/>
            <a:miter lim="800000"/>
            <a:headEnd/>
            <a:tailEnd/>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defTabSz="914377">
              <a:defRPr/>
            </a:pPr>
            <a:endParaRPr lang="en-US" sz="1600" dirty="0">
              <a:solidFill>
                <a:prstClr val="black"/>
              </a:solidFill>
              <a:latin typeface="Barlow" panose="00000500000000000000" pitchFamily="2" charset="0"/>
            </a:endParaRPr>
          </a:p>
        </p:txBody>
      </p:sp>
      <p:grpSp>
        <p:nvGrpSpPr>
          <p:cNvPr id="182" name="Group 181"/>
          <p:cNvGrpSpPr/>
          <p:nvPr/>
        </p:nvGrpSpPr>
        <p:grpSpPr>
          <a:xfrm>
            <a:off x="4746407" y="5421955"/>
            <a:ext cx="219075" cy="287339"/>
            <a:chOff x="6445250" y="2498725"/>
            <a:chExt cx="219075" cy="287338"/>
          </a:xfrm>
          <a:solidFill>
            <a:srgbClr val="005941"/>
          </a:solidFill>
        </p:grpSpPr>
        <p:sp>
          <p:nvSpPr>
            <p:cNvPr id="183" name="Freeform 227"/>
            <p:cNvSpPr>
              <a:spLocks noEditPoints="1"/>
            </p:cNvSpPr>
            <p:nvPr/>
          </p:nvSpPr>
          <p:spPr bwMode="auto">
            <a:xfrm>
              <a:off x="6445250" y="2498725"/>
              <a:ext cx="219075" cy="287338"/>
            </a:xfrm>
            <a:custGeom>
              <a:avLst/>
              <a:gdLst>
                <a:gd name="T0" fmla="*/ 104 w 692"/>
                <a:gd name="T1" fmla="*/ 868 h 902"/>
                <a:gd name="T2" fmla="*/ 69 w 692"/>
                <a:gd name="T3" fmla="*/ 849 h 902"/>
                <a:gd name="T4" fmla="*/ 43 w 692"/>
                <a:gd name="T5" fmla="*/ 818 h 902"/>
                <a:gd name="T6" fmla="*/ 31 w 692"/>
                <a:gd name="T7" fmla="*/ 778 h 902"/>
                <a:gd name="T8" fmla="*/ 35 w 692"/>
                <a:gd name="T9" fmla="*/ 736 h 902"/>
                <a:gd name="T10" fmla="*/ 55 w 692"/>
                <a:gd name="T11" fmla="*/ 700 h 902"/>
                <a:gd name="T12" fmla="*/ 86 w 692"/>
                <a:gd name="T13" fmla="*/ 674 h 902"/>
                <a:gd name="T14" fmla="*/ 124 w 692"/>
                <a:gd name="T15" fmla="*/ 662 h 902"/>
                <a:gd name="T16" fmla="*/ 167 w 692"/>
                <a:gd name="T17" fmla="*/ 667 h 902"/>
                <a:gd name="T18" fmla="*/ 202 w 692"/>
                <a:gd name="T19" fmla="*/ 686 h 902"/>
                <a:gd name="T20" fmla="*/ 228 w 692"/>
                <a:gd name="T21" fmla="*/ 717 h 902"/>
                <a:gd name="T22" fmla="*/ 240 w 692"/>
                <a:gd name="T23" fmla="*/ 757 h 902"/>
                <a:gd name="T24" fmla="*/ 236 w 692"/>
                <a:gd name="T25" fmla="*/ 798 h 902"/>
                <a:gd name="T26" fmla="*/ 216 w 692"/>
                <a:gd name="T27" fmla="*/ 834 h 902"/>
                <a:gd name="T28" fmla="*/ 185 w 692"/>
                <a:gd name="T29" fmla="*/ 859 h 902"/>
                <a:gd name="T30" fmla="*/ 146 w 692"/>
                <a:gd name="T31" fmla="*/ 872 h 902"/>
                <a:gd name="T32" fmla="*/ 511 w 692"/>
                <a:gd name="T33" fmla="*/ 361 h 902"/>
                <a:gd name="T34" fmla="*/ 271 w 692"/>
                <a:gd name="T35" fmla="*/ 722 h 902"/>
                <a:gd name="T36" fmla="*/ 632 w 692"/>
                <a:gd name="T37" fmla="*/ 722 h 902"/>
                <a:gd name="T38" fmla="*/ 622 w 692"/>
                <a:gd name="T39" fmla="*/ 813 h 902"/>
                <a:gd name="T40" fmla="*/ 266 w 692"/>
                <a:gd name="T41" fmla="*/ 802 h 902"/>
                <a:gd name="T42" fmla="*/ 270 w 692"/>
                <a:gd name="T43" fmla="*/ 760 h 902"/>
                <a:gd name="T44" fmla="*/ 652 w 692"/>
                <a:gd name="T45" fmla="*/ 751 h 902"/>
                <a:gd name="T46" fmla="*/ 660 w 692"/>
                <a:gd name="T47" fmla="*/ 743 h 902"/>
                <a:gd name="T48" fmla="*/ 661 w 692"/>
                <a:gd name="T49" fmla="*/ 373 h 902"/>
                <a:gd name="T50" fmla="*/ 655 w 692"/>
                <a:gd name="T51" fmla="*/ 364 h 902"/>
                <a:gd name="T52" fmla="*/ 541 w 692"/>
                <a:gd name="T53" fmla="*/ 361 h 902"/>
                <a:gd name="T54" fmla="*/ 539 w 692"/>
                <a:gd name="T55" fmla="*/ 158 h 902"/>
                <a:gd name="T56" fmla="*/ 529 w 692"/>
                <a:gd name="T57" fmla="*/ 151 h 902"/>
                <a:gd name="T58" fmla="*/ 250 w 692"/>
                <a:gd name="T59" fmla="*/ 151 h 902"/>
                <a:gd name="T60" fmla="*/ 242 w 692"/>
                <a:gd name="T61" fmla="*/ 160 h 902"/>
                <a:gd name="T62" fmla="*/ 241 w 692"/>
                <a:gd name="T63" fmla="*/ 683 h 902"/>
                <a:gd name="T64" fmla="*/ 213 w 692"/>
                <a:gd name="T65" fmla="*/ 657 h 902"/>
                <a:gd name="T66" fmla="*/ 180 w 692"/>
                <a:gd name="T67" fmla="*/ 640 h 902"/>
                <a:gd name="T68" fmla="*/ 178 w 692"/>
                <a:gd name="T69" fmla="*/ 7 h 902"/>
                <a:gd name="T70" fmla="*/ 168 w 692"/>
                <a:gd name="T71" fmla="*/ 0 h 902"/>
                <a:gd name="T72" fmla="*/ 70 w 692"/>
                <a:gd name="T73" fmla="*/ 1 h 902"/>
                <a:gd name="T74" fmla="*/ 61 w 692"/>
                <a:gd name="T75" fmla="*/ 10 h 902"/>
                <a:gd name="T76" fmla="*/ 61 w 692"/>
                <a:gd name="T77" fmla="*/ 22 h 902"/>
                <a:gd name="T78" fmla="*/ 70 w 692"/>
                <a:gd name="T79" fmla="*/ 29 h 902"/>
                <a:gd name="T80" fmla="*/ 150 w 692"/>
                <a:gd name="T81" fmla="*/ 632 h 902"/>
                <a:gd name="T82" fmla="*/ 108 w 692"/>
                <a:gd name="T83" fmla="*/ 635 h 902"/>
                <a:gd name="T84" fmla="*/ 60 w 692"/>
                <a:gd name="T85" fmla="*/ 655 h 902"/>
                <a:gd name="T86" fmla="*/ 24 w 692"/>
                <a:gd name="T87" fmla="*/ 691 h 902"/>
                <a:gd name="T88" fmla="*/ 3 w 692"/>
                <a:gd name="T89" fmla="*/ 740 h 902"/>
                <a:gd name="T90" fmla="*/ 3 w 692"/>
                <a:gd name="T91" fmla="*/ 794 h 902"/>
                <a:gd name="T92" fmla="*/ 24 w 692"/>
                <a:gd name="T93" fmla="*/ 842 h 902"/>
                <a:gd name="T94" fmla="*/ 60 w 692"/>
                <a:gd name="T95" fmla="*/ 880 h 902"/>
                <a:gd name="T96" fmla="*/ 108 w 692"/>
                <a:gd name="T97" fmla="*/ 900 h 902"/>
                <a:gd name="T98" fmla="*/ 152 w 692"/>
                <a:gd name="T99" fmla="*/ 901 h 902"/>
                <a:gd name="T100" fmla="*/ 200 w 692"/>
                <a:gd name="T101" fmla="*/ 886 h 902"/>
                <a:gd name="T102" fmla="*/ 247 w 692"/>
                <a:gd name="T103" fmla="*/ 842 h 902"/>
                <a:gd name="T104" fmla="*/ 671 w 692"/>
                <a:gd name="T105" fmla="*/ 901 h 902"/>
                <a:gd name="T106" fmla="*/ 682 w 692"/>
                <a:gd name="T107" fmla="*/ 901 h 902"/>
                <a:gd name="T108" fmla="*/ 691 w 692"/>
                <a:gd name="T109" fmla="*/ 893 h 902"/>
                <a:gd name="T110" fmla="*/ 691 w 692"/>
                <a:gd name="T111" fmla="*/ 882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92" h="902">
                  <a:moveTo>
                    <a:pt x="135" y="872"/>
                  </a:moveTo>
                  <a:lnTo>
                    <a:pt x="124" y="872"/>
                  </a:lnTo>
                  <a:lnTo>
                    <a:pt x="115" y="870"/>
                  </a:lnTo>
                  <a:lnTo>
                    <a:pt x="104" y="868"/>
                  </a:lnTo>
                  <a:lnTo>
                    <a:pt x="94" y="864"/>
                  </a:lnTo>
                  <a:lnTo>
                    <a:pt x="86" y="859"/>
                  </a:lnTo>
                  <a:lnTo>
                    <a:pt x="76" y="854"/>
                  </a:lnTo>
                  <a:lnTo>
                    <a:pt x="69" y="849"/>
                  </a:lnTo>
                  <a:lnTo>
                    <a:pt x="61" y="841"/>
                  </a:lnTo>
                  <a:lnTo>
                    <a:pt x="55" y="834"/>
                  </a:lnTo>
                  <a:lnTo>
                    <a:pt x="48" y="826"/>
                  </a:lnTo>
                  <a:lnTo>
                    <a:pt x="43" y="818"/>
                  </a:lnTo>
                  <a:lnTo>
                    <a:pt x="39" y="808"/>
                  </a:lnTo>
                  <a:lnTo>
                    <a:pt x="35" y="798"/>
                  </a:lnTo>
                  <a:lnTo>
                    <a:pt x="32" y="789"/>
                  </a:lnTo>
                  <a:lnTo>
                    <a:pt x="31" y="778"/>
                  </a:lnTo>
                  <a:lnTo>
                    <a:pt x="30" y="767"/>
                  </a:lnTo>
                  <a:lnTo>
                    <a:pt x="31" y="757"/>
                  </a:lnTo>
                  <a:lnTo>
                    <a:pt x="32" y="746"/>
                  </a:lnTo>
                  <a:lnTo>
                    <a:pt x="35" y="736"/>
                  </a:lnTo>
                  <a:lnTo>
                    <a:pt x="39" y="727"/>
                  </a:lnTo>
                  <a:lnTo>
                    <a:pt x="43" y="717"/>
                  </a:lnTo>
                  <a:lnTo>
                    <a:pt x="48" y="708"/>
                  </a:lnTo>
                  <a:lnTo>
                    <a:pt x="55" y="700"/>
                  </a:lnTo>
                  <a:lnTo>
                    <a:pt x="61" y="692"/>
                  </a:lnTo>
                  <a:lnTo>
                    <a:pt x="69" y="686"/>
                  </a:lnTo>
                  <a:lnTo>
                    <a:pt x="76" y="680"/>
                  </a:lnTo>
                  <a:lnTo>
                    <a:pt x="86" y="674"/>
                  </a:lnTo>
                  <a:lnTo>
                    <a:pt x="94" y="670"/>
                  </a:lnTo>
                  <a:lnTo>
                    <a:pt x="104" y="667"/>
                  </a:lnTo>
                  <a:lnTo>
                    <a:pt x="115" y="665"/>
                  </a:lnTo>
                  <a:lnTo>
                    <a:pt x="124" y="662"/>
                  </a:lnTo>
                  <a:lnTo>
                    <a:pt x="135" y="662"/>
                  </a:lnTo>
                  <a:lnTo>
                    <a:pt x="146" y="662"/>
                  </a:lnTo>
                  <a:lnTo>
                    <a:pt x="156" y="665"/>
                  </a:lnTo>
                  <a:lnTo>
                    <a:pt x="167" y="667"/>
                  </a:lnTo>
                  <a:lnTo>
                    <a:pt x="177" y="670"/>
                  </a:lnTo>
                  <a:lnTo>
                    <a:pt x="185" y="674"/>
                  </a:lnTo>
                  <a:lnTo>
                    <a:pt x="194" y="680"/>
                  </a:lnTo>
                  <a:lnTo>
                    <a:pt x="202" y="686"/>
                  </a:lnTo>
                  <a:lnTo>
                    <a:pt x="210" y="692"/>
                  </a:lnTo>
                  <a:lnTo>
                    <a:pt x="216" y="700"/>
                  </a:lnTo>
                  <a:lnTo>
                    <a:pt x="223" y="708"/>
                  </a:lnTo>
                  <a:lnTo>
                    <a:pt x="228" y="717"/>
                  </a:lnTo>
                  <a:lnTo>
                    <a:pt x="232" y="727"/>
                  </a:lnTo>
                  <a:lnTo>
                    <a:pt x="236" y="736"/>
                  </a:lnTo>
                  <a:lnTo>
                    <a:pt x="239" y="746"/>
                  </a:lnTo>
                  <a:lnTo>
                    <a:pt x="240" y="757"/>
                  </a:lnTo>
                  <a:lnTo>
                    <a:pt x="241" y="767"/>
                  </a:lnTo>
                  <a:lnTo>
                    <a:pt x="240" y="778"/>
                  </a:lnTo>
                  <a:lnTo>
                    <a:pt x="239" y="789"/>
                  </a:lnTo>
                  <a:lnTo>
                    <a:pt x="236" y="798"/>
                  </a:lnTo>
                  <a:lnTo>
                    <a:pt x="232" y="808"/>
                  </a:lnTo>
                  <a:lnTo>
                    <a:pt x="228" y="818"/>
                  </a:lnTo>
                  <a:lnTo>
                    <a:pt x="223" y="826"/>
                  </a:lnTo>
                  <a:lnTo>
                    <a:pt x="216" y="834"/>
                  </a:lnTo>
                  <a:lnTo>
                    <a:pt x="210" y="841"/>
                  </a:lnTo>
                  <a:lnTo>
                    <a:pt x="202" y="849"/>
                  </a:lnTo>
                  <a:lnTo>
                    <a:pt x="194" y="854"/>
                  </a:lnTo>
                  <a:lnTo>
                    <a:pt x="185" y="859"/>
                  </a:lnTo>
                  <a:lnTo>
                    <a:pt x="177" y="864"/>
                  </a:lnTo>
                  <a:lnTo>
                    <a:pt x="167" y="868"/>
                  </a:lnTo>
                  <a:lnTo>
                    <a:pt x="156" y="870"/>
                  </a:lnTo>
                  <a:lnTo>
                    <a:pt x="146" y="872"/>
                  </a:lnTo>
                  <a:lnTo>
                    <a:pt x="135" y="872"/>
                  </a:lnTo>
                  <a:close/>
                  <a:moveTo>
                    <a:pt x="271" y="180"/>
                  </a:moveTo>
                  <a:lnTo>
                    <a:pt x="511" y="180"/>
                  </a:lnTo>
                  <a:lnTo>
                    <a:pt x="511" y="361"/>
                  </a:lnTo>
                  <a:lnTo>
                    <a:pt x="271" y="361"/>
                  </a:lnTo>
                  <a:lnTo>
                    <a:pt x="271" y="180"/>
                  </a:lnTo>
                  <a:close/>
                  <a:moveTo>
                    <a:pt x="632" y="722"/>
                  </a:moveTo>
                  <a:lnTo>
                    <a:pt x="271" y="722"/>
                  </a:lnTo>
                  <a:lnTo>
                    <a:pt x="271" y="391"/>
                  </a:lnTo>
                  <a:lnTo>
                    <a:pt x="526" y="391"/>
                  </a:lnTo>
                  <a:lnTo>
                    <a:pt x="632" y="391"/>
                  </a:lnTo>
                  <a:lnTo>
                    <a:pt x="632" y="722"/>
                  </a:lnTo>
                  <a:close/>
                  <a:moveTo>
                    <a:pt x="688" y="877"/>
                  </a:moveTo>
                  <a:lnTo>
                    <a:pt x="627" y="817"/>
                  </a:lnTo>
                  <a:lnTo>
                    <a:pt x="625" y="814"/>
                  </a:lnTo>
                  <a:lnTo>
                    <a:pt x="622" y="813"/>
                  </a:lnTo>
                  <a:lnTo>
                    <a:pt x="619" y="812"/>
                  </a:lnTo>
                  <a:lnTo>
                    <a:pt x="616" y="812"/>
                  </a:lnTo>
                  <a:lnTo>
                    <a:pt x="262" y="812"/>
                  </a:lnTo>
                  <a:lnTo>
                    <a:pt x="266" y="802"/>
                  </a:lnTo>
                  <a:lnTo>
                    <a:pt x="269" y="790"/>
                  </a:lnTo>
                  <a:lnTo>
                    <a:pt x="270" y="779"/>
                  </a:lnTo>
                  <a:lnTo>
                    <a:pt x="271" y="767"/>
                  </a:lnTo>
                  <a:lnTo>
                    <a:pt x="270" y="760"/>
                  </a:lnTo>
                  <a:lnTo>
                    <a:pt x="270" y="752"/>
                  </a:lnTo>
                  <a:lnTo>
                    <a:pt x="647" y="752"/>
                  </a:lnTo>
                  <a:lnTo>
                    <a:pt x="649" y="752"/>
                  </a:lnTo>
                  <a:lnTo>
                    <a:pt x="652" y="751"/>
                  </a:lnTo>
                  <a:lnTo>
                    <a:pt x="655" y="749"/>
                  </a:lnTo>
                  <a:lnTo>
                    <a:pt x="657" y="748"/>
                  </a:lnTo>
                  <a:lnTo>
                    <a:pt x="659" y="746"/>
                  </a:lnTo>
                  <a:lnTo>
                    <a:pt x="660" y="743"/>
                  </a:lnTo>
                  <a:lnTo>
                    <a:pt x="661" y="741"/>
                  </a:lnTo>
                  <a:lnTo>
                    <a:pt x="662" y="737"/>
                  </a:lnTo>
                  <a:lnTo>
                    <a:pt x="662" y="376"/>
                  </a:lnTo>
                  <a:lnTo>
                    <a:pt x="661" y="373"/>
                  </a:lnTo>
                  <a:lnTo>
                    <a:pt x="660" y="370"/>
                  </a:lnTo>
                  <a:lnTo>
                    <a:pt x="659" y="368"/>
                  </a:lnTo>
                  <a:lnTo>
                    <a:pt x="657" y="366"/>
                  </a:lnTo>
                  <a:lnTo>
                    <a:pt x="655" y="364"/>
                  </a:lnTo>
                  <a:lnTo>
                    <a:pt x="652" y="362"/>
                  </a:lnTo>
                  <a:lnTo>
                    <a:pt x="649" y="361"/>
                  </a:lnTo>
                  <a:lnTo>
                    <a:pt x="647" y="361"/>
                  </a:lnTo>
                  <a:lnTo>
                    <a:pt x="541" y="361"/>
                  </a:lnTo>
                  <a:lnTo>
                    <a:pt x="541" y="165"/>
                  </a:lnTo>
                  <a:lnTo>
                    <a:pt x="541" y="163"/>
                  </a:lnTo>
                  <a:lnTo>
                    <a:pt x="540" y="160"/>
                  </a:lnTo>
                  <a:lnTo>
                    <a:pt x="539" y="158"/>
                  </a:lnTo>
                  <a:lnTo>
                    <a:pt x="537" y="155"/>
                  </a:lnTo>
                  <a:lnTo>
                    <a:pt x="535" y="154"/>
                  </a:lnTo>
                  <a:lnTo>
                    <a:pt x="532" y="152"/>
                  </a:lnTo>
                  <a:lnTo>
                    <a:pt x="529" y="151"/>
                  </a:lnTo>
                  <a:lnTo>
                    <a:pt x="526" y="150"/>
                  </a:lnTo>
                  <a:lnTo>
                    <a:pt x="256" y="150"/>
                  </a:lnTo>
                  <a:lnTo>
                    <a:pt x="253" y="151"/>
                  </a:lnTo>
                  <a:lnTo>
                    <a:pt x="250" y="151"/>
                  </a:lnTo>
                  <a:lnTo>
                    <a:pt x="247" y="154"/>
                  </a:lnTo>
                  <a:lnTo>
                    <a:pt x="245" y="155"/>
                  </a:lnTo>
                  <a:lnTo>
                    <a:pt x="243" y="158"/>
                  </a:lnTo>
                  <a:lnTo>
                    <a:pt x="242" y="160"/>
                  </a:lnTo>
                  <a:lnTo>
                    <a:pt x="241" y="163"/>
                  </a:lnTo>
                  <a:lnTo>
                    <a:pt x="241" y="165"/>
                  </a:lnTo>
                  <a:lnTo>
                    <a:pt x="241" y="376"/>
                  </a:lnTo>
                  <a:lnTo>
                    <a:pt x="241" y="683"/>
                  </a:lnTo>
                  <a:lnTo>
                    <a:pt x="235" y="675"/>
                  </a:lnTo>
                  <a:lnTo>
                    <a:pt x="228" y="669"/>
                  </a:lnTo>
                  <a:lnTo>
                    <a:pt x="221" y="662"/>
                  </a:lnTo>
                  <a:lnTo>
                    <a:pt x="213" y="657"/>
                  </a:lnTo>
                  <a:lnTo>
                    <a:pt x="206" y="652"/>
                  </a:lnTo>
                  <a:lnTo>
                    <a:pt x="198" y="647"/>
                  </a:lnTo>
                  <a:lnTo>
                    <a:pt x="190" y="643"/>
                  </a:lnTo>
                  <a:lnTo>
                    <a:pt x="180" y="640"/>
                  </a:lnTo>
                  <a:lnTo>
                    <a:pt x="180" y="15"/>
                  </a:lnTo>
                  <a:lnTo>
                    <a:pt x="180" y="12"/>
                  </a:lnTo>
                  <a:lnTo>
                    <a:pt x="179" y="10"/>
                  </a:lnTo>
                  <a:lnTo>
                    <a:pt x="178" y="7"/>
                  </a:lnTo>
                  <a:lnTo>
                    <a:pt x="176" y="5"/>
                  </a:lnTo>
                  <a:lnTo>
                    <a:pt x="174" y="3"/>
                  </a:lnTo>
                  <a:lnTo>
                    <a:pt x="171" y="1"/>
                  </a:lnTo>
                  <a:lnTo>
                    <a:pt x="168" y="0"/>
                  </a:lnTo>
                  <a:lnTo>
                    <a:pt x="165" y="0"/>
                  </a:lnTo>
                  <a:lnTo>
                    <a:pt x="75" y="0"/>
                  </a:lnTo>
                  <a:lnTo>
                    <a:pt x="72" y="0"/>
                  </a:lnTo>
                  <a:lnTo>
                    <a:pt x="70" y="1"/>
                  </a:lnTo>
                  <a:lnTo>
                    <a:pt x="66" y="3"/>
                  </a:lnTo>
                  <a:lnTo>
                    <a:pt x="64" y="5"/>
                  </a:lnTo>
                  <a:lnTo>
                    <a:pt x="63" y="7"/>
                  </a:lnTo>
                  <a:lnTo>
                    <a:pt x="61" y="10"/>
                  </a:lnTo>
                  <a:lnTo>
                    <a:pt x="60" y="12"/>
                  </a:lnTo>
                  <a:lnTo>
                    <a:pt x="60" y="15"/>
                  </a:lnTo>
                  <a:lnTo>
                    <a:pt x="60" y="19"/>
                  </a:lnTo>
                  <a:lnTo>
                    <a:pt x="61" y="22"/>
                  </a:lnTo>
                  <a:lnTo>
                    <a:pt x="63" y="24"/>
                  </a:lnTo>
                  <a:lnTo>
                    <a:pt x="64" y="26"/>
                  </a:lnTo>
                  <a:lnTo>
                    <a:pt x="66" y="28"/>
                  </a:lnTo>
                  <a:lnTo>
                    <a:pt x="70" y="29"/>
                  </a:lnTo>
                  <a:lnTo>
                    <a:pt x="72" y="30"/>
                  </a:lnTo>
                  <a:lnTo>
                    <a:pt x="75" y="30"/>
                  </a:lnTo>
                  <a:lnTo>
                    <a:pt x="150" y="30"/>
                  </a:lnTo>
                  <a:lnTo>
                    <a:pt x="150" y="632"/>
                  </a:lnTo>
                  <a:lnTo>
                    <a:pt x="142" y="632"/>
                  </a:lnTo>
                  <a:lnTo>
                    <a:pt x="135" y="632"/>
                  </a:lnTo>
                  <a:lnTo>
                    <a:pt x="121" y="632"/>
                  </a:lnTo>
                  <a:lnTo>
                    <a:pt x="108" y="635"/>
                  </a:lnTo>
                  <a:lnTo>
                    <a:pt x="95" y="638"/>
                  </a:lnTo>
                  <a:lnTo>
                    <a:pt x="82" y="642"/>
                  </a:lnTo>
                  <a:lnTo>
                    <a:pt x="71" y="648"/>
                  </a:lnTo>
                  <a:lnTo>
                    <a:pt x="60" y="655"/>
                  </a:lnTo>
                  <a:lnTo>
                    <a:pt x="49" y="662"/>
                  </a:lnTo>
                  <a:lnTo>
                    <a:pt x="40" y="672"/>
                  </a:lnTo>
                  <a:lnTo>
                    <a:pt x="31" y="682"/>
                  </a:lnTo>
                  <a:lnTo>
                    <a:pt x="24" y="691"/>
                  </a:lnTo>
                  <a:lnTo>
                    <a:pt x="16" y="703"/>
                  </a:lnTo>
                  <a:lnTo>
                    <a:pt x="11" y="715"/>
                  </a:lnTo>
                  <a:lnTo>
                    <a:pt x="6" y="727"/>
                  </a:lnTo>
                  <a:lnTo>
                    <a:pt x="3" y="740"/>
                  </a:lnTo>
                  <a:lnTo>
                    <a:pt x="1" y="753"/>
                  </a:lnTo>
                  <a:lnTo>
                    <a:pt x="0" y="767"/>
                  </a:lnTo>
                  <a:lnTo>
                    <a:pt x="1" y="781"/>
                  </a:lnTo>
                  <a:lnTo>
                    <a:pt x="3" y="794"/>
                  </a:lnTo>
                  <a:lnTo>
                    <a:pt x="6" y="807"/>
                  </a:lnTo>
                  <a:lnTo>
                    <a:pt x="11" y="820"/>
                  </a:lnTo>
                  <a:lnTo>
                    <a:pt x="16" y="832"/>
                  </a:lnTo>
                  <a:lnTo>
                    <a:pt x="24" y="842"/>
                  </a:lnTo>
                  <a:lnTo>
                    <a:pt x="31" y="853"/>
                  </a:lnTo>
                  <a:lnTo>
                    <a:pt x="40" y="863"/>
                  </a:lnTo>
                  <a:lnTo>
                    <a:pt x="49" y="871"/>
                  </a:lnTo>
                  <a:lnTo>
                    <a:pt x="60" y="880"/>
                  </a:lnTo>
                  <a:lnTo>
                    <a:pt x="71" y="886"/>
                  </a:lnTo>
                  <a:lnTo>
                    <a:pt x="82" y="892"/>
                  </a:lnTo>
                  <a:lnTo>
                    <a:pt x="95" y="896"/>
                  </a:lnTo>
                  <a:lnTo>
                    <a:pt x="108" y="900"/>
                  </a:lnTo>
                  <a:lnTo>
                    <a:pt x="121" y="902"/>
                  </a:lnTo>
                  <a:lnTo>
                    <a:pt x="135" y="902"/>
                  </a:lnTo>
                  <a:lnTo>
                    <a:pt x="144" y="902"/>
                  </a:lnTo>
                  <a:lnTo>
                    <a:pt x="152" y="901"/>
                  </a:lnTo>
                  <a:lnTo>
                    <a:pt x="161" y="900"/>
                  </a:lnTo>
                  <a:lnTo>
                    <a:pt x="169" y="898"/>
                  </a:lnTo>
                  <a:lnTo>
                    <a:pt x="185" y="893"/>
                  </a:lnTo>
                  <a:lnTo>
                    <a:pt x="200" y="886"/>
                  </a:lnTo>
                  <a:lnTo>
                    <a:pt x="214" y="878"/>
                  </a:lnTo>
                  <a:lnTo>
                    <a:pt x="226" y="867"/>
                  </a:lnTo>
                  <a:lnTo>
                    <a:pt x="238" y="855"/>
                  </a:lnTo>
                  <a:lnTo>
                    <a:pt x="247" y="842"/>
                  </a:lnTo>
                  <a:lnTo>
                    <a:pt x="611" y="842"/>
                  </a:lnTo>
                  <a:lnTo>
                    <a:pt x="666" y="898"/>
                  </a:lnTo>
                  <a:lnTo>
                    <a:pt x="668" y="900"/>
                  </a:lnTo>
                  <a:lnTo>
                    <a:pt x="671" y="901"/>
                  </a:lnTo>
                  <a:lnTo>
                    <a:pt x="674" y="902"/>
                  </a:lnTo>
                  <a:lnTo>
                    <a:pt x="677" y="902"/>
                  </a:lnTo>
                  <a:lnTo>
                    <a:pt x="679" y="902"/>
                  </a:lnTo>
                  <a:lnTo>
                    <a:pt x="682" y="901"/>
                  </a:lnTo>
                  <a:lnTo>
                    <a:pt x="685" y="900"/>
                  </a:lnTo>
                  <a:lnTo>
                    <a:pt x="688" y="898"/>
                  </a:lnTo>
                  <a:lnTo>
                    <a:pt x="689" y="896"/>
                  </a:lnTo>
                  <a:lnTo>
                    <a:pt x="691" y="893"/>
                  </a:lnTo>
                  <a:lnTo>
                    <a:pt x="691" y="891"/>
                  </a:lnTo>
                  <a:lnTo>
                    <a:pt x="692" y="887"/>
                  </a:lnTo>
                  <a:lnTo>
                    <a:pt x="691" y="884"/>
                  </a:lnTo>
                  <a:lnTo>
                    <a:pt x="691" y="882"/>
                  </a:lnTo>
                  <a:lnTo>
                    <a:pt x="689" y="879"/>
                  </a:lnTo>
                  <a:lnTo>
                    <a:pt x="688" y="877"/>
                  </a:lnTo>
                  <a:lnTo>
                    <a:pt x="688" y="8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005941"/>
                </a:solidFill>
                <a:latin typeface="Barlow" panose="00000500000000000000" pitchFamily="2" charset="0"/>
              </a:endParaRPr>
            </a:p>
          </p:txBody>
        </p:sp>
        <p:sp>
          <p:nvSpPr>
            <p:cNvPr id="184" name="Freeform 228"/>
            <p:cNvSpPr>
              <a:spLocks/>
            </p:cNvSpPr>
            <p:nvPr/>
          </p:nvSpPr>
          <p:spPr bwMode="auto">
            <a:xfrm>
              <a:off x="6592888" y="2709863"/>
              <a:ext cx="42863" cy="9525"/>
            </a:xfrm>
            <a:custGeom>
              <a:avLst/>
              <a:gdLst>
                <a:gd name="T0" fmla="*/ 0 w 135"/>
                <a:gd name="T1" fmla="*/ 15 h 30"/>
                <a:gd name="T2" fmla="*/ 0 w 135"/>
                <a:gd name="T3" fmla="*/ 18 h 30"/>
                <a:gd name="T4" fmla="*/ 1 w 135"/>
                <a:gd name="T5" fmla="*/ 21 h 30"/>
                <a:gd name="T6" fmla="*/ 3 w 135"/>
                <a:gd name="T7" fmla="*/ 23 h 30"/>
                <a:gd name="T8" fmla="*/ 4 w 135"/>
                <a:gd name="T9" fmla="*/ 26 h 30"/>
                <a:gd name="T10" fmla="*/ 6 w 135"/>
                <a:gd name="T11" fmla="*/ 27 h 30"/>
                <a:gd name="T12" fmla="*/ 10 w 135"/>
                <a:gd name="T13" fmla="*/ 29 h 30"/>
                <a:gd name="T14" fmla="*/ 12 w 135"/>
                <a:gd name="T15" fmla="*/ 29 h 30"/>
                <a:gd name="T16" fmla="*/ 15 w 135"/>
                <a:gd name="T17" fmla="*/ 30 h 30"/>
                <a:gd name="T18" fmla="*/ 120 w 135"/>
                <a:gd name="T19" fmla="*/ 30 h 30"/>
                <a:gd name="T20" fmla="*/ 123 w 135"/>
                <a:gd name="T21" fmla="*/ 29 h 30"/>
                <a:gd name="T22" fmla="*/ 126 w 135"/>
                <a:gd name="T23" fmla="*/ 28 h 30"/>
                <a:gd name="T24" fmla="*/ 129 w 135"/>
                <a:gd name="T25" fmla="*/ 27 h 30"/>
                <a:gd name="T26" fmla="*/ 131 w 135"/>
                <a:gd name="T27" fmla="*/ 26 h 30"/>
                <a:gd name="T28" fmla="*/ 133 w 135"/>
                <a:gd name="T29" fmla="*/ 23 h 30"/>
                <a:gd name="T30" fmla="*/ 134 w 135"/>
                <a:gd name="T31" fmla="*/ 21 h 30"/>
                <a:gd name="T32" fmla="*/ 135 w 135"/>
                <a:gd name="T33" fmla="*/ 18 h 30"/>
                <a:gd name="T34" fmla="*/ 135 w 135"/>
                <a:gd name="T35" fmla="*/ 15 h 30"/>
                <a:gd name="T36" fmla="*/ 135 w 135"/>
                <a:gd name="T37" fmla="*/ 12 h 30"/>
                <a:gd name="T38" fmla="*/ 134 w 135"/>
                <a:gd name="T39" fmla="*/ 9 h 30"/>
                <a:gd name="T40" fmla="*/ 133 w 135"/>
                <a:gd name="T41" fmla="*/ 7 h 30"/>
                <a:gd name="T42" fmla="*/ 131 w 135"/>
                <a:gd name="T43" fmla="*/ 5 h 30"/>
                <a:gd name="T44" fmla="*/ 129 w 135"/>
                <a:gd name="T45" fmla="*/ 3 h 30"/>
                <a:gd name="T46" fmla="*/ 126 w 135"/>
                <a:gd name="T47" fmla="*/ 1 h 30"/>
                <a:gd name="T48" fmla="*/ 123 w 135"/>
                <a:gd name="T49" fmla="*/ 0 h 30"/>
                <a:gd name="T50" fmla="*/ 120 w 135"/>
                <a:gd name="T51" fmla="*/ 0 h 30"/>
                <a:gd name="T52" fmla="*/ 15 w 135"/>
                <a:gd name="T53" fmla="*/ 0 h 30"/>
                <a:gd name="T54" fmla="*/ 12 w 135"/>
                <a:gd name="T55" fmla="*/ 0 h 30"/>
                <a:gd name="T56" fmla="*/ 10 w 135"/>
                <a:gd name="T57" fmla="*/ 1 h 30"/>
                <a:gd name="T58" fmla="*/ 6 w 135"/>
                <a:gd name="T59" fmla="*/ 3 h 30"/>
                <a:gd name="T60" fmla="*/ 4 w 135"/>
                <a:gd name="T61" fmla="*/ 5 h 30"/>
                <a:gd name="T62" fmla="*/ 3 w 135"/>
                <a:gd name="T63" fmla="*/ 7 h 30"/>
                <a:gd name="T64" fmla="*/ 1 w 135"/>
                <a:gd name="T65" fmla="*/ 9 h 30"/>
                <a:gd name="T66" fmla="*/ 0 w 135"/>
                <a:gd name="T67" fmla="*/ 12 h 30"/>
                <a:gd name="T68" fmla="*/ 0 w 135"/>
                <a:gd name="T69" fmla="*/ 15 h 30"/>
                <a:gd name="T70" fmla="*/ 0 w 135"/>
                <a:gd name="T71" fmla="*/ 1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5" h="30">
                  <a:moveTo>
                    <a:pt x="0" y="15"/>
                  </a:moveTo>
                  <a:lnTo>
                    <a:pt x="0" y="18"/>
                  </a:lnTo>
                  <a:lnTo>
                    <a:pt x="1" y="21"/>
                  </a:lnTo>
                  <a:lnTo>
                    <a:pt x="3" y="23"/>
                  </a:lnTo>
                  <a:lnTo>
                    <a:pt x="4" y="26"/>
                  </a:lnTo>
                  <a:lnTo>
                    <a:pt x="6" y="27"/>
                  </a:lnTo>
                  <a:lnTo>
                    <a:pt x="10" y="29"/>
                  </a:lnTo>
                  <a:lnTo>
                    <a:pt x="12" y="29"/>
                  </a:lnTo>
                  <a:lnTo>
                    <a:pt x="15" y="30"/>
                  </a:lnTo>
                  <a:lnTo>
                    <a:pt x="120" y="30"/>
                  </a:lnTo>
                  <a:lnTo>
                    <a:pt x="123" y="29"/>
                  </a:lnTo>
                  <a:lnTo>
                    <a:pt x="126" y="28"/>
                  </a:lnTo>
                  <a:lnTo>
                    <a:pt x="129" y="27"/>
                  </a:lnTo>
                  <a:lnTo>
                    <a:pt x="131" y="26"/>
                  </a:lnTo>
                  <a:lnTo>
                    <a:pt x="133" y="23"/>
                  </a:lnTo>
                  <a:lnTo>
                    <a:pt x="134" y="21"/>
                  </a:lnTo>
                  <a:lnTo>
                    <a:pt x="135" y="18"/>
                  </a:lnTo>
                  <a:lnTo>
                    <a:pt x="135" y="15"/>
                  </a:lnTo>
                  <a:lnTo>
                    <a:pt x="135" y="12"/>
                  </a:lnTo>
                  <a:lnTo>
                    <a:pt x="134" y="9"/>
                  </a:lnTo>
                  <a:lnTo>
                    <a:pt x="133" y="7"/>
                  </a:lnTo>
                  <a:lnTo>
                    <a:pt x="131" y="5"/>
                  </a:lnTo>
                  <a:lnTo>
                    <a:pt x="129" y="3"/>
                  </a:lnTo>
                  <a:lnTo>
                    <a:pt x="126" y="1"/>
                  </a:lnTo>
                  <a:lnTo>
                    <a:pt x="123" y="0"/>
                  </a:lnTo>
                  <a:lnTo>
                    <a:pt x="120" y="0"/>
                  </a:lnTo>
                  <a:lnTo>
                    <a:pt x="15" y="0"/>
                  </a:lnTo>
                  <a:lnTo>
                    <a:pt x="12" y="0"/>
                  </a:lnTo>
                  <a:lnTo>
                    <a:pt x="10" y="1"/>
                  </a:lnTo>
                  <a:lnTo>
                    <a:pt x="6" y="3"/>
                  </a:lnTo>
                  <a:lnTo>
                    <a:pt x="4" y="5"/>
                  </a:lnTo>
                  <a:lnTo>
                    <a:pt x="3" y="7"/>
                  </a:lnTo>
                  <a:lnTo>
                    <a:pt x="1" y="9"/>
                  </a:lnTo>
                  <a:lnTo>
                    <a:pt x="0" y="12"/>
                  </a:lnTo>
                  <a:lnTo>
                    <a:pt x="0" y="15"/>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005941"/>
                </a:solidFill>
                <a:latin typeface="Barlow" panose="00000500000000000000" pitchFamily="2" charset="0"/>
              </a:endParaRPr>
            </a:p>
          </p:txBody>
        </p:sp>
        <p:sp>
          <p:nvSpPr>
            <p:cNvPr id="185" name="Freeform 229"/>
            <p:cNvSpPr>
              <a:spLocks/>
            </p:cNvSpPr>
            <p:nvPr/>
          </p:nvSpPr>
          <p:spPr bwMode="auto">
            <a:xfrm>
              <a:off x="6540500" y="2593975"/>
              <a:ext cx="28575" cy="9525"/>
            </a:xfrm>
            <a:custGeom>
              <a:avLst/>
              <a:gdLst>
                <a:gd name="T0" fmla="*/ 75 w 90"/>
                <a:gd name="T1" fmla="*/ 0 h 30"/>
                <a:gd name="T2" fmla="*/ 15 w 90"/>
                <a:gd name="T3" fmla="*/ 0 h 30"/>
                <a:gd name="T4" fmla="*/ 12 w 90"/>
                <a:gd name="T5" fmla="*/ 0 h 30"/>
                <a:gd name="T6" fmla="*/ 9 w 90"/>
                <a:gd name="T7" fmla="*/ 1 h 30"/>
                <a:gd name="T8" fmla="*/ 6 w 90"/>
                <a:gd name="T9" fmla="*/ 3 h 30"/>
                <a:gd name="T10" fmla="*/ 4 w 90"/>
                <a:gd name="T11" fmla="*/ 5 h 30"/>
                <a:gd name="T12" fmla="*/ 2 w 90"/>
                <a:gd name="T13" fmla="*/ 7 h 30"/>
                <a:gd name="T14" fmla="*/ 1 w 90"/>
                <a:gd name="T15" fmla="*/ 9 h 30"/>
                <a:gd name="T16" fmla="*/ 0 w 90"/>
                <a:gd name="T17" fmla="*/ 12 h 30"/>
                <a:gd name="T18" fmla="*/ 0 w 90"/>
                <a:gd name="T19" fmla="*/ 15 h 30"/>
                <a:gd name="T20" fmla="*/ 0 w 90"/>
                <a:gd name="T21" fmla="*/ 19 h 30"/>
                <a:gd name="T22" fmla="*/ 1 w 90"/>
                <a:gd name="T23" fmla="*/ 21 h 30"/>
                <a:gd name="T24" fmla="*/ 2 w 90"/>
                <a:gd name="T25" fmla="*/ 24 h 30"/>
                <a:gd name="T26" fmla="*/ 4 w 90"/>
                <a:gd name="T27" fmla="*/ 26 h 30"/>
                <a:gd name="T28" fmla="*/ 6 w 90"/>
                <a:gd name="T29" fmla="*/ 27 h 30"/>
                <a:gd name="T30" fmla="*/ 9 w 90"/>
                <a:gd name="T31" fmla="*/ 29 h 30"/>
                <a:gd name="T32" fmla="*/ 12 w 90"/>
                <a:gd name="T33" fmla="*/ 30 h 30"/>
                <a:gd name="T34" fmla="*/ 15 w 90"/>
                <a:gd name="T35" fmla="*/ 30 h 30"/>
                <a:gd name="T36" fmla="*/ 75 w 90"/>
                <a:gd name="T37" fmla="*/ 30 h 30"/>
                <a:gd name="T38" fmla="*/ 78 w 90"/>
                <a:gd name="T39" fmla="*/ 30 h 30"/>
                <a:gd name="T40" fmla="*/ 80 w 90"/>
                <a:gd name="T41" fmla="*/ 29 h 30"/>
                <a:gd name="T42" fmla="*/ 84 w 90"/>
                <a:gd name="T43" fmla="*/ 27 h 30"/>
                <a:gd name="T44" fmla="*/ 86 w 90"/>
                <a:gd name="T45" fmla="*/ 26 h 30"/>
                <a:gd name="T46" fmla="*/ 88 w 90"/>
                <a:gd name="T47" fmla="*/ 24 h 30"/>
                <a:gd name="T48" fmla="*/ 89 w 90"/>
                <a:gd name="T49" fmla="*/ 21 h 30"/>
                <a:gd name="T50" fmla="*/ 90 w 90"/>
                <a:gd name="T51" fmla="*/ 19 h 30"/>
                <a:gd name="T52" fmla="*/ 90 w 90"/>
                <a:gd name="T53" fmla="*/ 15 h 30"/>
                <a:gd name="T54" fmla="*/ 90 w 90"/>
                <a:gd name="T55" fmla="*/ 12 h 30"/>
                <a:gd name="T56" fmla="*/ 89 w 90"/>
                <a:gd name="T57" fmla="*/ 9 h 30"/>
                <a:gd name="T58" fmla="*/ 88 w 90"/>
                <a:gd name="T59" fmla="*/ 7 h 30"/>
                <a:gd name="T60" fmla="*/ 86 w 90"/>
                <a:gd name="T61" fmla="*/ 5 h 30"/>
                <a:gd name="T62" fmla="*/ 84 w 90"/>
                <a:gd name="T63" fmla="*/ 3 h 30"/>
                <a:gd name="T64" fmla="*/ 80 w 90"/>
                <a:gd name="T65" fmla="*/ 1 h 30"/>
                <a:gd name="T66" fmla="*/ 78 w 90"/>
                <a:gd name="T67" fmla="*/ 0 h 30"/>
                <a:gd name="T68" fmla="*/ 75 w 90"/>
                <a:gd name="T69" fmla="*/ 0 h 30"/>
                <a:gd name="T70" fmla="*/ 75 w 90"/>
                <a:gd name="T7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30">
                  <a:moveTo>
                    <a:pt x="75" y="0"/>
                  </a:moveTo>
                  <a:lnTo>
                    <a:pt x="15" y="0"/>
                  </a:lnTo>
                  <a:lnTo>
                    <a:pt x="12" y="0"/>
                  </a:lnTo>
                  <a:lnTo>
                    <a:pt x="9" y="1"/>
                  </a:lnTo>
                  <a:lnTo>
                    <a:pt x="6" y="3"/>
                  </a:lnTo>
                  <a:lnTo>
                    <a:pt x="4" y="5"/>
                  </a:lnTo>
                  <a:lnTo>
                    <a:pt x="2" y="7"/>
                  </a:lnTo>
                  <a:lnTo>
                    <a:pt x="1" y="9"/>
                  </a:lnTo>
                  <a:lnTo>
                    <a:pt x="0" y="12"/>
                  </a:lnTo>
                  <a:lnTo>
                    <a:pt x="0" y="15"/>
                  </a:lnTo>
                  <a:lnTo>
                    <a:pt x="0" y="19"/>
                  </a:lnTo>
                  <a:lnTo>
                    <a:pt x="1" y="21"/>
                  </a:lnTo>
                  <a:lnTo>
                    <a:pt x="2" y="24"/>
                  </a:lnTo>
                  <a:lnTo>
                    <a:pt x="4" y="26"/>
                  </a:lnTo>
                  <a:lnTo>
                    <a:pt x="6" y="27"/>
                  </a:lnTo>
                  <a:lnTo>
                    <a:pt x="9" y="29"/>
                  </a:lnTo>
                  <a:lnTo>
                    <a:pt x="12" y="30"/>
                  </a:lnTo>
                  <a:lnTo>
                    <a:pt x="15" y="30"/>
                  </a:lnTo>
                  <a:lnTo>
                    <a:pt x="75" y="30"/>
                  </a:lnTo>
                  <a:lnTo>
                    <a:pt x="78" y="30"/>
                  </a:lnTo>
                  <a:lnTo>
                    <a:pt x="80" y="29"/>
                  </a:lnTo>
                  <a:lnTo>
                    <a:pt x="84" y="27"/>
                  </a:lnTo>
                  <a:lnTo>
                    <a:pt x="86" y="26"/>
                  </a:lnTo>
                  <a:lnTo>
                    <a:pt x="88" y="24"/>
                  </a:lnTo>
                  <a:lnTo>
                    <a:pt x="89" y="21"/>
                  </a:lnTo>
                  <a:lnTo>
                    <a:pt x="90" y="19"/>
                  </a:lnTo>
                  <a:lnTo>
                    <a:pt x="90" y="15"/>
                  </a:lnTo>
                  <a:lnTo>
                    <a:pt x="90" y="12"/>
                  </a:lnTo>
                  <a:lnTo>
                    <a:pt x="89" y="9"/>
                  </a:lnTo>
                  <a:lnTo>
                    <a:pt x="88" y="7"/>
                  </a:lnTo>
                  <a:lnTo>
                    <a:pt x="86" y="5"/>
                  </a:lnTo>
                  <a:lnTo>
                    <a:pt x="84" y="3"/>
                  </a:lnTo>
                  <a:lnTo>
                    <a:pt x="80" y="1"/>
                  </a:lnTo>
                  <a:lnTo>
                    <a:pt x="78" y="0"/>
                  </a:lnTo>
                  <a:lnTo>
                    <a:pt x="75" y="0"/>
                  </a:lnTo>
                  <a:lnTo>
                    <a:pt x="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005941"/>
                </a:solidFill>
                <a:latin typeface="Barlow" panose="00000500000000000000" pitchFamily="2" charset="0"/>
              </a:endParaRPr>
            </a:p>
          </p:txBody>
        </p:sp>
      </p:grpSp>
      <p:grpSp>
        <p:nvGrpSpPr>
          <p:cNvPr id="186" name="Group 185"/>
          <p:cNvGrpSpPr/>
          <p:nvPr/>
        </p:nvGrpSpPr>
        <p:grpSpPr>
          <a:xfrm>
            <a:off x="4091472" y="4447061"/>
            <a:ext cx="287339" cy="287339"/>
            <a:chOff x="8743951" y="1343025"/>
            <a:chExt cx="287338" cy="287338"/>
          </a:xfrm>
          <a:solidFill>
            <a:srgbClr val="005941"/>
          </a:solidFill>
        </p:grpSpPr>
        <p:sp>
          <p:nvSpPr>
            <p:cNvPr id="187" name="Freeform 369"/>
            <p:cNvSpPr>
              <a:spLocks noEditPoints="1"/>
            </p:cNvSpPr>
            <p:nvPr/>
          </p:nvSpPr>
          <p:spPr bwMode="auto">
            <a:xfrm>
              <a:off x="8767763" y="1343025"/>
              <a:ext cx="171450" cy="53975"/>
            </a:xfrm>
            <a:custGeom>
              <a:avLst/>
              <a:gdLst>
                <a:gd name="T0" fmla="*/ 209 w 541"/>
                <a:gd name="T1" fmla="*/ 33 h 167"/>
                <a:gd name="T2" fmla="*/ 267 w 541"/>
                <a:gd name="T3" fmla="*/ 47 h 167"/>
                <a:gd name="T4" fmla="*/ 356 w 541"/>
                <a:gd name="T5" fmla="*/ 75 h 167"/>
                <a:gd name="T6" fmla="*/ 402 w 541"/>
                <a:gd name="T7" fmla="*/ 84 h 167"/>
                <a:gd name="T8" fmla="*/ 442 w 541"/>
                <a:gd name="T9" fmla="*/ 83 h 167"/>
                <a:gd name="T10" fmla="*/ 449 w 541"/>
                <a:gd name="T11" fmla="*/ 92 h 167"/>
                <a:gd name="T12" fmla="*/ 398 w 541"/>
                <a:gd name="T13" fmla="*/ 122 h 167"/>
                <a:gd name="T14" fmla="*/ 344 w 541"/>
                <a:gd name="T15" fmla="*/ 136 h 167"/>
                <a:gd name="T16" fmla="*/ 289 w 541"/>
                <a:gd name="T17" fmla="*/ 134 h 167"/>
                <a:gd name="T18" fmla="*/ 218 w 541"/>
                <a:gd name="T19" fmla="*/ 116 h 167"/>
                <a:gd name="T20" fmla="*/ 125 w 541"/>
                <a:gd name="T21" fmla="*/ 85 h 167"/>
                <a:gd name="T22" fmla="*/ 82 w 541"/>
                <a:gd name="T23" fmla="*/ 77 h 167"/>
                <a:gd name="T24" fmla="*/ 66 w 541"/>
                <a:gd name="T25" fmla="*/ 76 h 167"/>
                <a:gd name="T26" fmla="*/ 108 w 541"/>
                <a:gd name="T27" fmla="*/ 48 h 167"/>
                <a:gd name="T28" fmla="*/ 151 w 541"/>
                <a:gd name="T29" fmla="*/ 33 h 167"/>
                <a:gd name="T30" fmla="*/ 181 w 541"/>
                <a:gd name="T31" fmla="*/ 31 h 167"/>
                <a:gd name="T32" fmla="*/ 43 w 541"/>
                <a:gd name="T33" fmla="*/ 109 h 167"/>
                <a:gd name="T34" fmla="*/ 80 w 541"/>
                <a:gd name="T35" fmla="*/ 107 h 167"/>
                <a:gd name="T36" fmla="*/ 119 w 541"/>
                <a:gd name="T37" fmla="*/ 115 h 167"/>
                <a:gd name="T38" fmla="*/ 210 w 541"/>
                <a:gd name="T39" fmla="*/ 145 h 167"/>
                <a:gd name="T40" fmla="*/ 285 w 541"/>
                <a:gd name="T41" fmla="*/ 164 h 167"/>
                <a:gd name="T42" fmla="*/ 339 w 541"/>
                <a:gd name="T43" fmla="*/ 166 h 167"/>
                <a:gd name="T44" fmla="*/ 383 w 541"/>
                <a:gd name="T45" fmla="*/ 159 h 167"/>
                <a:gd name="T46" fmla="*/ 425 w 541"/>
                <a:gd name="T47" fmla="*/ 143 h 167"/>
                <a:gd name="T48" fmla="*/ 465 w 541"/>
                <a:gd name="T49" fmla="*/ 118 h 167"/>
                <a:gd name="T50" fmla="*/ 503 w 541"/>
                <a:gd name="T51" fmla="*/ 84 h 167"/>
                <a:gd name="T52" fmla="*/ 539 w 541"/>
                <a:gd name="T53" fmla="*/ 40 h 167"/>
                <a:gd name="T54" fmla="*/ 540 w 541"/>
                <a:gd name="T55" fmla="*/ 25 h 167"/>
                <a:gd name="T56" fmla="*/ 527 w 541"/>
                <a:gd name="T57" fmla="*/ 16 h 167"/>
                <a:gd name="T58" fmla="*/ 506 w 541"/>
                <a:gd name="T59" fmla="*/ 27 h 167"/>
                <a:gd name="T60" fmla="*/ 469 w 541"/>
                <a:gd name="T61" fmla="*/ 45 h 167"/>
                <a:gd name="T62" fmla="*/ 432 w 541"/>
                <a:gd name="T63" fmla="*/ 54 h 167"/>
                <a:gd name="T64" fmla="*/ 390 w 541"/>
                <a:gd name="T65" fmla="*/ 51 h 167"/>
                <a:gd name="T66" fmla="*/ 333 w 541"/>
                <a:gd name="T67" fmla="*/ 37 h 167"/>
                <a:gd name="T68" fmla="*/ 244 w 541"/>
                <a:gd name="T69" fmla="*/ 10 h 167"/>
                <a:gd name="T70" fmla="*/ 197 w 541"/>
                <a:gd name="T71" fmla="*/ 1 h 167"/>
                <a:gd name="T72" fmla="*/ 156 w 541"/>
                <a:gd name="T73" fmla="*/ 2 h 167"/>
                <a:gd name="T74" fmla="*/ 122 w 541"/>
                <a:gd name="T75" fmla="*/ 10 h 167"/>
                <a:gd name="T76" fmla="*/ 89 w 541"/>
                <a:gd name="T77" fmla="*/ 24 h 167"/>
                <a:gd name="T78" fmla="*/ 56 w 541"/>
                <a:gd name="T79" fmla="*/ 45 h 167"/>
                <a:gd name="T80" fmla="*/ 24 w 541"/>
                <a:gd name="T81" fmla="*/ 73 h 167"/>
                <a:gd name="T82" fmla="*/ 1 w 541"/>
                <a:gd name="T83" fmla="*/ 101 h 167"/>
                <a:gd name="T84" fmla="*/ 3 w 541"/>
                <a:gd name="T85" fmla="*/ 116 h 167"/>
                <a:gd name="T86" fmla="*/ 18 w 541"/>
                <a:gd name="T87" fmla="*/ 12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41" h="167">
                  <a:moveTo>
                    <a:pt x="181" y="31"/>
                  </a:moveTo>
                  <a:lnTo>
                    <a:pt x="195" y="31"/>
                  </a:lnTo>
                  <a:lnTo>
                    <a:pt x="209" y="33"/>
                  </a:lnTo>
                  <a:lnTo>
                    <a:pt x="224" y="35"/>
                  </a:lnTo>
                  <a:lnTo>
                    <a:pt x="238" y="39"/>
                  </a:lnTo>
                  <a:lnTo>
                    <a:pt x="267" y="47"/>
                  </a:lnTo>
                  <a:lnTo>
                    <a:pt x="296" y="57"/>
                  </a:lnTo>
                  <a:lnTo>
                    <a:pt x="324" y="66"/>
                  </a:lnTo>
                  <a:lnTo>
                    <a:pt x="356" y="75"/>
                  </a:lnTo>
                  <a:lnTo>
                    <a:pt x="371" y="78"/>
                  </a:lnTo>
                  <a:lnTo>
                    <a:pt x="387" y="81"/>
                  </a:lnTo>
                  <a:lnTo>
                    <a:pt x="402" y="84"/>
                  </a:lnTo>
                  <a:lnTo>
                    <a:pt x="418" y="84"/>
                  </a:lnTo>
                  <a:lnTo>
                    <a:pt x="430" y="84"/>
                  </a:lnTo>
                  <a:lnTo>
                    <a:pt x="442" y="83"/>
                  </a:lnTo>
                  <a:lnTo>
                    <a:pt x="453" y="80"/>
                  </a:lnTo>
                  <a:lnTo>
                    <a:pt x="465" y="77"/>
                  </a:lnTo>
                  <a:lnTo>
                    <a:pt x="449" y="92"/>
                  </a:lnTo>
                  <a:lnTo>
                    <a:pt x="433" y="104"/>
                  </a:lnTo>
                  <a:lnTo>
                    <a:pt x="416" y="114"/>
                  </a:lnTo>
                  <a:lnTo>
                    <a:pt x="398" y="122"/>
                  </a:lnTo>
                  <a:lnTo>
                    <a:pt x="380" y="129"/>
                  </a:lnTo>
                  <a:lnTo>
                    <a:pt x="363" y="133"/>
                  </a:lnTo>
                  <a:lnTo>
                    <a:pt x="344" y="136"/>
                  </a:lnTo>
                  <a:lnTo>
                    <a:pt x="324" y="137"/>
                  </a:lnTo>
                  <a:lnTo>
                    <a:pt x="307" y="136"/>
                  </a:lnTo>
                  <a:lnTo>
                    <a:pt x="289" y="134"/>
                  </a:lnTo>
                  <a:lnTo>
                    <a:pt x="271" y="131"/>
                  </a:lnTo>
                  <a:lnTo>
                    <a:pt x="254" y="127"/>
                  </a:lnTo>
                  <a:lnTo>
                    <a:pt x="218" y="116"/>
                  </a:lnTo>
                  <a:lnTo>
                    <a:pt x="184" y="104"/>
                  </a:lnTo>
                  <a:lnTo>
                    <a:pt x="154" y="94"/>
                  </a:lnTo>
                  <a:lnTo>
                    <a:pt x="125" y="85"/>
                  </a:lnTo>
                  <a:lnTo>
                    <a:pt x="110" y="81"/>
                  </a:lnTo>
                  <a:lnTo>
                    <a:pt x="96" y="78"/>
                  </a:lnTo>
                  <a:lnTo>
                    <a:pt x="82" y="77"/>
                  </a:lnTo>
                  <a:lnTo>
                    <a:pt x="68" y="76"/>
                  </a:lnTo>
                  <a:lnTo>
                    <a:pt x="67" y="76"/>
                  </a:lnTo>
                  <a:lnTo>
                    <a:pt x="66" y="76"/>
                  </a:lnTo>
                  <a:lnTo>
                    <a:pt x="80" y="65"/>
                  </a:lnTo>
                  <a:lnTo>
                    <a:pt x="94" y="56"/>
                  </a:lnTo>
                  <a:lnTo>
                    <a:pt x="108" y="48"/>
                  </a:lnTo>
                  <a:lnTo>
                    <a:pt x="122" y="42"/>
                  </a:lnTo>
                  <a:lnTo>
                    <a:pt x="136" y="36"/>
                  </a:lnTo>
                  <a:lnTo>
                    <a:pt x="151" y="33"/>
                  </a:lnTo>
                  <a:lnTo>
                    <a:pt x="166" y="31"/>
                  </a:lnTo>
                  <a:lnTo>
                    <a:pt x="181" y="31"/>
                  </a:lnTo>
                  <a:lnTo>
                    <a:pt x="181" y="31"/>
                  </a:lnTo>
                  <a:close/>
                  <a:moveTo>
                    <a:pt x="23" y="119"/>
                  </a:moveTo>
                  <a:lnTo>
                    <a:pt x="33" y="114"/>
                  </a:lnTo>
                  <a:lnTo>
                    <a:pt x="43" y="109"/>
                  </a:lnTo>
                  <a:lnTo>
                    <a:pt x="55" y="107"/>
                  </a:lnTo>
                  <a:lnTo>
                    <a:pt x="68" y="106"/>
                  </a:lnTo>
                  <a:lnTo>
                    <a:pt x="80" y="107"/>
                  </a:lnTo>
                  <a:lnTo>
                    <a:pt x="93" y="108"/>
                  </a:lnTo>
                  <a:lnTo>
                    <a:pt x="106" y="112"/>
                  </a:lnTo>
                  <a:lnTo>
                    <a:pt x="119" y="115"/>
                  </a:lnTo>
                  <a:lnTo>
                    <a:pt x="145" y="123"/>
                  </a:lnTo>
                  <a:lnTo>
                    <a:pt x="174" y="133"/>
                  </a:lnTo>
                  <a:lnTo>
                    <a:pt x="210" y="145"/>
                  </a:lnTo>
                  <a:lnTo>
                    <a:pt x="246" y="155"/>
                  </a:lnTo>
                  <a:lnTo>
                    <a:pt x="265" y="161"/>
                  </a:lnTo>
                  <a:lnTo>
                    <a:pt x="285" y="164"/>
                  </a:lnTo>
                  <a:lnTo>
                    <a:pt x="305" y="166"/>
                  </a:lnTo>
                  <a:lnTo>
                    <a:pt x="324" y="167"/>
                  </a:lnTo>
                  <a:lnTo>
                    <a:pt x="339" y="166"/>
                  </a:lnTo>
                  <a:lnTo>
                    <a:pt x="355" y="165"/>
                  </a:lnTo>
                  <a:lnTo>
                    <a:pt x="370" y="163"/>
                  </a:lnTo>
                  <a:lnTo>
                    <a:pt x="383" y="159"/>
                  </a:lnTo>
                  <a:lnTo>
                    <a:pt x="397" y="154"/>
                  </a:lnTo>
                  <a:lnTo>
                    <a:pt x="411" y="149"/>
                  </a:lnTo>
                  <a:lnTo>
                    <a:pt x="425" y="143"/>
                  </a:lnTo>
                  <a:lnTo>
                    <a:pt x="438" y="135"/>
                  </a:lnTo>
                  <a:lnTo>
                    <a:pt x="451" y="127"/>
                  </a:lnTo>
                  <a:lnTo>
                    <a:pt x="465" y="118"/>
                  </a:lnTo>
                  <a:lnTo>
                    <a:pt x="478" y="107"/>
                  </a:lnTo>
                  <a:lnTo>
                    <a:pt x="490" y="95"/>
                  </a:lnTo>
                  <a:lnTo>
                    <a:pt x="503" y="84"/>
                  </a:lnTo>
                  <a:lnTo>
                    <a:pt x="514" y="70"/>
                  </a:lnTo>
                  <a:lnTo>
                    <a:pt x="527" y="55"/>
                  </a:lnTo>
                  <a:lnTo>
                    <a:pt x="539" y="40"/>
                  </a:lnTo>
                  <a:lnTo>
                    <a:pt x="541" y="34"/>
                  </a:lnTo>
                  <a:lnTo>
                    <a:pt x="541" y="29"/>
                  </a:lnTo>
                  <a:lnTo>
                    <a:pt x="540" y="25"/>
                  </a:lnTo>
                  <a:lnTo>
                    <a:pt x="537" y="20"/>
                  </a:lnTo>
                  <a:lnTo>
                    <a:pt x="533" y="17"/>
                  </a:lnTo>
                  <a:lnTo>
                    <a:pt x="527" y="16"/>
                  </a:lnTo>
                  <a:lnTo>
                    <a:pt x="522" y="16"/>
                  </a:lnTo>
                  <a:lnTo>
                    <a:pt x="518" y="18"/>
                  </a:lnTo>
                  <a:lnTo>
                    <a:pt x="506" y="27"/>
                  </a:lnTo>
                  <a:lnTo>
                    <a:pt x="493" y="34"/>
                  </a:lnTo>
                  <a:lnTo>
                    <a:pt x="481" y="41"/>
                  </a:lnTo>
                  <a:lnTo>
                    <a:pt x="469" y="45"/>
                  </a:lnTo>
                  <a:lnTo>
                    <a:pt x="456" y="49"/>
                  </a:lnTo>
                  <a:lnTo>
                    <a:pt x="445" y="51"/>
                  </a:lnTo>
                  <a:lnTo>
                    <a:pt x="432" y="54"/>
                  </a:lnTo>
                  <a:lnTo>
                    <a:pt x="418" y="54"/>
                  </a:lnTo>
                  <a:lnTo>
                    <a:pt x="404" y="54"/>
                  </a:lnTo>
                  <a:lnTo>
                    <a:pt x="390" y="51"/>
                  </a:lnTo>
                  <a:lnTo>
                    <a:pt x="376" y="49"/>
                  </a:lnTo>
                  <a:lnTo>
                    <a:pt x="362" y="46"/>
                  </a:lnTo>
                  <a:lnTo>
                    <a:pt x="333" y="37"/>
                  </a:lnTo>
                  <a:lnTo>
                    <a:pt x="305" y="28"/>
                  </a:lnTo>
                  <a:lnTo>
                    <a:pt x="275" y="18"/>
                  </a:lnTo>
                  <a:lnTo>
                    <a:pt x="244" y="10"/>
                  </a:lnTo>
                  <a:lnTo>
                    <a:pt x="228" y="5"/>
                  </a:lnTo>
                  <a:lnTo>
                    <a:pt x="213" y="3"/>
                  </a:lnTo>
                  <a:lnTo>
                    <a:pt x="197" y="1"/>
                  </a:lnTo>
                  <a:lnTo>
                    <a:pt x="181" y="0"/>
                  </a:lnTo>
                  <a:lnTo>
                    <a:pt x="168" y="1"/>
                  </a:lnTo>
                  <a:lnTo>
                    <a:pt x="156" y="2"/>
                  </a:lnTo>
                  <a:lnTo>
                    <a:pt x="145" y="3"/>
                  </a:lnTo>
                  <a:lnTo>
                    <a:pt x="134" y="6"/>
                  </a:lnTo>
                  <a:lnTo>
                    <a:pt x="122" y="10"/>
                  </a:lnTo>
                  <a:lnTo>
                    <a:pt x="111" y="14"/>
                  </a:lnTo>
                  <a:lnTo>
                    <a:pt x="99" y="18"/>
                  </a:lnTo>
                  <a:lnTo>
                    <a:pt x="89" y="24"/>
                  </a:lnTo>
                  <a:lnTo>
                    <a:pt x="78" y="30"/>
                  </a:lnTo>
                  <a:lnTo>
                    <a:pt x="67" y="37"/>
                  </a:lnTo>
                  <a:lnTo>
                    <a:pt x="56" y="45"/>
                  </a:lnTo>
                  <a:lnTo>
                    <a:pt x="46" y="54"/>
                  </a:lnTo>
                  <a:lnTo>
                    <a:pt x="35" y="63"/>
                  </a:lnTo>
                  <a:lnTo>
                    <a:pt x="24" y="73"/>
                  </a:lnTo>
                  <a:lnTo>
                    <a:pt x="13" y="84"/>
                  </a:lnTo>
                  <a:lnTo>
                    <a:pt x="3" y="95"/>
                  </a:lnTo>
                  <a:lnTo>
                    <a:pt x="1" y="101"/>
                  </a:lnTo>
                  <a:lnTo>
                    <a:pt x="0" y="106"/>
                  </a:lnTo>
                  <a:lnTo>
                    <a:pt x="1" y="110"/>
                  </a:lnTo>
                  <a:lnTo>
                    <a:pt x="3" y="116"/>
                  </a:lnTo>
                  <a:lnTo>
                    <a:pt x="7" y="119"/>
                  </a:lnTo>
                  <a:lnTo>
                    <a:pt x="12" y="121"/>
                  </a:lnTo>
                  <a:lnTo>
                    <a:pt x="18" y="120"/>
                  </a:lnTo>
                  <a:lnTo>
                    <a:pt x="23" y="1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latin typeface="Barlow" panose="00000500000000000000" pitchFamily="2" charset="0"/>
              </a:endParaRPr>
            </a:p>
          </p:txBody>
        </p:sp>
        <p:sp>
          <p:nvSpPr>
            <p:cNvPr id="188" name="Freeform 370"/>
            <p:cNvSpPr>
              <a:spLocks/>
            </p:cNvSpPr>
            <p:nvPr/>
          </p:nvSpPr>
          <p:spPr bwMode="auto">
            <a:xfrm>
              <a:off x="8829676" y="1563688"/>
              <a:ext cx="28575" cy="9525"/>
            </a:xfrm>
            <a:custGeom>
              <a:avLst/>
              <a:gdLst>
                <a:gd name="T0" fmla="*/ 76 w 91"/>
                <a:gd name="T1" fmla="*/ 0 h 30"/>
                <a:gd name="T2" fmla="*/ 16 w 91"/>
                <a:gd name="T3" fmla="*/ 0 h 30"/>
                <a:gd name="T4" fmla="*/ 13 w 91"/>
                <a:gd name="T5" fmla="*/ 0 h 30"/>
                <a:gd name="T6" fmla="*/ 9 w 91"/>
                <a:gd name="T7" fmla="*/ 1 h 30"/>
                <a:gd name="T8" fmla="*/ 7 w 91"/>
                <a:gd name="T9" fmla="*/ 2 h 30"/>
                <a:gd name="T10" fmla="*/ 5 w 91"/>
                <a:gd name="T11" fmla="*/ 4 h 30"/>
                <a:gd name="T12" fmla="*/ 3 w 91"/>
                <a:gd name="T13" fmla="*/ 6 h 30"/>
                <a:gd name="T14" fmla="*/ 2 w 91"/>
                <a:gd name="T15" fmla="*/ 10 h 30"/>
                <a:gd name="T16" fmla="*/ 1 w 91"/>
                <a:gd name="T17" fmla="*/ 12 h 30"/>
                <a:gd name="T18" fmla="*/ 0 w 91"/>
                <a:gd name="T19" fmla="*/ 15 h 30"/>
                <a:gd name="T20" fmla="*/ 1 w 91"/>
                <a:gd name="T21" fmla="*/ 18 h 30"/>
                <a:gd name="T22" fmla="*/ 2 w 91"/>
                <a:gd name="T23" fmla="*/ 21 h 30"/>
                <a:gd name="T24" fmla="*/ 3 w 91"/>
                <a:gd name="T25" fmla="*/ 24 h 30"/>
                <a:gd name="T26" fmla="*/ 5 w 91"/>
                <a:gd name="T27" fmla="*/ 26 h 30"/>
                <a:gd name="T28" fmla="*/ 7 w 91"/>
                <a:gd name="T29" fmla="*/ 28 h 30"/>
                <a:gd name="T30" fmla="*/ 9 w 91"/>
                <a:gd name="T31" fmla="*/ 29 h 30"/>
                <a:gd name="T32" fmla="*/ 13 w 91"/>
                <a:gd name="T33" fmla="*/ 30 h 30"/>
                <a:gd name="T34" fmla="*/ 16 w 91"/>
                <a:gd name="T35" fmla="*/ 30 h 30"/>
                <a:gd name="T36" fmla="*/ 76 w 91"/>
                <a:gd name="T37" fmla="*/ 30 h 30"/>
                <a:gd name="T38" fmla="*/ 78 w 91"/>
                <a:gd name="T39" fmla="*/ 30 h 30"/>
                <a:gd name="T40" fmla="*/ 81 w 91"/>
                <a:gd name="T41" fmla="*/ 29 h 30"/>
                <a:gd name="T42" fmla="*/ 83 w 91"/>
                <a:gd name="T43" fmla="*/ 28 h 30"/>
                <a:gd name="T44" fmla="*/ 87 w 91"/>
                <a:gd name="T45" fmla="*/ 26 h 30"/>
                <a:gd name="T46" fmla="*/ 88 w 91"/>
                <a:gd name="T47" fmla="*/ 24 h 30"/>
                <a:gd name="T48" fmla="*/ 90 w 91"/>
                <a:gd name="T49" fmla="*/ 21 h 30"/>
                <a:gd name="T50" fmla="*/ 90 w 91"/>
                <a:gd name="T51" fmla="*/ 18 h 30"/>
                <a:gd name="T52" fmla="*/ 91 w 91"/>
                <a:gd name="T53" fmla="*/ 15 h 30"/>
                <a:gd name="T54" fmla="*/ 90 w 91"/>
                <a:gd name="T55" fmla="*/ 12 h 30"/>
                <a:gd name="T56" fmla="*/ 90 w 91"/>
                <a:gd name="T57" fmla="*/ 10 h 30"/>
                <a:gd name="T58" fmla="*/ 88 w 91"/>
                <a:gd name="T59" fmla="*/ 6 h 30"/>
                <a:gd name="T60" fmla="*/ 87 w 91"/>
                <a:gd name="T61" fmla="*/ 4 h 30"/>
                <a:gd name="T62" fmla="*/ 83 w 91"/>
                <a:gd name="T63" fmla="*/ 2 h 30"/>
                <a:gd name="T64" fmla="*/ 81 w 91"/>
                <a:gd name="T65" fmla="*/ 1 h 30"/>
                <a:gd name="T66" fmla="*/ 78 w 91"/>
                <a:gd name="T67" fmla="*/ 0 h 30"/>
                <a:gd name="T68" fmla="*/ 76 w 91"/>
                <a:gd name="T6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1" h="30">
                  <a:moveTo>
                    <a:pt x="76" y="0"/>
                  </a:moveTo>
                  <a:lnTo>
                    <a:pt x="16" y="0"/>
                  </a:lnTo>
                  <a:lnTo>
                    <a:pt x="13" y="0"/>
                  </a:lnTo>
                  <a:lnTo>
                    <a:pt x="9" y="1"/>
                  </a:lnTo>
                  <a:lnTo>
                    <a:pt x="7" y="2"/>
                  </a:lnTo>
                  <a:lnTo>
                    <a:pt x="5" y="4"/>
                  </a:lnTo>
                  <a:lnTo>
                    <a:pt x="3" y="6"/>
                  </a:lnTo>
                  <a:lnTo>
                    <a:pt x="2" y="10"/>
                  </a:lnTo>
                  <a:lnTo>
                    <a:pt x="1" y="12"/>
                  </a:lnTo>
                  <a:lnTo>
                    <a:pt x="0" y="15"/>
                  </a:lnTo>
                  <a:lnTo>
                    <a:pt x="1" y="18"/>
                  </a:lnTo>
                  <a:lnTo>
                    <a:pt x="2" y="21"/>
                  </a:lnTo>
                  <a:lnTo>
                    <a:pt x="3" y="24"/>
                  </a:lnTo>
                  <a:lnTo>
                    <a:pt x="5" y="26"/>
                  </a:lnTo>
                  <a:lnTo>
                    <a:pt x="7" y="28"/>
                  </a:lnTo>
                  <a:lnTo>
                    <a:pt x="9" y="29"/>
                  </a:lnTo>
                  <a:lnTo>
                    <a:pt x="13" y="30"/>
                  </a:lnTo>
                  <a:lnTo>
                    <a:pt x="16" y="30"/>
                  </a:lnTo>
                  <a:lnTo>
                    <a:pt x="76" y="30"/>
                  </a:lnTo>
                  <a:lnTo>
                    <a:pt x="78" y="30"/>
                  </a:lnTo>
                  <a:lnTo>
                    <a:pt x="81" y="29"/>
                  </a:lnTo>
                  <a:lnTo>
                    <a:pt x="83" y="28"/>
                  </a:lnTo>
                  <a:lnTo>
                    <a:pt x="87" y="26"/>
                  </a:lnTo>
                  <a:lnTo>
                    <a:pt x="88" y="24"/>
                  </a:lnTo>
                  <a:lnTo>
                    <a:pt x="90" y="21"/>
                  </a:lnTo>
                  <a:lnTo>
                    <a:pt x="90" y="18"/>
                  </a:lnTo>
                  <a:lnTo>
                    <a:pt x="91" y="15"/>
                  </a:lnTo>
                  <a:lnTo>
                    <a:pt x="90" y="12"/>
                  </a:lnTo>
                  <a:lnTo>
                    <a:pt x="90" y="10"/>
                  </a:lnTo>
                  <a:lnTo>
                    <a:pt x="88" y="6"/>
                  </a:lnTo>
                  <a:lnTo>
                    <a:pt x="87" y="4"/>
                  </a:lnTo>
                  <a:lnTo>
                    <a:pt x="83" y="2"/>
                  </a:lnTo>
                  <a:lnTo>
                    <a:pt x="81" y="1"/>
                  </a:lnTo>
                  <a:lnTo>
                    <a:pt x="78" y="0"/>
                  </a:lnTo>
                  <a:lnTo>
                    <a:pt x="7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latin typeface="Barlow" panose="00000500000000000000" pitchFamily="2" charset="0"/>
              </a:endParaRPr>
            </a:p>
          </p:txBody>
        </p:sp>
        <p:sp>
          <p:nvSpPr>
            <p:cNvPr id="189" name="Freeform 371"/>
            <p:cNvSpPr>
              <a:spLocks/>
            </p:cNvSpPr>
            <p:nvPr/>
          </p:nvSpPr>
          <p:spPr bwMode="auto">
            <a:xfrm>
              <a:off x="8829676" y="1592263"/>
              <a:ext cx="28575" cy="9525"/>
            </a:xfrm>
            <a:custGeom>
              <a:avLst/>
              <a:gdLst>
                <a:gd name="T0" fmla="*/ 76 w 91"/>
                <a:gd name="T1" fmla="*/ 0 h 30"/>
                <a:gd name="T2" fmla="*/ 16 w 91"/>
                <a:gd name="T3" fmla="*/ 0 h 30"/>
                <a:gd name="T4" fmla="*/ 13 w 91"/>
                <a:gd name="T5" fmla="*/ 1 h 30"/>
                <a:gd name="T6" fmla="*/ 9 w 91"/>
                <a:gd name="T7" fmla="*/ 1 h 30"/>
                <a:gd name="T8" fmla="*/ 7 w 91"/>
                <a:gd name="T9" fmla="*/ 3 h 30"/>
                <a:gd name="T10" fmla="*/ 5 w 91"/>
                <a:gd name="T11" fmla="*/ 4 h 30"/>
                <a:gd name="T12" fmla="*/ 3 w 91"/>
                <a:gd name="T13" fmla="*/ 8 h 30"/>
                <a:gd name="T14" fmla="*/ 2 w 91"/>
                <a:gd name="T15" fmla="*/ 10 h 30"/>
                <a:gd name="T16" fmla="*/ 1 w 91"/>
                <a:gd name="T17" fmla="*/ 13 h 30"/>
                <a:gd name="T18" fmla="*/ 0 w 91"/>
                <a:gd name="T19" fmla="*/ 15 h 30"/>
                <a:gd name="T20" fmla="*/ 1 w 91"/>
                <a:gd name="T21" fmla="*/ 18 h 30"/>
                <a:gd name="T22" fmla="*/ 2 w 91"/>
                <a:gd name="T23" fmla="*/ 22 h 30"/>
                <a:gd name="T24" fmla="*/ 3 w 91"/>
                <a:gd name="T25" fmla="*/ 24 h 30"/>
                <a:gd name="T26" fmla="*/ 5 w 91"/>
                <a:gd name="T27" fmla="*/ 26 h 30"/>
                <a:gd name="T28" fmla="*/ 7 w 91"/>
                <a:gd name="T29" fmla="*/ 28 h 30"/>
                <a:gd name="T30" fmla="*/ 9 w 91"/>
                <a:gd name="T31" fmla="*/ 29 h 30"/>
                <a:gd name="T32" fmla="*/ 13 w 91"/>
                <a:gd name="T33" fmla="*/ 30 h 30"/>
                <a:gd name="T34" fmla="*/ 16 w 91"/>
                <a:gd name="T35" fmla="*/ 30 h 30"/>
                <a:gd name="T36" fmla="*/ 76 w 91"/>
                <a:gd name="T37" fmla="*/ 30 h 30"/>
                <a:gd name="T38" fmla="*/ 78 w 91"/>
                <a:gd name="T39" fmla="*/ 30 h 30"/>
                <a:gd name="T40" fmla="*/ 81 w 91"/>
                <a:gd name="T41" fmla="*/ 29 h 30"/>
                <a:gd name="T42" fmla="*/ 83 w 91"/>
                <a:gd name="T43" fmla="*/ 28 h 30"/>
                <a:gd name="T44" fmla="*/ 87 w 91"/>
                <a:gd name="T45" fmla="*/ 26 h 30"/>
                <a:gd name="T46" fmla="*/ 88 w 91"/>
                <a:gd name="T47" fmla="*/ 24 h 30"/>
                <a:gd name="T48" fmla="*/ 90 w 91"/>
                <a:gd name="T49" fmla="*/ 22 h 30"/>
                <a:gd name="T50" fmla="*/ 90 w 91"/>
                <a:gd name="T51" fmla="*/ 18 h 30"/>
                <a:gd name="T52" fmla="*/ 91 w 91"/>
                <a:gd name="T53" fmla="*/ 15 h 30"/>
                <a:gd name="T54" fmla="*/ 90 w 91"/>
                <a:gd name="T55" fmla="*/ 13 h 30"/>
                <a:gd name="T56" fmla="*/ 90 w 91"/>
                <a:gd name="T57" fmla="*/ 10 h 30"/>
                <a:gd name="T58" fmla="*/ 88 w 91"/>
                <a:gd name="T59" fmla="*/ 8 h 30"/>
                <a:gd name="T60" fmla="*/ 87 w 91"/>
                <a:gd name="T61" fmla="*/ 4 h 30"/>
                <a:gd name="T62" fmla="*/ 83 w 91"/>
                <a:gd name="T63" fmla="*/ 3 h 30"/>
                <a:gd name="T64" fmla="*/ 81 w 91"/>
                <a:gd name="T65" fmla="*/ 1 h 30"/>
                <a:gd name="T66" fmla="*/ 78 w 91"/>
                <a:gd name="T67" fmla="*/ 1 h 30"/>
                <a:gd name="T68" fmla="*/ 76 w 91"/>
                <a:gd name="T6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1" h="30">
                  <a:moveTo>
                    <a:pt x="76" y="0"/>
                  </a:moveTo>
                  <a:lnTo>
                    <a:pt x="16" y="0"/>
                  </a:lnTo>
                  <a:lnTo>
                    <a:pt x="13" y="1"/>
                  </a:lnTo>
                  <a:lnTo>
                    <a:pt x="9" y="1"/>
                  </a:lnTo>
                  <a:lnTo>
                    <a:pt x="7" y="3"/>
                  </a:lnTo>
                  <a:lnTo>
                    <a:pt x="5" y="4"/>
                  </a:lnTo>
                  <a:lnTo>
                    <a:pt x="3" y="8"/>
                  </a:lnTo>
                  <a:lnTo>
                    <a:pt x="2" y="10"/>
                  </a:lnTo>
                  <a:lnTo>
                    <a:pt x="1" y="13"/>
                  </a:lnTo>
                  <a:lnTo>
                    <a:pt x="0" y="15"/>
                  </a:lnTo>
                  <a:lnTo>
                    <a:pt x="1" y="18"/>
                  </a:lnTo>
                  <a:lnTo>
                    <a:pt x="2" y="22"/>
                  </a:lnTo>
                  <a:lnTo>
                    <a:pt x="3" y="24"/>
                  </a:lnTo>
                  <a:lnTo>
                    <a:pt x="5" y="26"/>
                  </a:lnTo>
                  <a:lnTo>
                    <a:pt x="7" y="28"/>
                  </a:lnTo>
                  <a:lnTo>
                    <a:pt x="9" y="29"/>
                  </a:lnTo>
                  <a:lnTo>
                    <a:pt x="13" y="30"/>
                  </a:lnTo>
                  <a:lnTo>
                    <a:pt x="16" y="30"/>
                  </a:lnTo>
                  <a:lnTo>
                    <a:pt x="76" y="30"/>
                  </a:lnTo>
                  <a:lnTo>
                    <a:pt x="78" y="30"/>
                  </a:lnTo>
                  <a:lnTo>
                    <a:pt x="81" y="29"/>
                  </a:lnTo>
                  <a:lnTo>
                    <a:pt x="83" y="28"/>
                  </a:lnTo>
                  <a:lnTo>
                    <a:pt x="87" y="26"/>
                  </a:lnTo>
                  <a:lnTo>
                    <a:pt x="88" y="24"/>
                  </a:lnTo>
                  <a:lnTo>
                    <a:pt x="90" y="22"/>
                  </a:lnTo>
                  <a:lnTo>
                    <a:pt x="90" y="18"/>
                  </a:lnTo>
                  <a:lnTo>
                    <a:pt x="91" y="15"/>
                  </a:lnTo>
                  <a:lnTo>
                    <a:pt x="90" y="13"/>
                  </a:lnTo>
                  <a:lnTo>
                    <a:pt x="90" y="10"/>
                  </a:lnTo>
                  <a:lnTo>
                    <a:pt x="88" y="8"/>
                  </a:lnTo>
                  <a:lnTo>
                    <a:pt x="87" y="4"/>
                  </a:lnTo>
                  <a:lnTo>
                    <a:pt x="83" y="3"/>
                  </a:lnTo>
                  <a:lnTo>
                    <a:pt x="81" y="1"/>
                  </a:lnTo>
                  <a:lnTo>
                    <a:pt x="78" y="1"/>
                  </a:lnTo>
                  <a:lnTo>
                    <a:pt x="7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latin typeface="Barlow" panose="00000500000000000000" pitchFamily="2" charset="0"/>
              </a:endParaRPr>
            </a:p>
          </p:txBody>
        </p:sp>
        <p:sp>
          <p:nvSpPr>
            <p:cNvPr id="190" name="Freeform 372"/>
            <p:cNvSpPr>
              <a:spLocks/>
            </p:cNvSpPr>
            <p:nvPr/>
          </p:nvSpPr>
          <p:spPr bwMode="auto">
            <a:xfrm>
              <a:off x="8901113" y="1563688"/>
              <a:ext cx="28575" cy="9525"/>
            </a:xfrm>
            <a:custGeom>
              <a:avLst/>
              <a:gdLst>
                <a:gd name="T0" fmla="*/ 75 w 90"/>
                <a:gd name="T1" fmla="*/ 0 h 30"/>
                <a:gd name="T2" fmla="*/ 15 w 90"/>
                <a:gd name="T3" fmla="*/ 0 h 30"/>
                <a:gd name="T4" fmla="*/ 12 w 90"/>
                <a:gd name="T5" fmla="*/ 0 h 30"/>
                <a:gd name="T6" fmla="*/ 10 w 90"/>
                <a:gd name="T7" fmla="*/ 1 h 30"/>
                <a:gd name="T8" fmla="*/ 6 w 90"/>
                <a:gd name="T9" fmla="*/ 2 h 30"/>
                <a:gd name="T10" fmla="*/ 4 w 90"/>
                <a:gd name="T11" fmla="*/ 4 h 30"/>
                <a:gd name="T12" fmla="*/ 2 w 90"/>
                <a:gd name="T13" fmla="*/ 6 h 30"/>
                <a:gd name="T14" fmla="*/ 1 w 90"/>
                <a:gd name="T15" fmla="*/ 10 h 30"/>
                <a:gd name="T16" fmla="*/ 0 w 90"/>
                <a:gd name="T17" fmla="*/ 12 h 30"/>
                <a:gd name="T18" fmla="*/ 0 w 90"/>
                <a:gd name="T19" fmla="*/ 15 h 30"/>
                <a:gd name="T20" fmla="*/ 0 w 90"/>
                <a:gd name="T21" fmla="*/ 18 h 30"/>
                <a:gd name="T22" fmla="*/ 1 w 90"/>
                <a:gd name="T23" fmla="*/ 21 h 30"/>
                <a:gd name="T24" fmla="*/ 2 w 90"/>
                <a:gd name="T25" fmla="*/ 24 h 30"/>
                <a:gd name="T26" fmla="*/ 4 w 90"/>
                <a:gd name="T27" fmla="*/ 26 h 30"/>
                <a:gd name="T28" fmla="*/ 6 w 90"/>
                <a:gd name="T29" fmla="*/ 28 h 30"/>
                <a:gd name="T30" fmla="*/ 10 w 90"/>
                <a:gd name="T31" fmla="*/ 29 h 30"/>
                <a:gd name="T32" fmla="*/ 12 w 90"/>
                <a:gd name="T33" fmla="*/ 30 h 30"/>
                <a:gd name="T34" fmla="*/ 15 w 90"/>
                <a:gd name="T35" fmla="*/ 30 h 30"/>
                <a:gd name="T36" fmla="*/ 75 w 90"/>
                <a:gd name="T37" fmla="*/ 30 h 30"/>
                <a:gd name="T38" fmla="*/ 78 w 90"/>
                <a:gd name="T39" fmla="*/ 30 h 30"/>
                <a:gd name="T40" fmla="*/ 82 w 90"/>
                <a:gd name="T41" fmla="*/ 29 h 30"/>
                <a:gd name="T42" fmla="*/ 84 w 90"/>
                <a:gd name="T43" fmla="*/ 28 h 30"/>
                <a:gd name="T44" fmla="*/ 86 w 90"/>
                <a:gd name="T45" fmla="*/ 26 h 30"/>
                <a:gd name="T46" fmla="*/ 88 w 90"/>
                <a:gd name="T47" fmla="*/ 24 h 30"/>
                <a:gd name="T48" fmla="*/ 89 w 90"/>
                <a:gd name="T49" fmla="*/ 21 h 30"/>
                <a:gd name="T50" fmla="*/ 90 w 90"/>
                <a:gd name="T51" fmla="*/ 18 h 30"/>
                <a:gd name="T52" fmla="*/ 90 w 90"/>
                <a:gd name="T53" fmla="*/ 15 h 30"/>
                <a:gd name="T54" fmla="*/ 90 w 90"/>
                <a:gd name="T55" fmla="*/ 12 h 30"/>
                <a:gd name="T56" fmla="*/ 89 w 90"/>
                <a:gd name="T57" fmla="*/ 10 h 30"/>
                <a:gd name="T58" fmla="*/ 88 w 90"/>
                <a:gd name="T59" fmla="*/ 6 h 30"/>
                <a:gd name="T60" fmla="*/ 86 w 90"/>
                <a:gd name="T61" fmla="*/ 4 h 30"/>
                <a:gd name="T62" fmla="*/ 84 w 90"/>
                <a:gd name="T63" fmla="*/ 2 h 30"/>
                <a:gd name="T64" fmla="*/ 82 w 90"/>
                <a:gd name="T65" fmla="*/ 1 h 30"/>
                <a:gd name="T66" fmla="*/ 78 w 90"/>
                <a:gd name="T67" fmla="*/ 0 h 30"/>
                <a:gd name="T68" fmla="*/ 75 w 90"/>
                <a:gd name="T6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0" h="30">
                  <a:moveTo>
                    <a:pt x="75" y="0"/>
                  </a:moveTo>
                  <a:lnTo>
                    <a:pt x="15" y="0"/>
                  </a:lnTo>
                  <a:lnTo>
                    <a:pt x="12" y="0"/>
                  </a:lnTo>
                  <a:lnTo>
                    <a:pt x="10" y="1"/>
                  </a:lnTo>
                  <a:lnTo>
                    <a:pt x="6" y="2"/>
                  </a:lnTo>
                  <a:lnTo>
                    <a:pt x="4" y="4"/>
                  </a:lnTo>
                  <a:lnTo>
                    <a:pt x="2" y="6"/>
                  </a:lnTo>
                  <a:lnTo>
                    <a:pt x="1" y="10"/>
                  </a:lnTo>
                  <a:lnTo>
                    <a:pt x="0" y="12"/>
                  </a:lnTo>
                  <a:lnTo>
                    <a:pt x="0" y="15"/>
                  </a:lnTo>
                  <a:lnTo>
                    <a:pt x="0" y="18"/>
                  </a:lnTo>
                  <a:lnTo>
                    <a:pt x="1" y="21"/>
                  </a:lnTo>
                  <a:lnTo>
                    <a:pt x="2" y="24"/>
                  </a:lnTo>
                  <a:lnTo>
                    <a:pt x="4" y="26"/>
                  </a:lnTo>
                  <a:lnTo>
                    <a:pt x="6" y="28"/>
                  </a:lnTo>
                  <a:lnTo>
                    <a:pt x="10" y="29"/>
                  </a:lnTo>
                  <a:lnTo>
                    <a:pt x="12" y="30"/>
                  </a:lnTo>
                  <a:lnTo>
                    <a:pt x="15" y="30"/>
                  </a:lnTo>
                  <a:lnTo>
                    <a:pt x="75" y="30"/>
                  </a:lnTo>
                  <a:lnTo>
                    <a:pt x="78" y="30"/>
                  </a:lnTo>
                  <a:lnTo>
                    <a:pt x="82" y="29"/>
                  </a:lnTo>
                  <a:lnTo>
                    <a:pt x="84" y="28"/>
                  </a:lnTo>
                  <a:lnTo>
                    <a:pt x="86" y="26"/>
                  </a:lnTo>
                  <a:lnTo>
                    <a:pt x="88" y="24"/>
                  </a:lnTo>
                  <a:lnTo>
                    <a:pt x="89" y="21"/>
                  </a:lnTo>
                  <a:lnTo>
                    <a:pt x="90" y="18"/>
                  </a:lnTo>
                  <a:lnTo>
                    <a:pt x="90" y="15"/>
                  </a:lnTo>
                  <a:lnTo>
                    <a:pt x="90" y="12"/>
                  </a:lnTo>
                  <a:lnTo>
                    <a:pt x="89" y="10"/>
                  </a:lnTo>
                  <a:lnTo>
                    <a:pt x="88" y="6"/>
                  </a:lnTo>
                  <a:lnTo>
                    <a:pt x="86" y="4"/>
                  </a:lnTo>
                  <a:lnTo>
                    <a:pt x="84" y="2"/>
                  </a:lnTo>
                  <a:lnTo>
                    <a:pt x="82" y="1"/>
                  </a:lnTo>
                  <a:lnTo>
                    <a:pt x="78" y="0"/>
                  </a:lnTo>
                  <a:lnTo>
                    <a:pt x="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latin typeface="Barlow" panose="00000500000000000000" pitchFamily="2" charset="0"/>
              </a:endParaRPr>
            </a:p>
          </p:txBody>
        </p:sp>
        <p:sp>
          <p:nvSpPr>
            <p:cNvPr id="191" name="Freeform 373"/>
            <p:cNvSpPr>
              <a:spLocks/>
            </p:cNvSpPr>
            <p:nvPr/>
          </p:nvSpPr>
          <p:spPr bwMode="auto">
            <a:xfrm>
              <a:off x="8901113" y="1592263"/>
              <a:ext cx="28575" cy="9525"/>
            </a:xfrm>
            <a:custGeom>
              <a:avLst/>
              <a:gdLst>
                <a:gd name="T0" fmla="*/ 75 w 90"/>
                <a:gd name="T1" fmla="*/ 0 h 30"/>
                <a:gd name="T2" fmla="*/ 15 w 90"/>
                <a:gd name="T3" fmla="*/ 0 h 30"/>
                <a:gd name="T4" fmla="*/ 12 w 90"/>
                <a:gd name="T5" fmla="*/ 1 h 30"/>
                <a:gd name="T6" fmla="*/ 10 w 90"/>
                <a:gd name="T7" fmla="*/ 1 h 30"/>
                <a:gd name="T8" fmla="*/ 6 w 90"/>
                <a:gd name="T9" fmla="*/ 3 h 30"/>
                <a:gd name="T10" fmla="*/ 4 w 90"/>
                <a:gd name="T11" fmla="*/ 4 h 30"/>
                <a:gd name="T12" fmla="*/ 2 w 90"/>
                <a:gd name="T13" fmla="*/ 8 h 30"/>
                <a:gd name="T14" fmla="*/ 1 w 90"/>
                <a:gd name="T15" fmla="*/ 10 h 30"/>
                <a:gd name="T16" fmla="*/ 0 w 90"/>
                <a:gd name="T17" fmla="*/ 13 h 30"/>
                <a:gd name="T18" fmla="*/ 0 w 90"/>
                <a:gd name="T19" fmla="*/ 15 h 30"/>
                <a:gd name="T20" fmla="*/ 0 w 90"/>
                <a:gd name="T21" fmla="*/ 18 h 30"/>
                <a:gd name="T22" fmla="*/ 1 w 90"/>
                <a:gd name="T23" fmla="*/ 22 h 30"/>
                <a:gd name="T24" fmla="*/ 2 w 90"/>
                <a:gd name="T25" fmla="*/ 24 h 30"/>
                <a:gd name="T26" fmla="*/ 4 w 90"/>
                <a:gd name="T27" fmla="*/ 26 h 30"/>
                <a:gd name="T28" fmla="*/ 6 w 90"/>
                <a:gd name="T29" fmla="*/ 28 h 30"/>
                <a:gd name="T30" fmla="*/ 10 w 90"/>
                <a:gd name="T31" fmla="*/ 29 h 30"/>
                <a:gd name="T32" fmla="*/ 12 w 90"/>
                <a:gd name="T33" fmla="*/ 30 h 30"/>
                <a:gd name="T34" fmla="*/ 15 w 90"/>
                <a:gd name="T35" fmla="*/ 30 h 30"/>
                <a:gd name="T36" fmla="*/ 75 w 90"/>
                <a:gd name="T37" fmla="*/ 30 h 30"/>
                <a:gd name="T38" fmla="*/ 78 w 90"/>
                <a:gd name="T39" fmla="*/ 30 h 30"/>
                <a:gd name="T40" fmla="*/ 82 w 90"/>
                <a:gd name="T41" fmla="*/ 29 h 30"/>
                <a:gd name="T42" fmla="*/ 84 w 90"/>
                <a:gd name="T43" fmla="*/ 28 h 30"/>
                <a:gd name="T44" fmla="*/ 86 w 90"/>
                <a:gd name="T45" fmla="*/ 26 h 30"/>
                <a:gd name="T46" fmla="*/ 88 w 90"/>
                <a:gd name="T47" fmla="*/ 24 h 30"/>
                <a:gd name="T48" fmla="*/ 89 w 90"/>
                <a:gd name="T49" fmla="*/ 22 h 30"/>
                <a:gd name="T50" fmla="*/ 90 w 90"/>
                <a:gd name="T51" fmla="*/ 18 h 30"/>
                <a:gd name="T52" fmla="*/ 90 w 90"/>
                <a:gd name="T53" fmla="*/ 15 h 30"/>
                <a:gd name="T54" fmla="*/ 90 w 90"/>
                <a:gd name="T55" fmla="*/ 13 h 30"/>
                <a:gd name="T56" fmla="*/ 89 w 90"/>
                <a:gd name="T57" fmla="*/ 10 h 30"/>
                <a:gd name="T58" fmla="*/ 88 w 90"/>
                <a:gd name="T59" fmla="*/ 8 h 30"/>
                <a:gd name="T60" fmla="*/ 86 w 90"/>
                <a:gd name="T61" fmla="*/ 4 h 30"/>
                <a:gd name="T62" fmla="*/ 84 w 90"/>
                <a:gd name="T63" fmla="*/ 3 h 30"/>
                <a:gd name="T64" fmla="*/ 82 w 90"/>
                <a:gd name="T65" fmla="*/ 1 h 30"/>
                <a:gd name="T66" fmla="*/ 78 w 90"/>
                <a:gd name="T67" fmla="*/ 1 h 30"/>
                <a:gd name="T68" fmla="*/ 75 w 90"/>
                <a:gd name="T6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0" h="30">
                  <a:moveTo>
                    <a:pt x="75" y="0"/>
                  </a:moveTo>
                  <a:lnTo>
                    <a:pt x="15" y="0"/>
                  </a:lnTo>
                  <a:lnTo>
                    <a:pt x="12" y="1"/>
                  </a:lnTo>
                  <a:lnTo>
                    <a:pt x="10" y="1"/>
                  </a:lnTo>
                  <a:lnTo>
                    <a:pt x="6" y="3"/>
                  </a:lnTo>
                  <a:lnTo>
                    <a:pt x="4" y="4"/>
                  </a:lnTo>
                  <a:lnTo>
                    <a:pt x="2" y="8"/>
                  </a:lnTo>
                  <a:lnTo>
                    <a:pt x="1" y="10"/>
                  </a:lnTo>
                  <a:lnTo>
                    <a:pt x="0" y="13"/>
                  </a:lnTo>
                  <a:lnTo>
                    <a:pt x="0" y="15"/>
                  </a:lnTo>
                  <a:lnTo>
                    <a:pt x="0" y="18"/>
                  </a:lnTo>
                  <a:lnTo>
                    <a:pt x="1" y="22"/>
                  </a:lnTo>
                  <a:lnTo>
                    <a:pt x="2" y="24"/>
                  </a:lnTo>
                  <a:lnTo>
                    <a:pt x="4" y="26"/>
                  </a:lnTo>
                  <a:lnTo>
                    <a:pt x="6" y="28"/>
                  </a:lnTo>
                  <a:lnTo>
                    <a:pt x="10" y="29"/>
                  </a:lnTo>
                  <a:lnTo>
                    <a:pt x="12" y="30"/>
                  </a:lnTo>
                  <a:lnTo>
                    <a:pt x="15" y="30"/>
                  </a:lnTo>
                  <a:lnTo>
                    <a:pt x="75" y="30"/>
                  </a:lnTo>
                  <a:lnTo>
                    <a:pt x="78" y="30"/>
                  </a:lnTo>
                  <a:lnTo>
                    <a:pt x="82" y="29"/>
                  </a:lnTo>
                  <a:lnTo>
                    <a:pt x="84" y="28"/>
                  </a:lnTo>
                  <a:lnTo>
                    <a:pt x="86" y="26"/>
                  </a:lnTo>
                  <a:lnTo>
                    <a:pt x="88" y="24"/>
                  </a:lnTo>
                  <a:lnTo>
                    <a:pt x="89" y="22"/>
                  </a:lnTo>
                  <a:lnTo>
                    <a:pt x="90" y="18"/>
                  </a:lnTo>
                  <a:lnTo>
                    <a:pt x="90" y="15"/>
                  </a:lnTo>
                  <a:lnTo>
                    <a:pt x="90" y="13"/>
                  </a:lnTo>
                  <a:lnTo>
                    <a:pt x="89" y="10"/>
                  </a:lnTo>
                  <a:lnTo>
                    <a:pt x="88" y="8"/>
                  </a:lnTo>
                  <a:lnTo>
                    <a:pt x="86" y="4"/>
                  </a:lnTo>
                  <a:lnTo>
                    <a:pt x="84" y="3"/>
                  </a:lnTo>
                  <a:lnTo>
                    <a:pt x="82" y="1"/>
                  </a:lnTo>
                  <a:lnTo>
                    <a:pt x="78" y="1"/>
                  </a:lnTo>
                  <a:lnTo>
                    <a:pt x="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latin typeface="Barlow" panose="00000500000000000000" pitchFamily="2" charset="0"/>
              </a:endParaRPr>
            </a:p>
          </p:txBody>
        </p:sp>
        <p:sp>
          <p:nvSpPr>
            <p:cNvPr id="192" name="Freeform 374"/>
            <p:cNvSpPr>
              <a:spLocks/>
            </p:cNvSpPr>
            <p:nvPr/>
          </p:nvSpPr>
          <p:spPr bwMode="auto">
            <a:xfrm>
              <a:off x="8974138" y="1563688"/>
              <a:ext cx="28575" cy="9525"/>
            </a:xfrm>
            <a:custGeom>
              <a:avLst/>
              <a:gdLst>
                <a:gd name="T0" fmla="*/ 15 w 90"/>
                <a:gd name="T1" fmla="*/ 30 h 30"/>
                <a:gd name="T2" fmla="*/ 75 w 90"/>
                <a:gd name="T3" fmla="*/ 30 h 30"/>
                <a:gd name="T4" fmla="*/ 79 w 90"/>
                <a:gd name="T5" fmla="*/ 30 h 30"/>
                <a:gd name="T6" fmla="*/ 81 w 90"/>
                <a:gd name="T7" fmla="*/ 29 h 30"/>
                <a:gd name="T8" fmla="*/ 84 w 90"/>
                <a:gd name="T9" fmla="*/ 28 h 30"/>
                <a:gd name="T10" fmla="*/ 86 w 90"/>
                <a:gd name="T11" fmla="*/ 26 h 30"/>
                <a:gd name="T12" fmla="*/ 87 w 90"/>
                <a:gd name="T13" fmla="*/ 24 h 30"/>
                <a:gd name="T14" fmla="*/ 89 w 90"/>
                <a:gd name="T15" fmla="*/ 21 h 30"/>
                <a:gd name="T16" fmla="*/ 89 w 90"/>
                <a:gd name="T17" fmla="*/ 18 h 30"/>
                <a:gd name="T18" fmla="*/ 90 w 90"/>
                <a:gd name="T19" fmla="*/ 15 h 30"/>
                <a:gd name="T20" fmla="*/ 89 w 90"/>
                <a:gd name="T21" fmla="*/ 12 h 30"/>
                <a:gd name="T22" fmla="*/ 89 w 90"/>
                <a:gd name="T23" fmla="*/ 10 h 30"/>
                <a:gd name="T24" fmla="*/ 87 w 90"/>
                <a:gd name="T25" fmla="*/ 6 h 30"/>
                <a:gd name="T26" fmla="*/ 86 w 90"/>
                <a:gd name="T27" fmla="*/ 4 h 30"/>
                <a:gd name="T28" fmla="*/ 84 w 90"/>
                <a:gd name="T29" fmla="*/ 3 h 30"/>
                <a:gd name="T30" fmla="*/ 81 w 90"/>
                <a:gd name="T31" fmla="*/ 1 h 30"/>
                <a:gd name="T32" fmla="*/ 79 w 90"/>
                <a:gd name="T33" fmla="*/ 0 h 30"/>
                <a:gd name="T34" fmla="*/ 75 w 90"/>
                <a:gd name="T35" fmla="*/ 0 h 30"/>
                <a:gd name="T36" fmla="*/ 15 w 90"/>
                <a:gd name="T37" fmla="*/ 0 h 30"/>
                <a:gd name="T38" fmla="*/ 12 w 90"/>
                <a:gd name="T39" fmla="*/ 0 h 30"/>
                <a:gd name="T40" fmla="*/ 9 w 90"/>
                <a:gd name="T41" fmla="*/ 1 h 30"/>
                <a:gd name="T42" fmla="*/ 7 w 90"/>
                <a:gd name="T43" fmla="*/ 2 h 30"/>
                <a:gd name="T44" fmla="*/ 5 w 90"/>
                <a:gd name="T45" fmla="*/ 4 h 30"/>
                <a:gd name="T46" fmla="*/ 2 w 90"/>
                <a:gd name="T47" fmla="*/ 6 h 30"/>
                <a:gd name="T48" fmla="*/ 1 w 90"/>
                <a:gd name="T49" fmla="*/ 10 h 30"/>
                <a:gd name="T50" fmla="*/ 0 w 90"/>
                <a:gd name="T51" fmla="*/ 12 h 30"/>
                <a:gd name="T52" fmla="*/ 0 w 90"/>
                <a:gd name="T53" fmla="*/ 15 h 30"/>
                <a:gd name="T54" fmla="*/ 0 w 90"/>
                <a:gd name="T55" fmla="*/ 18 h 30"/>
                <a:gd name="T56" fmla="*/ 1 w 90"/>
                <a:gd name="T57" fmla="*/ 21 h 30"/>
                <a:gd name="T58" fmla="*/ 2 w 90"/>
                <a:gd name="T59" fmla="*/ 24 h 30"/>
                <a:gd name="T60" fmla="*/ 5 w 90"/>
                <a:gd name="T61" fmla="*/ 26 h 30"/>
                <a:gd name="T62" fmla="*/ 7 w 90"/>
                <a:gd name="T63" fmla="*/ 28 h 30"/>
                <a:gd name="T64" fmla="*/ 9 w 90"/>
                <a:gd name="T65" fmla="*/ 29 h 30"/>
                <a:gd name="T66" fmla="*/ 12 w 90"/>
                <a:gd name="T67" fmla="*/ 30 h 30"/>
                <a:gd name="T68" fmla="*/ 15 w 90"/>
                <a:gd name="T69" fmla="*/ 30 h 30"/>
                <a:gd name="T70" fmla="*/ 15 w 90"/>
                <a:gd name="T71"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30">
                  <a:moveTo>
                    <a:pt x="15" y="30"/>
                  </a:moveTo>
                  <a:lnTo>
                    <a:pt x="75" y="30"/>
                  </a:lnTo>
                  <a:lnTo>
                    <a:pt x="79" y="30"/>
                  </a:lnTo>
                  <a:lnTo>
                    <a:pt x="81" y="29"/>
                  </a:lnTo>
                  <a:lnTo>
                    <a:pt x="84" y="28"/>
                  </a:lnTo>
                  <a:lnTo>
                    <a:pt x="86" y="26"/>
                  </a:lnTo>
                  <a:lnTo>
                    <a:pt x="87" y="24"/>
                  </a:lnTo>
                  <a:lnTo>
                    <a:pt x="89" y="21"/>
                  </a:lnTo>
                  <a:lnTo>
                    <a:pt x="89" y="18"/>
                  </a:lnTo>
                  <a:lnTo>
                    <a:pt x="90" y="15"/>
                  </a:lnTo>
                  <a:lnTo>
                    <a:pt x="89" y="12"/>
                  </a:lnTo>
                  <a:lnTo>
                    <a:pt x="89" y="10"/>
                  </a:lnTo>
                  <a:lnTo>
                    <a:pt x="87" y="6"/>
                  </a:lnTo>
                  <a:lnTo>
                    <a:pt x="86" y="4"/>
                  </a:lnTo>
                  <a:lnTo>
                    <a:pt x="84" y="3"/>
                  </a:lnTo>
                  <a:lnTo>
                    <a:pt x="81" y="1"/>
                  </a:lnTo>
                  <a:lnTo>
                    <a:pt x="79" y="0"/>
                  </a:lnTo>
                  <a:lnTo>
                    <a:pt x="75" y="0"/>
                  </a:lnTo>
                  <a:lnTo>
                    <a:pt x="15" y="0"/>
                  </a:lnTo>
                  <a:lnTo>
                    <a:pt x="12" y="0"/>
                  </a:lnTo>
                  <a:lnTo>
                    <a:pt x="9" y="1"/>
                  </a:lnTo>
                  <a:lnTo>
                    <a:pt x="7" y="2"/>
                  </a:lnTo>
                  <a:lnTo>
                    <a:pt x="5" y="4"/>
                  </a:lnTo>
                  <a:lnTo>
                    <a:pt x="2" y="6"/>
                  </a:lnTo>
                  <a:lnTo>
                    <a:pt x="1" y="10"/>
                  </a:lnTo>
                  <a:lnTo>
                    <a:pt x="0" y="12"/>
                  </a:lnTo>
                  <a:lnTo>
                    <a:pt x="0" y="15"/>
                  </a:lnTo>
                  <a:lnTo>
                    <a:pt x="0" y="18"/>
                  </a:lnTo>
                  <a:lnTo>
                    <a:pt x="1" y="21"/>
                  </a:lnTo>
                  <a:lnTo>
                    <a:pt x="2" y="24"/>
                  </a:lnTo>
                  <a:lnTo>
                    <a:pt x="5" y="26"/>
                  </a:lnTo>
                  <a:lnTo>
                    <a:pt x="7" y="28"/>
                  </a:lnTo>
                  <a:lnTo>
                    <a:pt x="9" y="29"/>
                  </a:lnTo>
                  <a:lnTo>
                    <a:pt x="12" y="30"/>
                  </a:lnTo>
                  <a:lnTo>
                    <a:pt x="15" y="30"/>
                  </a:lnTo>
                  <a:lnTo>
                    <a:pt x="15"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latin typeface="Barlow" panose="00000500000000000000" pitchFamily="2" charset="0"/>
              </a:endParaRPr>
            </a:p>
          </p:txBody>
        </p:sp>
        <p:sp>
          <p:nvSpPr>
            <p:cNvPr id="193" name="Freeform 375"/>
            <p:cNvSpPr>
              <a:spLocks/>
            </p:cNvSpPr>
            <p:nvPr/>
          </p:nvSpPr>
          <p:spPr bwMode="auto">
            <a:xfrm>
              <a:off x="8974138" y="1592263"/>
              <a:ext cx="28575" cy="9525"/>
            </a:xfrm>
            <a:custGeom>
              <a:avLst/>
              <a:gdLst>
                <a:gd name="T0" fmla="*/ 15 w 90"/>
                <a:gd name="T1" fmla="*/ 30 h 30"/>
                <a:gd name="T2" fmla="*/ 75 w 90"/>
                <a:gd name="T3" fmla="*/ 30 h 30"/>
                <a:gd name="T4" fmla="*/ 79 w 90"/>
                <a:gd name="T5" fmla="*/ 30 h 30"/>
                <a:gd name="T6" fmla="*/ 81 w 90"/>
                <a:gd name="T7" fmla="*/ 29 h 30"/>
                <a:gd name="T8" fmla="*/ 84 w 90"/>
                <a:gd name="T9" fmla="*/ 28 h 30"/>
                <a:gd name="T10" fmla="*/ 86 w 90"/>
                <a:gd name="T11" fmla="*/ 26 h 30"/>
                <a:gd name="T12" fmla="*/ 87 w 90"/>
                <a:gd name="T13" fmla="*/ 24 h 30"/>
                <a:gd name="T14" fmla="*/ 89 w 90"/>
                <a:gd name="T15" fmla="*/ 22 h 30"/>
                <a:gd name="T16" fmla="*/ 89 w 90"/>
                <a:gd name="T17" fmla="*/ 18 h 30"/>
                <a:gd name="T18" fmla="*/ 90 w 90"/>
                <a:gd name="T19" fmla="*/ 15 h 30"/>
                <a:gd name="T20" fmla="*/ 89 w 90"/>
                <a:gd name="T21" fmla="*/ 13 h 30"/>
                <a:gd name="T22" fmla="*/ 89 w 90"/>
                <a:gd name="T23" fmla="*/ 10 h 30"/>
                <a:gd name="T24" fmla="*/ 87 w 90"/>
                <a:gd name="T25" fmla="*/ 8 h 30"/>
                <a:gd name="T26" fmla="*/ 86 w 90"/>
                <a:gd name="T27" fmla="*/ 4 h 30"/>
                <a:gd name="T28" fmla="*/ 84 w 90"/>
                <a:gd name="T29" fmla="*/ 3 h 30"/>
                <a:gd name="T30" fmla="*/ 81 w 90"/>
                <a:gd name="T31" fmla="*/ 1 h 30"/>
                <a:gd name="T32" fmla="*/ 79 w 90"/>
                <a:gd name="T33" fmla="*/ 1 h 30"/>
                <a:gd name="T34" fmla="*/ 75 w 90"/>
                <a:gd name="T35" fmla="*/ 0 h 30"/>
                <a:gd name="T36" fmla="*/ 15 w 90"/>
                <a:gd name="T37" fmla="*/ 0 h 30"/>
                <a:gd name="T38" fmla="*/ 12 w 90"/>
                <a:gd name="T39" fmla="*/ 1 h 30"/>
                <a:gd name="T40" fmla="*/ 9 w 90"/>
                <a:gd name="T41" fmla="*/ 1 h 30"/>
                <a:gd name="T42" fmla="*/ 7 w 90"/>
                <a:gd name="T43" fmla="*/ 3 h 30"/>
                <a:gd name="T44" fmla="*/ 5 w 90"/>
                <a:gd name="T45" fmla="*/ 4 h 30"/>
                <a:gd name="T46" fmla="*/ 2 w 90"/>
                <a:gd name="T47" fmla="*/ 8 h 30"/>
                <a:gd name="T48" fmla="*/ 1 w 90"/>
                <a:gd name="T49" fmla="*/ 10 h 30"/>
                <a:gd name="T50" fmla="*/ 0 w 90"/>
                <a:gd name="T51" fmla="*/ 13 h 30"/>
                <a:gd name="T52" fmla="*/ 0 w 90"/>
                <a:gd name="T53" fmla="*/ 15 h 30"/>
                <a:gd name="T54" fmla="*/ 0 w 90"/>
                <a:gd name="T55" fmla="*/ 18 h 30"/>
                <a:gd name="T56" fmla="*/ 1 w 90"/>
                <a:gd name="T57" fmla="*/ 22 h 30"/>
                <a:gd name="T58" fmla="*/ 2 w 90"/>
                <a:gd name="T59" fmla="*/ 24 h 30"/>
                <a:gd name="T60" fmla="*/ 5 w 90"/>
                <a:gd name="T61" fmla="*/ 26 h 30"/>
                <a:gd name="T62" fmla="*/ 7 w 90"/>
                <a:gd name="T63" fmla="*/ 28 h 30"/>
                <a:gd name="T64" fmla="*/ 9 w 90"/>
                <a:gd name="T65" fmla="*/ 29 h 30"/>
                <a:gd name="T66" fmla="*/ 12 w 90"/>
                <a:gd name="T67" fmla="*/ 30 h 30"/>
                <a:gd name="T68" fmla="*/ 15 w 90"/>
                <a:gd name="T69"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0" h="30">
                  <a:moveTo>
                    <a:pt x="15" y="30"/>
                  </a:moveTo>
                  <a:lnTo>
                    <a:pt x="75" y="30"/>
                  </a:lnTo>
                  <a:lnTo>
                    <a:pt x="79" y="30"/>
                  </a:lnTo>
                  <a:lnTo>
                    <a:pt x="81" y="29"/>
                  </a:lnTo>
                  <a:lnTo>
                    <a:pt x="84" y="28"/>
                  </a:lnTo>
                  <a:lnTo>
                    <a:pt x="86" y="26"/>
                  </a:lnTo>
                  <a:lnTo>
                    <a:pt x="87" y="24"/>
                  </a:lnTo>
                  <a:lnTo>
                    <a:pt x="89" y="22"/>
                  </a:lnTo>
                  <a:lnTo>
                    <a:pt x="89" y="18"/>
                  </a:lnTo>
                  <a:lnTo>
                    <a:pt x="90" y="15"/>
                  </a:lnTo>
                  <a:lnTo>
                    <a:pt x="89" y="13"/>
                  </a:lnTo>
                  <a:lnTo>
                    <a:pt x="89" y="10"/>
                  </a:lnTo>
                  <a:lnTo>
                    <a:pt x="87" y="8"/>
                  </a:lnTo>
                  <a:lnTo>
                    <a:pt x="86" y="4"/>
                  </a:lnTo>
                  <a:lnTo>
                    <a:pt x="84" y="3"/>
                  </a:lnTo>
                  <a:lnTo>
                    <a:pt x="81" y="1"/>
                  </a:lnTo>
                  <a:lnTo>
                    <a:pt x="79" y="1"/>
                  </a:lnTo>
                  <a:lnTo>
                    <a:pt x="75" y="0"/>
                  </a:lnTo>
                  <a:lnTo>
                    <a:pt x="15" y="0"/>
                  </a:lnTo>
                  <a:lnTo>
                    <a:pt x="12" y="1"/>
                  </a:lnTo>
                  <a:lnTo>
                    <a:pt x="9" y="1"/>
                  </a:lnTo>
                  <a:lnTo>
                    <a:pt x="7" y="3"/>
                  </a:lnTo>
                  <a:lnTo>
                    <a:pt x="5" y="4"/>
                  </a:lnTo>
                  <a:lnTo>
                    <a:pt x="2" y="8"/>
                  </a:lnTo>
                  <a:lnTo>
                    <a:pt x="1" y="10"/>
                  </a:lnTo>
                  <a:lnTo>
                    <a:pt x="0" y="13"/>
                  </a:lnTo>
                  <a:lnTo>
                    <a:pt x="0" y="15"/>
                  </a:lnTo>
                  <a:lnTo>
                    <a:pt x="0" y="18"/>
                  </a:lnTo>
                  <a:lnTo>
                    <a:pt x="1" y="22"/>
                  </a:lnTo>
                  <a:lnTo>
                    <a:pt x="2" y="24"/>
                  </a:lnTo>
                  <a:lnTo>
                    <a:pt x="5" y="26"/>
                  </a:lnTo>
                  <a:lnTo>
                    <a:pt x="7" y="28"/>
                  </a:lnTo>
                  <a:lnTo>
                    <a:pt x="9" y="29"/>
                  </a:lnTo>
                  <a:lnTo>
                    <a:pt x="12" y="30"/>
                  </a:lnTo>
                  <a:lnTo>
                    <a:pt x="15"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latin typeface="Barlow" panose="00000500000000000000" pitchFamily="2" charset="0"/>
              </a:endParaRPr>
            </a:p>
          </p:txBody>
        </p:sp>
        <p:sp>
          <p:nvSpPr>
            <p:cNvPr id="194" name="Freeform 376"/>
            <p:cNvSpPr>
              <a:spLocks noEditPoints="1"/>
            </p:cNvSpPr>
            <p:nvPr/>
          </p:nvSpPr>
          <p:spPr bwMode="auto">
            <a:xfrm>
              <a:off x="8743951" y="1401763"/>
              <a:ext cx="287338" cy="228600"/>
            </a:xfrm>
            <a:custGeom>
              <a:avLst/>
              <a:gdLst>
                <a:gd name="T0" fmla="*/ 873 w 903"/>
                <a:gd name="T1" fmla="*/ 692 h 722"/>
                <a:gd name="T2" fmla="*/ 30 w 903"/>
                <a:gd name="T3" fmla="*/ 692 h 722"/>
                <a:gd name="T4" fmla="*/ 30 w 903"/>
                <a:gd name="T5" fmla="*/ 394 h 722"/>
                <a:gd name="T6" fmla="*/ 86 w 903"/>
                <a:gd name="T7" fmla="*/ 30 h 722"/>
                <a:gd name="T8" fmla="*/ 126 w 903"/>
                <a:gd name="T9" fmla="*/ 30 h 722"/>
                <a:gd name="T10" fmla="*/ 197 w 903"/>
                <a:gd name="T11" fmla="*/ 397 h 722"/>
                <a:gd name="T12" fmla="*/ 205 w 903"/>
                <a:gd name="T13" fmla="*/ 442 h 722"/>
                <a:gd name="T14" fmla="*/ 243 w 903"/>
                <a:gd name="T15" fmla="*/ 417 h 722"/>
                <a:gd name="T16" fmla="*/ 422 w 903"/>
                <a:gd name="T17" fmla="*/ 297 h 722"/>
                <a:gd name="T18" fmla="*/ 422 w 903"/>
                <a:gd name="T19" fmla="*/ 392 h 722"/>
                <a:gd name="T20" fmla="*/ 422 w 903"/>
                <a:gd name="T21" fmla="*/ 448 h 722"/>
                <a:gd name="T22" fmla="*/ 468 w 903"/>
                <a:gd name="T23" fmla="*/ 417 h 722"/>
                <a:gd name="T24" fmla="*/ 647 w 903"/>
                <a:gd name="T25" fmla="*/ 297 h 722"/>
                <a:gd name="T26" fmla="*/ 647 w 903"/>
                <a:gd name="T27" fmla="*/ 392 h 722"/>
                <a:gd name="T28" fmla="*/ 647 w 903"/>
                <a:gd name="T29" fmla="*/ 448 h 722"/>
                <a:gd name="T30" fmla="*/ 694 w 903"/>
                <a:gd name="T31" fmla="*/ 417 h 722"/>
                <a:gd name="T32" fmla="*/ 873 w 903"/>
                <a:gd name="T33" fmla="*/ 297 h 722"/>
                <a:gd name="T34" fmla="*/ 873 w 903"/>
                <a:gd name="T35" fmla="*/ 692 h 722"/>
                <a:gd name="T36" fmla="*/ 677 w 903"/>
                <a:gd name="T37" fmla="*/ 392 h 722"/>
                <a:gd name="T38" fmla="*/ 677 w 903"/>
                <a:gd name="T39" fmla="*/ 241 h 722"/>
                <a:gd name="T40" fmla="*/ 452 w 903"/>
                <a:gd name="T41" fmla="*/ 392 h 722"/>
                <a:gd name="T42" fmla="*/ 452 w 903"/>
                <a:gd name="T43" fmla="*/ 241 h 722"/>
                <a:gd name="T44" fmla="*/ 226 w 903"/>
                <a:gd name="T45" fmla="*/ 392 h 722"/>
                <a:gd name="T46" fmla="*/ 151 w 903"/>
                <a:gd name="T47" fmla="*/ 0 h 722"/>
                <a:gd name="T48" fmla="*/ 60 w 903"/>
                <a:gd name="T49" fmla="*/ 0 h 722"/>
                <a:gd name="T50" fmla="*/ 0 w 903"/>
                <a:gd name="T51" fmla="*/ 392 h 722"/>
                <a:gd name="T52" fmla="*/ 0 w 903"/>
                <a:gd name="T53" fmla="*/ 722 h 722"/>
                <a:gd name="T54" fmla="*/ 903 w 903"/>
                <a:gd name="T55" fmla="*/ 722 h 722"/>
                <a:gd name="T56" fmla="*/ 903 w 903"/>
                <a:gd name="T57" fmla="*/ 241 h 722"/>
                <a:gd name="T58" fmla="*/ 677 w 903"/>
                <a:gd name="T59" fmla="*/ 392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3" h="722">
                  <a:moveTo>
                    <a:pt x="873" y="692"/>
                  </a:moveTo>
                  <a:lnTo>
                    <a:pt x="30" y="692"/>
                  </a:lnTo>
                  <a:lnTo>
                    <a:pt x="30" y="394"/>
                  </a:lnTo>
                  <a:lnTo>
                    <a:pt x="86" y="30"/>
                  </a:lnTo>
                  <a:lnTo>
                    <a:pt x="126" y="30"/>
                  </a:lnTo>
                  <a:lnTo>
                    <a:pt x="197" y="397"/>
                  </a:lnTo>
                  <a:lnTo>
                    <a:pt x="205" y="442"/>
                  </a:lnTo>
                  <a:lnTo>
                    <a:pt x="243" y="417"/>
                  </a:lnTo>
                  <a:lnTo>
                    <a:pt x="422" y="297"/>
                  </a:lnTo>
                  <a:lnTo>
                    <a:pt x="422" y="392"/>
                  </a:lnTo>
                  <a:lnTo>
                    <a:pt x="422" y="448"/>
                  </a:lnTo>
                  <a:lnTo>
                    <a:pt x="468" y="417"/>
                  </a:lnTo>
                  <a:lnTo>
                    <a:pt x="647" y="297"/>
                  </a:lnTo>
                  <a:lnTo>
                    <a:pt x="647" y="392"/>
                  </a:lnTo>
                  <a:lnTo>
                    <a:pt x="647" y="448"/>
                  </a:lnTo>
                  <a:lnTo>
                    <a:pt x="694" y="417"/>
                  </a:lnTo>
                  <a:lnTo>
                    <a:pt x="873" y="297"/>
                  </a:lnTo>
                  <a:lnTo>
                    <a:pt x="873" y="692"/>
                  </a:lnTo>
                  <a:close/>
                  <a:moveTo>
                    <a:pt x="677" y="392"/>
                  </a:moveTo>
                  <a:lnTo>
                    <a:pt x="677" y="241"/>
                  </a:lnTo>
                  <a:lnTo>
                    <a:pt x="452" y="392"/>
                  </a:lnTo>
                  <a:lnTo>
                    <a:pt x="452" y="241"/>
                  </a:lnTo>
                  <a:lnTo>
                    <a:pt x="226" y="392"/>
                  </a:lnTo>
                  <a:lnTo>
                    <a:pt x="151" y="0"/>
                  </a:lnTo>
                  <a:lnTo>
                    <a:pt x="60" y="0"/>
                  </a:lnTo>
                  <a:lnTo>
                    <a:pt x="0" y="392"/>
                  </a:lnTo>
                  <a:lnTo>
                    <a:pt x="0" y="722"/>
                  </a:lnTo>
                  <a:lnTo>
                    <a:pt x="903" y="722"/>
                  </a:lnTo>
                  <a:lnTo>
                    <a:pt x="903" y="241"/>
                  </a:lnTo>
                  <a:lnTo>
                    <a:pt x="677" y="3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latin typeface="Barlow" panose="00000500000000000000" pitchFamily="2" charset="0"/>
              </a:endParaRPr>
            </a:p>
          </p:txBody>
        </p:sp>
      </p:grpSp>
      <p:grpSp>
        <p:nvGrpSpPr>
          <p:cNvPr id="195" name="Group 194"/>
          <p:cNvGrpSpPr/>
          <p:nvPr/>
        </p:nvGrpSpPr>
        <p:grpSpPr>
          <a:xfrm>
            <a:off x="4142056" y="3318179"/>
            <a:ext cx="287339" cy="239712"/>
            <a:chOff x="10464801" y="817563"/>
            <a:chExt cx="287338" cy="239712"/>
          </a:xfrm>
          <a:solidFill>
            <a:srgbClr val="005941"/>
          </a:solidFill>
        </p:grpSpPr>
        <p:sp>
          <p:nvSpPr>
            <p:cNvPr id="196" name="Freeform 334"/>
            <p:cNvSpPr>
              <a:spLocks noEditPoints="1"/>
            </p:cNvSpPr>
            <p:nvPr/>
          </p:nvSpPr>
          <p:spPr bwMode="auto">
            <a:xfrm>
              <a:off x="10464801" y="817563"/>
              <a:ext cx="287338" cy="239712"/>
            </a:xfrm>
            <a:custGeom>
              <a:avLst/>
              <a:gdLst>
                <a:gd name="T0" fmla="*/ 723 w 904"/>
                <a:gd name="T1" fmla="*/ 602 h 753"/>
                <a:gd name="T2" fmla="*/ 512 w 904"/>
                <a:gd name="T3" fmla="*/ 602 h 753"/>
                <a:gd name="T4" fmla="*/ 512 w 904"/>
                <a:gd name="T5" fmla="*/ 722 h 753"/>
                <a:gd name="T6" fmla="*/ 181 w 904"/>
                <a:gd name="T7" fmla="*/ 542 h 753"/>
                <a:gd name="T8" fmla="*/ 181 w 904"/>
                <a:gd name="T9" fmla="*/ 722 h 753"/>
                <a:gd name="T10" fmla="*/ 391 w 904"/>
                <a:gd name="T11" fmla="*/ 722 h 753"/>
                <a:gd name="T12" fmla="*/ 331 w 904"/>
                <a:gd name="T13" fmla="*/ 524 h 753"/>
                <a:gd name="T14" fmla="*/ 327 w 904"/>
                <a:gd name="T15" fmla="*/ 516 h 753"/>
                <a:gd name="T16" fmla="*/ 319 w 904"/>
                <a:gd name="T17" fmla="*/ 512 h 753"/>
                <a:gd name="T18" fmla="*/ 163 w 904"/>
                <a:gd name="T19" fmla="*/ 512 h 753"/>
                <a:gd name="T20" fmla="*/ 155 w 904"/>
                <a:gd name="T21" fmla="*/ 516 h 753"/>
                <a:gd name="T22" fmla="*/ 151 w 904"/>
                <a:gd name="T23" fmla="*/ 524 h 753"/>
                <a:gd name="T24" fmla="*/ 91 w 904"/>
                <a:gd name="T25" fmla="*/ 722 h 753"/>
                <a:gd name="T26" fmla="*/ 813 w 904"/>
                <a:gd name="T27" fmla="*/ 722 h 753"/>
                <a:gd name="T28" fmla="*/ 753 w 904"/>
                <a:gd name="T29" fmla="*/ 584 h 753"/>
                <a:gd name="T30" fmla="*/ 748 w 904"/>
                <a:gd name="T31" fmla="*/ 577 h 753"/>
                <a:gd name="T32" fmla="*/ 741 w 904"/>
                <a:gd name="T33" fmla="*/ 572 h 753"/>
                <a:gd name="T34" fmla="*/ 494 w 904"/>
                <a:gd name="T35" fmla="*/ 572 h 753"/>
                <a:gd name="T36" fmla="*/ 487 w 904"/>
                <a:gd name="T37" fmla="*/ 577 h 753"/>
                <a:gd name="T38" fmla="*/ 482 w 904"/>
                <a:gd name="T39" fmla="*/ 584 h 753"/>
                <a:gd name="T40" fmla="*/ 421 w 904"/>
                <a:gd name="T41" fmla="*/ 722 h 753"/>
                <a:gd name="T42" fmla="*/ 723 w 904"/>
                <a:gd name="T43" fmla="*/ 121 h 753"/>
                <a:gd name="T44" fmla="*/ 723 w 904"/>
                <a:gd name="T45" fmla="*/ 241 h 753"/>
                <a:gd name="T46" fmla="*/ 843 w 904"/>
                <a:gd name="T47" fmla="*/ 722 h 753"/>
                <a:gd name="T48" fmla="*/ 885 w 904"/>
                <a:gd name="T49" fmla="*/ 376 h 753"/>
                <a:gd name="T50" fmla="*/ 895 w 904"/>
                <a:gd name="T51" fmla="*/ 375 h 753"/>
                <a:gd name="T52" fmla="*/ 903 w 904"/>
                <a:gd name="T53" fmla="*/ 366 h 753"/>
                <a:gd name="T54" fmla="*/ 903 w 904"/>
                <a:gd name="T55" fmla="*/ 358 h 753"/>
                <a:gd name="T56" fmla="*/ 898 w 904"/>
                <a:gd name="T57" fmla="*/ 350 h 753"/>
                <a:gd name="T58" fmla="*/ 813 w 904"/>
                <a:gd name="T59" fmla="*/ 106 h 753"/>
                <a:gd name="T60" fmla="*/ 811 w 904"/>
                <a:gd name="T61" fmla="*/ 97 h 753"/>
                <a:gd name="T62" fmla="*/ 804 w 904"/>
                <a:gd name="T63" fmla="*/ 92 h 753"/>
                <a:gd name="T64" fmla="*/ 708 w 904"/>
                <a:gd name="T65" fmla="*/ 91 h 753"/>
                <a:gd name="T66" fmla="*/ 699 w 904"/>
                <a:gd name="T67" fmla="*/ 93 h 753"/>
                <a:gd name="T68" fmla="*/ 694 w 904"/>
                <a:gd name="T69" fmla="*/ 99 h 753"/>
                <a:gd name="T70" fmla="*/ 693 w 904"/>
                <a:gd name="T71" fmla="*/ 221 h 753"/>
                <a:gd name="T72" fmla="*/ 333 w 904"/>
                <a:gd name="T73" fmla="*/ 0 h 753"/>
                <a:gd name="T74" fmla="*/ 325 w 904"/>
                <a:gd name="T75" fmla="*/ 1 h 753"/>
                <a:gd name="T76" fmla="*/ 318 w 904"/>
                <a:gd name="T77" fmla="*/ 7 h 753"/>
                <a:gd name="T78" fmla="*/ 316 w 904"/>
                <a:gd name="T79" fmla="*/ 15 h 753"/>
                <a:gd name="T80" fmla="*/ 319 w 904"/>
                <a:gd name="T81" fmla="*/ 24 h 753"/>
                <a:gd name="T82" fmla="*/ 391 w 904"/>
                <a:gd name="T83" fmla="*/ 70 h 753"/>
                <a:gd name="T84" fmla="*/ 69 w 904"/>
                <a:gd name="T85" fmla="*/ 394 h 753"/>
                <a:gd name="T86" fmla="*/ 6 w 904"/>
                <a:gd name="T87" fmla="*/ 424 h 753"/>
                <a:gd name="T88" fmla="*/ 1 w 904"/>
                <a:gd name="T89" fmla="*/ 432 h 753"/>
                <a:gd name="T90" fmla="*/ 1 w 904"/>
                <a:gd name="T91" fmla="*/ 440 h 753"/>
                <a:gd name="T92" fmla="*/ 7 w 904"/>
                <a:gd name="T93" fmla="*/ 450 h 753"/>
                <a:gd name="T94" fmla="*/ 19 w 904"/>
                <a:gd name="T95" fmla="*/ 451 h 753"/>
                <a:gd name="T96" fmla="*/ 61 w 904"/>
                <a:gd name="T97" fmla="*/ 722 h 753"/>
                <a:gd name="T98" fmla="*/ 9 w 904"/>
                <a:gd name="T99" fmla="*/ 724 h 753"/>
                <a:gd name="T100" fmla="*/ 3 w 904"/>
                <a:gd name="T101" fmla="*/ 730 h 753"/>
                <a:gd name="T102" fmla="*/ 0 w 904"/>
                <a:gd name="T103" fmla="*/ 738 h 753"/>
                <a:gd name="T104" fmla="*/ 3 w 904"/>
                <a:gd name="T105" fmla="*/ 746 h 753"/>
                <a:gd name="T106" fmla="*/ 9 w 904"/>
                <a:gd name="T107" fmla="*/ 751 h 753"/>
                <a:gd name="T108" fmla="*/ 166 w 904"/>
                <a:gd name="T109" fmla="*/ 753 h 753"/>
                <a:gd name="T110" fmla="*/ 738 w 904"/>
                <a:gd name="T111" fmla="*/ 753 h 753"/>
                <a:gd name="T112" fmla="*/ 894 w 904"/>
                <a:gd name="T113" fmla="*/ 751 h 753"/>
                <a:gd name="T114" fmla="*/ 901 w 904"/>
                <a:gd name="T115" fmla="*/ 746 h 753"/>
                <a:gd name="T116" fmla="*/ 904 w 904"/>
                <a:gd name="T117" fmla="*/ 738 h 753"/>
                <a:gd name="T118" fmla="*/ 901 w 904"/>
                <a:gd name="T119" fmla="*/ 730 h 753"/>
                <a:gd name="T120" fmla="*/ 894 w 904"/>
                <a:gd name="T121" fmla="*/ 724 h 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04" h="753">
                  <a:moveTo>
                    <a:pt x="632" y="722"/>
                  </a:moveTo>
                  <a:lnTo>
                    <a:pt x="632" y="602"/>
                  </a:lnTo>
                  <a:lnTo>
                    <a:pt x="723" y="602"/>
                  </a:lnTo>
                  <a:lnTo>
                    <a:pt x="723" y="722"/>
                  </a:lnTo>
                  <a:lnTo>
                    <a:pt x="632" y="722"/>
                  </a:lnTo>
                  <a:close/>
                  <a:moveTo>
                    <a:pt x="512" y="602"/>
                  </a:moveTo>
                  <a:lnTo>
                    <a:pt x="602" y="602"/>
                  </a:lnTo>
                  <a:lnTo>
                    <a:pt x="602" y="722"/>
                  </a:lnTo>
                  <a:lnTo>
                    <a:pt x="512" y="722"/>
                  </a:lnTo>
                  <a:lnTo>
                    <a:pt x="512" y="602"/>
                  </a:lnTo>
                  <a:close/>
                  <a:moveTo>
                    <a:pt x="181" y="722"/>
                  </a:moveTo>
                  <a:lnTo>
                    <a:pt x="181" y="542"/>
                  </a:lnTo>
                  <a:lnTo>
                    <a:pt x="301" y="542"/>
                  </a:lnTo>
                  <a:lnTo>
                    <a:pt x="301" y="722"/>
                  </a:lnTo>
                  <a:lnTo>
                    <a:pt x="181" y="722"/>
                  </a:lnTo>
                  <a:close/>
                  <a:moveTo>
                    <a:pt x="91" y="417"/>
                  </a:moveTo>
                  <a:lnTo>
                    <a:pt x="391" y="273"/>
                  </a:lnTo>
                  <a:lnTo>
                    <a:pt x="391" y="722"/>
                  </a:lnTo>
                  <a:lnTo>
                    <a:pt x="331" y="722"/>
                  </a:lnTo>
                  <a:lnTo>
                    <a:pt x="331" y="527"/>
                  </a:lnTo>
                  <a:lnTo>
                    <a:pt x="331" y="524"/>
                  </a:lnTo>
                  <a:lnTo>
                    <a:pt x="330" y="521"/>
                  </a:lnTo>
                  <a:lnTo>
                    <a:pt x="329" y="519"/>
                  </a:lnTo>
                  <a:lnTo>
                    <a:pt x="327" y="516"/>
                  </a:lnTo>
                  <a:lnTo>
                    <a:pt x="325" y="514"/>
                  </a:lnTo>
                  <a:lnTo>
                    <a:pt x="323" y="513"/>
                  </a:lnTo>
                  <a:lnTo>
                    <a:pt x="319" y="512"/>
                  </a:lnTo>
                  <a:lnTo>
                    <a:pt x="316" y="512"/>
                  </a:lnTo>
                  <a:lnTo>
                    <a:pt x="166" y="512"/>
                  </a:lnTo>
                  <a:lnTo>
                    <a:pt x="163" y="512"/>
                  </a:lnTo>
                  <a:lnTo>
                    <a:pt x="160" y="513"/>
                  </a:lnTo>
                  <a:lnTo>
                    <a:pt x="157" y="514"/>
                  </a:lnTo>
                  <a:lnTo>
                    <a:pt x="155" y="516"/>
                  </a:lnTo>
                  <a:lnTo>
                    <a:pt x="153" y="519"/>
                  </a:lnTo>
                  <a:lnTo>
                    <a:pt x="152" y="521"/>
                  </a:lnTo>
                  <a:lnTo>
                    <a:pt x="151" y="524"/>
                  </a:lnTo>
                  <a:lnTo>
                    <a:pt x="151" y="527"/>
                  </a:lnTo>
                  <a:lnTo>
                    <a:pt x="151" y="722"/>
                  </a:lnTo>
                  <a:lnTo>
                    <a:pt x="91" y="722"/>
                  </a:lnTo>
                  <a:lnTo>
                    <a:pt x="91" y="417"/>
                  </a:lnTo>
                  <a:close/>
                  <a:moveTo>
                    <a:pt x="813" y="332"/>
                  </a:moveTo>
                  <a:lnTo>
                    <a:pt x="813" y="722"/>
                  </a:lnTo>
                  <a:lnTo>
                    <a:pt x="753" y="722"/>
                  </a:lnTo>
                  <a:lnTo>
                    <a:pt x="753" y="587"/>
                  </a:lnTo>
                  <a:lnTo>
                    <a:pt x="753" y="584"/>
                  </a:lnTo>
                  <a:lnTo>
                    <a:pt x="752" y="582"/>
                  </a:lnTo>
                  <a:lnTo>
                    <a:pt x="750" y="579"/>
                  </a:lnTo>
                  <a:lnTo>
                    <a:pt x="748" y="577"/>
                  </a:lnTo>
                  <a:lnTo>
                    <a:pt x="746" y="574"/>
                  </a:lnTo>
                  <a:lnTo>
                    <a:pt x="744" y="573"/>
                  </a:lnTo>
                  <a:lnTo>
                    <a:pt x="741" y="572"/>
                  </a:lnTo>
                  <a:lnTo>
                    <a:pt x="738" y="572"/>
                  </a:lnTo>
                  <a:lnTo>
                    <a:pt x="497" y="572"/>
                  </a:lnTo>
                  <a:lnTo>
                    <a:pt x="494" y="572"/>
                  </a:lnTo>
                  <a:lnTo>
                    <a:pt x="491" y="573"/>
                  </a:lnTo>
                  <a:lnTo>
                    <a:pt x="489" y="574"/>
                  </a:lnTo>
                  <a:lnTo>
                    <a:pt x="487" y="577"/>
                  </a:lnTo>
                  <a:lnTo>
                    <a:pt x="484" y="579"/>
                  </a:lnTo>
                  <a:lnTo>
                    <a:pt x="483" y="582"/>
                  </a:lnTo>
                  <a:lnTo>
                    <a:pt x="482" y="584"/>
                  </a:lnTo>
                  <a:lnTo>
                    <a:pt x="482" y="587"/>
                  </a:lnTo>
                  <a:lnTo>
                    <a:pt x="482" y="722"/>
                  </a:lnTo>
                  <a:lnTo>
                    <a:pt x="421" y="722"/>
                  </a:lnTo>
                  <a:lnTo>
                    <a:pt x="421" y="89"/>
                  </a:lnTo>
                  <a:lnTo>
                    <a:pt x="813" y="332"/>
                  </a:lnTo>
                  <a:close/>
                  <a:moveTo>
                    <a:pt x="723" y="121"/>
                  </a:moveTo>
                  <a:lnTo>
                    <a:pt x="783" y="121"/>
                  </a:lnTo>
                  <a:lnTo>
                    <a:pt x="783" y="278"/>
                  </a:lnTo>
                  <a:lnTo>
                    <a:pt x="723" y="241"/>
                  </a:lnTo>
                  <a:lnTo>
                    <a:pt x="723" y="121"/>
                  </a:lnTo>
                  <a:close/>
                  <a:moveTo>
                    <a:pt x="889" y="722"/>
                  </a:moveTo>
                  <a:lnTo>
                    <a:pt x="843" y="722"/>
                  </a:lnTo>
                  <a:lnTo>
                    <a:pt x="843" y="351"/>
                  </a:lnTo>
                  <a:lnTo>
                    <a:pt x="880" y="374"/>
                  </a:lnTo>
                  <a:lnTo>
                    <a:pt x="885" y="376"/>
                  </a:lnTo>
                  <a:lnTo>
                    <a:pt x="889" y="377"/>
                  </a:lnTo>
                  <a:lnTo>
                    <a:pt x="892" y="376"/>
                  </a:lnTo>
                  <a:lnTo>
                    <a:pt x="895" y="375"/>
                  </a:lnTo>
                  <a:lnTo>
                    <a:pt x="898" y="373"/>
                  </a:lnTo>
                  <a:lnTo>
                    <a:pt x="901" y="369"/>
                  </a:lnTo>
                  <a:lnTo>
                    <a:pt x="903" y="366"/>
                  </a:lnTo>
                  <a:lnTo>
                    <a:pt x="903" y="364"/>
                  </a:lnTo>
                  <a:lnTo>
                    <a:pt x="904" y="361"/>
                  </a:lnTo>
                  <a:lnTo>
                    <a:pt x="903" y="358"/>
                  </a:lnTo>
                  <a:lnTo>
                    <a:pt x="902" y="356"/>
                  </a:lnTo>
                  <a:lnTo>
                    <a:pt x="901" y="352"/>
                  </a:lnTo>
                  <a:lnTo>
                    <a:pt x="898" y="350"/>
                  </a:lnTo>
                  <a:lnTo>
                    <a:pt x="896" y="349"/>
                  </a:lnTo>
                  <a:lnTo>
                    <a:pt x="813" y="297"/>
                  </a:lnTo>
                  <a:lnTo>
                    <a:pt x="813" y="106"/>
                  </a:lnTo>
                  <a:lnTo>
                    <a:pt x="813" y="102"/>
                  </a:lnTo>
                  <a:lnTo>
                    <a:pt x="812" y="99"/>
                  </a:lnTo>
                  <a:lnTo>
                    <a:pt x="811" y="97"/>
                  </a:lnTo>
                  <a:lnTo>
                    <a:pt x="808" y="95"/>
                  </a:lnTo>
                  <a:lnTo>
                    <a:pt x="806" y="93"/>
                  </a:lnTo>
                  <a:lnTo>
                    <a:pt x="804" y="92"/>
                  </a:lnTo>
                  <a:lnTo>
                    <a:pt x="801" y="91"/>
                  </a:lnTo>
                  <a:lnTo>
                    <a:pt x="798" y="91"/>
                  </a:lnTo>
                  <a:lnTo>
                    <a:pt x="708" y="91"/>
                  </a:lnTo>
                  <a:lnTo>
                    <a:pt x="704" y="91"/>
                  </a:lnTo>
                  <a:lnTo>
                    <a:pt x="702" y="92"/>
                  </a:lnTo>
                  <a:lnTo>
                    <a:pt x="699" y="93"/>
                  </a:lnTo>
                  <a:lnTo>
                    <a:pt x="697" y="95"/>
                  </a:lnTo>
                  <a:lnTo>
                    <a:pt x="695" y="97"/>
                  </a:lnTo>
                  <a:lnTo>
                    <a:pt x="694" y="99"/>
                  </a:lnTo>
                  <a:lnTo>
                    <a:pt x="693" y="102"/>
                  </a:lnTo>
                  <a:lnTo>
                    <a:pt x="693" y="106"/>
                  </a:lnTo>
                  <a:lnTo>
                    <a:pt x="693" y="221"/>
                  </a:lnTo>
                  <a:lnTo>
                    <a:pt x="340" y="3"/>
                  </a:lnTo>
                  <a:lnTo>
                    <a:pt x="336" y="0"/>
                  </a:lnTo>
                  <a:lnTo>
                    <a:pt x="333" y="0"/>
                  </a:lnTo>
                  <a:lnTo>
                    <a:pt x="331" y="0"/>
                  </a:lnTo>
                  <a:lnTo>
                    <a:pt x="328" y="0"/>
                  </a:lnTo>
                  <a:lnTo>
                    <a:pt x="325" y="1"/>
                  </a:lnTo>
                  <a:lnTo>
                    <a:pt x="323" y="3"/>
                  </a:lnTo>
                  <a:lnTo>
                    <a:pt x="320" y="5"/>
                  </a:lnTo>
                  <a:lnTo>
                    <a:pt x="318" y="7"/>
                  </a:lnTo>
                  <a:lnTo>
                    <a:pt x="317" y="10"/>
                  </a:lnTo>
                  <a:lnTo>
                    <a:pt x="316" y="12"/>
                  </a:lnTo>
                  <a:lnTo>
                    <a:pt x="316" y="15"/>
                  </a:lnTo>
                  <a:lnTo>
                    <a:pt x="317" y="19"/>
                  </a:lnTo>
                  <a:lnTo>
                    <a:pt x="317" y="21"/>
                  </a:lnTo>
                  <a:lnTo>
                    <a:pt x="319" y="24"/>
                  </a:lnTo>
                  <a:lnTo>
                    <a:pt x="321" y="26"/>
                  </a:lnTo>
                  <a:lnTo>
                    <a:pt x="324" y="28"/>
                  </a:lnTo>
                  <a:lnTo>
                    <a:pt x="391" y="70"/>
                  </a:lnTo>
                  <a:lnTo>
                    <a:pt x="391" y="239"/>
                  </a:lnTo>
                  <a:lnTo>
                    <a:pt x="72" y="393"/>
                  </a:lnTo>
                  <a:lnTo>
                    <a:pt x="69" y="394"/>
                  </a:lnTo>
                  <a:lnTo>
                    <a:pt x="67" y="395"/>
                  </a:lnTo>
                  <a:lnTo>
                    <a:pt x="8" y="423"/>
                  </a:lnTo>
                  <a:lnTo>
                    <a:pt x="6" y="424"/>
                  </a:lnTo>
                  <a:lnTo>
                    <a:pt x="4" y="426"/>
                  </a:lnTo>
                  <a:lnTo>
                    <a:pt x="2" y="429"/>
                  </a:lnTo>
                  <a:lnTo>
                    <a:pt x="1" y="432"/>
                  </a:lnTo>
                  <a:lnTo>
                    <a:pt x="1" y="435"/>
                  </a:lnTo>
                  <a:lnTo>
                    <a:pt x="1" y="437"/>
                  </a:lnTo>
                  <a:lnTo>
                    <a:pt x="1" y="440"/>
                  </a:lnTo>
                  <a:lnTo>
                    <a:pt x="2" y="444"/>
                  </a:lnTo>
                  <a:lnTo>
                    <a:pt x="4" y="447"/>
                  </a:lnTo>
                  <a:lnTo>
                    <a:pt x="7" y="450"/>
                  </a:lnTo>
                  <a:lnTo>
                    <a:pt x="12" y="451"/>
                  </a:lnTo>
                  <a:lnTo>
                    <a:pt x="16" y="452"/>
                  </a:lnTo>
                  <a:lnTo>
                    <a:pt x="19" y="451"/>
                  </a:lnTo>
                  <a:lnTo>
                    <a:pt x="22" y="450"/>
                  </a:lnTo>
                  <a:lnTo>
                    <a:pt x="61" y="432"/>
                  </a:lnTo>
                  <a:lnTo>
                    <a:pt x="61" y="722"/>
                  </a:lnTo>
                  <a:lnTo>
                    <a:pt x="16" y="722"/>
                  </a:lnTo>
                  <a:lnTo>
                    <a:pt x="13" y="724"/>
                  </a:lnTo>
                  <a:lnTo>
                    <a:pt x="9" y="724"/>
                  </a:lnTo>
                  <a:lnTo>
                    <a:pt x="7" y="726"/>
                  </a:lnTo>
                  <a:lnTo>
                    <a:pt x="5" y="727"/>
                  </a:lnTo>
                  <a:lnTo>
                    <a:pt x="3" y="730"/>
                  </a:lnTo>
                  <a:lnTo>
                    <a:pt x="2" y="732"/>
                  </a:lnTo>
                  <a:lnTo>
                    <a:pt x="1" y="735"/>
                  </a:lnTo>
                  <a:lnTo>
                    <a:pt x="0" y="738"/>
                  </a:lnTo>
                  <a:lnTo>
                    <a:pt x="1" y="741"/>
                  </a:lnTo>
                  <a:lnTo>
                    <a:pt x="2" y="744"/>
                  </a:lnTo>
                  <a:lnTo>
                    <a:pt x="3" y="746"/>
                  </a:lnTo>
                  <a:lnTo>
                    <a:pt x="5" y="748"/>
                  </a:lnTo>
                  <a:lnTo>
                    <a:pt x="7" y="750"/>
                  </a:lnTo>
                  <a:lnTo>
                    <a:pt x="9" y="751"/>
                  </a:lnTo>
                  <a:lnTo>
                    <a:pt x="13" y="753"/>
                  </a:lnTo>
                  <a:lnTo>
                    <a:pt x="16" y="753"/>
                  </a:lnTo>
                  <a:lnTo>
                    <a:pt x="166" y="753"/>
                  </a:lnTo>
                  <a:lnTo>
                    <a:pt x="316" y="753"/>
                  </a:lnTo>
                  <a:lnTo>
                    <a:pt x="497" y="753"/>
                  </a:lnTo>
                  <a:lnTo>
                    <a:pt x="738" y="753"/>
                  </a:lnTo>
                  <a:lnTo>
                    <a:pt x="889" y="753"/>
                  </a:lnTo>
                  <a:lnTo>
                    <a:pt x="891" y="753"/>
                  </a:lnTo>
                  <a:lnTo>
                    <a:pt x="894" y="751"/>
                  </a:lnTo>
                  <a:lnTo>
                    <a:pt x="896" y="750"/>
                  </a:lnTo>
                  <a:lnTo>
                    <a:pt x="898" y="748"/>
                  </a:lnTo>
                  <a:lnTo>
                    <a:pt x="901" y="746"/>
                  </a:lnTo>
                  <a:lnTo>
                    <a:pt x="902" y="744"/>
                  </a:lnTo>
                  <a:lnTo>
                    <a:pt x="903" y="741"/>
                  </a:lnTo>
                  <a:lnTo>
                    <a:pt x="904" y="738"/>
                  </a:lnTo>
                  <a:lnTo>
                    <a:pt x="903" y="735"/>
                  </a:lnTo>
                  <a:lnTo>
                    <a:pt x="902" y="732"/>
                  </a:lnTo>
                  <a:lnTo>
                    <a:pt x="901" y="730"/>
                  </a:lnTo>
                  <a:lnTo>
                    <a:pt x="898" y="727"/>
                  </a:lnTo>
                  <a:lnTo>
                    <a:pt x="896" y="726"/>
                  </a:lnTo>
                  <a:lnTo>
                    <a:pt x="894" y="724"/>
                  </a:lnTo>
                  <a:lnTo>
                    <a:pt x="891" y="724"/>
                  </a:lnTo>
                  <a:lnTo>
                    <a:pt x="889" y="7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latin typeface="Barlow" panose="00000500000000000000" pitchFamily="2" charset="0"/>
              </a:endParaRPr>
            </a:p>
          </p:txBody>
        </p:sp>
        <p:sp>
          <p:nvSpPr>
            <p:cNvPr id="197" name="Freeform 335"/>
            <p:cNvSpPr>
              <a:spLocks/>
            </p:cNvSpPr>
            <p:nvPr/>
          </p:nvSpPr>
          <p:spPr bwMode="auto">
            <a:xfrm>
              <a:off x="10512426" y="962025"/>
              <a:ext cx="57150" cy="9525"/>
            </a:xfrm>
            <a:custGeom>
              <a:avLst/>
              <a:gdLst>
                <a:gd name="T0" fmla="*/ 15 w 180"/>
                <a:gd name="T1" fmla="*/ 30 h 30"/>
                <a:gd name="T2" fmla="*/ 165 w 180"/>
                <a:gd name="T3" fmla="*/ 30 h 30"/>
                <a:gd name="T4" fmla="*/ 168 w 180"/>
                <a:gd name="T5" fmla="*/ 29 h 30"/>
                <a:gd name="T6" fmla="*/ 172 w 180"/>
                <a:gd name="T7" fmla="*/ 29 h 30"/>
                <a:gd name="T8" fmla="*/ 174 w 180"/>
                <a:gd name="T9" fmla="*/ 27 h 30"/>
                <a:gd name="T10" fmla="*/ 176 w 180"/>
                <a:gd name="T11" fmla="*/ 26 h 30"/>
                <a:gd name="T12" fmla="*/ 178 w 180"/>
                <a:gd name="T13" fmla="*/ 24 h 30"/>
                <a:gd name="T14" fmla="*/ 179 w 180"/>
                <a:gd name="T15" fmla="*/ 20 h 30"/>
                <a:gd name="T16" fmla="*/ 180 w 180"/>
                <a:gd name="T17" fmla="*/ 18 h 30"/>
                <a:gd name="T18" fmla="*/ 180 w 180"/>
                <a:gd name="T19" fmla="*/ 15 h 30"/>
                <a:gd name="T20" fmla="*/ 180 w 180"/>
                <a:gd name="T21" fmla="*/ 12 h 30"/>
                <a:gd name="T22" fmla="*/ 179 w 180"/>
                <a:gd name="T23" fmla="*/ 9 h 30"/>
                <a:gd name="T24" fmla="*/ 178 w 180"/>
                <a:gd name="T25" fmla="*/ 7 h 30"/>
                <a:gd name="T26" fmla="*/ 176 w 180"/>
                <a:gd name="T27" fmla="*/ 4 h 30"/>
                <a:gd name="T28" fmla="*/ 174 w 180"/>
                <a:gd name="T29" fmla="*/ 2 h 30"/>
                <a:gd name="T30" fmla="*/ 172 w 180"/>
                <a:gd name="T31" fmla="*/ 1 h 30"/>
                <a:gd name="T32" fmla="*/ 168 w 180"/>
                <a:gd name="T33" fmla="*/ 0 h 30"/>
                <a:gd name="T34" fmla="*/ 165 w 180"/>
                <a:gd name="T35" fmla="*/ 0 h 30"/>
                <a:gd name="T36" fmla="*/ 15 w 180"/>
                <a:gd name="T37" fmla="*/ 0 h 30"/>
                <a:gd name="T38" fmla="*/ 12 w 180"/>
                <a:gd name="T39" fmla="*/ 0 h 30"/>
                <a:gd name="T40" fmla="*/ 9 w 180"/>
                <a:gd name="T41" fmla="*/ 1 h 30"/>
                <a:gd name="T42" fmla="*/ 6 w 180"/>
                <a:gd name="T43" fmla="*/ 2 h 30"/>
                <a:gd name="T44" fmla="*/ 4 w 180"/>
                <a:gd name="T45" fmla="*/ 4 h 30"/>
                <a:gd name="T46" fmla="*/ 2 w 180"/>
                <a:gd name="T47" fmla="*/ 7 h 30"/>
                <a:gd name="T48" fmla="*/ 1 w 180"/>
                <a:gd name="T49" fmla="*/ 9 h 30"/>
                <a:gd name="T50" fmla="*/ 0 w 180"/>
                <a:gd name="T51" fmla="*/ 12 h 30"/>
                <a:gd name="T52" fmla="*/ 0 w 180"/>
                <a:gd name="T53" fmla="*/ 15 h 30"/>
                <a:gd name="T54" fmla="*/ 0 w 180"/>
                <a:gd name="T55" fmla="*/ 18 h 30"/>
                <a:gd name="T56" fmla="*/ 1 w 180"/>
                <a:gd name="T57" fmla="*/ 20 h 30"/>
                <a:gd name="T58" fmla="*/ 2 w 180"/>
                <a:gd name="T59" fmla="*/ 24 h 30"/>
                <a:gd name="T60" fmla="*/ 4 w 180"/>
                <a:gd name="T61" fmla="*/ 26 h 30"/>
                <a:gd name="T62" fmla="*/ 6 w 180"/>
                <a:gd name="T63" fmla="*/ 27 h 30"/>
                <a:gd name="T64" fmla="*/ 9 w 180"/>
                <a:gd name="T65" fmla="*/ 29 h 30"/>
                <a:gd name="T66" fmla="*/ 12 w 180"/>
                <a:gd name="T67" fmla="*/ 29 h 30"/>
                <a:gd name="T68" fmla="*/ 15 w 180"/>
                <a:gd name="T69" fmla="*/ 30 h 30"/>
                <a:gd name="T70" fmla="*/ 15 w 180"/>
                <a:gd name="T71"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0" h="30">
                  <a:moveTo>
                    <a:pt x="15" y="30"/>
                  </a:moveTo>
                  <a:lnTo>
                    <a:pt x="165" y="30"/>
                  </a:lnTo>
                  <a:lnTo>
                    <a:pt x="168" y="29"/>
                  </a:lnTo>
                  <a:lnTo>
                    <a:pt x="172" y="29"/>
                  </a:lnTo>
                  <a:lnTo>
                    <a:pt x="174" y="27"/>
                  </a:lnTo>
                  <a:lnTo>
                    <a:pt x="176" y="26"/>
                  </a:lnTo>
                  <a:lnTo>
                    <a:pt x="178" y="24"/>
                  </a:lnTo>
                  <a:lnTo>
                    <a:pt x="179" y="20"/>
                  </a:lnTo>
                  <a:lnTo>
                    <a:pt x="180" y="18"/>
                  </a:lnTo>
                  <a:lnTo>
                    <a:pt x="180" y="15"/>
                  </a:lnTo>
                  <a:lnTo>
                    <a:pt x="180" y="12"/>
                  </a:lnTo>
                  <a:lnTo>
                    <a:pt x="179" y="9"/>
                  </a:lnTo>
                  <a:lnTo>
                    <a:pt x="178" y="7"/>
                  </a:lnTo>
                  <a:lnTo>
                    <a:pt x="176" y="4"/>
                  </a:lnTo>
                  <a:lnTo>
                    <a:pt x="174" y="2"/>
                  </a:lnTo>
                  <a:lnTo>
                    <a:pt x="172" y="1"/>
                  </a:lnTo>
                  <a:lnTo>
                    <a:pt x="168" y="0"/>
                  </a:lnTo>
                  <a:lnTo>
                    <a:pt x="165" y="0"/>
                  </a:lnTo>
                  <a:lnTo>
                    <a:pt x="15" y="0"/>
                  </a:lnTo>
                  <a:lnTo>
                    <a:pt x="12" y="0"/>
                  </a:lnTo>
                  <a:lnTo>
                    <a:pt x="9" y="1"/>
                  </a:lnTo>
                  <a:lnTo>
                    <a:pt x="6" y="2"/>
                  </a:lnTo>
                  <a:lnTo>
                    <a:pt x="4" y="4"/>
                  </a:lnTo>
                  <a:lnTo>
                    <a:pt x="2" y="7"/>
                  </a:lnTo>
                  <a:lnTo>
                    <a:pt x="1" y="9"/>
                  </a:lnTo>
                  <a:lnTo>
                    <a:pt x="0" y="12"/>
                  </a:lnTo>
                  <a:lnTo>
                    <a:pt x="0" y="15"/>
                  </a:lnTo>
                  <a:lnTo>
                    <a:pt x="0" y="18"/>
                  </a:lnTo>
                  <a:lnTo>
                    <a:pt x="1" y="20"/>
                  </a:lnTo>
                  <a:lnTo>
                    <a:pt x="2" y="24"/>
                  </a:lnTo>
                  <a:lnTo>
                    <a:pt x="4" y="26"/>
                  </a:lnTo>
                  <a:lnTo>
                    <a:pt x="6" y="27"/>
                  </a:lnTo>
                  <a:lnTo>
                    <a:pt x="9" y="29"/>
                  </a:lnTo>
                  <a:lnTo>
                    <a:pt x="12" y="29"/>
                  </a:lnTo>
                  <a:lnTo>
                    <a:pt x="15" y="30"/>
                  </a:lnTo>
                  <a:lnTo>
                    <a:pt x="15"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latin typeface="Barlow" panose="00000500000000000000" pitchFamily="2" charset="0"/>
              </a:endParaRPr>
            </a:p>
          </p:txBody>
        </p:sp>
        <p:sp>
          <p:nvSpPr>
            <p:cNvPr id="198" name="Freeform 336"/>
            <p:cNvSpPr>
              <a:spLocks noEditPoints="1"/>
            </p:cNvSpPr>
            <p:nvPr/>
          </p:nvSpPr>
          <p:spPr bwMode="auto">
            <a:xfrm>
              <a:off x="10607676" y="893763"/>
              <a:ext cx="47625" cy="49212"/>
            </a:xfrm>
            <a:custGeom>
              <a:avLst/>
              <a:gdLst>
                <a:gd name="T0" fmla="*/ 84 w 150"/>
                <a:gd name="T1" fmla="*/ 31 h 151"/>
                <a:gd name="T2" fmla="*/ 100 w 150"/>
                <a:gd name="T3" fmla="*/ 37 h 151"/>
                <a:gd name="T4" fmla="*/ 113 w 150"/>
                <a:gd name="T5" fmla="*/ 50 h 151"/>
                <a:gd name="T6" fmla="*/ 119 w 150"/>
                <a:gd name="T7" fmla="*/ 66 h 151"/>
                <a:gd name="T8" fmla="*/ 119 w 150"/>
                <a:gd name="T9" fmla="*/ 84 h 151"/>
                <a:gd name="T10" fmla="*/ 113 w 150"/>
                <a:gd name="T11" fmla="*/ 101 h 151"/>
                <a:gd name="T12" fmla="*/ 100 w 150"/>
                <a:gd name="T13" fmla="*/ 112 h 151"/>
                <a:gd name="T14" fmla="*/ 84 w 150"/>
                <a:gd name="T15" fmla="*/ 120 h 151"/>
                <a:gd name="T16" fmla="*/ 66 w 150"/>
                <a:gd name="T17" fmla="*/ 120 h 151"/>
                <a:gd name="T18" fmla="*/ 50 w 150"/>
                <a:gd name="T19" fmla="*/ 112 h 151"/>
                <a:gd name="T20" fmla="*/ 38 w 150"/>
                <a:gd name="T21" fmla="*/ 101 h 151"/>
                <a:gd name="T22" fmla="*/ 30 w 150"/>
                <a:gd name="T23" fmla="*/ 84 h 151"/>
                <a:gd name="T24" fmla="*/ 30 w 150"/>
                <a:gd name="T25" fmla="*/ 66 h 151"/>
                <a:gd name="T26" fmla="*/ 38 w 150"/>
                <a:gd name="T27" fmla="*/ 50 h 151"/>
                <a:gd name="T28" fmla="*/ 50 w 150"/>
                <a:gd name="T29" fmla="*/ 37 h 151"/>
                <a:gd name="T30" fmla="*/ 66 w 150"/>
                <a:gd name="T31" fmla="*/ 31 h 151"/>
                <a:gd name="T32" fmla="*/ 75 w 150"/>
                <a:gd name="T33" fmla="*/ 150 h 151"/>
                <a:gd name="T34" fmla="*/ 90 w 150"/>
                <a:gd name="T35" fmla="*/ 149 h 151"/>
                <a:gd name="T36" fmla="*/ 104 w 150"/>
                <a:gd name="T37" fmla="*/ 145 h 151"/>
                <a:gd name="T38" fmla="*/ 117 w 150"/>
                <a:gd name="T39" fmla="*/ 137 h 151"/>
                <a:gd name="T40" fmla="*/ 128 w 150"/>
                <a:gd name="T41" fmla="*/ 128 h 151"/>
                <a:gd name="T42" fmla="*/ 138 w 150"/>
                <a:gd name="T43" fmla="*/ 118 h 151"/>
                <a:gd name="T44" fmla="*/ 144 w 150"/>
                <a:gd name="T45" fmla="*/ 105 h 151"/>
                <a:gd name="T46" fmla="*/ 148 w 150"/>
                <a:gd name="T47" fmla="*/ 90 h 151"/>
                <a:gd name="T48" fmla="*/ 150 w 150"/>
                <a:gd name="T49" fmla="*/ 75 h 151"/>
                <a:gd name="T50" fmla="*/ 148 w 150"/>
                <a:gd name="T51" fmla="*/ 60 h 151"/>
                <a:gd name="T52" fmla="*/ 144 w 150"/>
                <a:gd name="T53" fmla="*/ 46 h 151"/>
                <a:gd name="T54" fmla="*/ 138 w 150"/>
                <a:gd name="T55" fmla="*/ 33 h 151"/>
                <a:gd name="T56" fmla="*/ 128 w 150"/>
                <a:gd name="T57" fmla="*/ 22 h 151"/>
                <a:gd name="T58" fmla="*/ 117 w 150"/>
                <a:gd name="T59" fmla="*/ 13 h 151"/>
                <a:gd name="T60" fmla="*/ 104 w 150"/>
                <a:gd name="T61" fmla="*/ 6 h 151"/>
                <a:gd name="T62" fmla="*/ 90 w 150"/>
                <a:gd name="T63" fmla="*/ 2 h 151"/>
                <a:gd name="T64" fmla="*/ 75 w 150"/>
                <a:gd name="T65" fmla="*/ 0 h 151"/>
                <a:gd name="T66" fmla="*/ 60 w 150"/>
                <a:gd name="T67" fmla="*/ 2 h 151"/>
                <a:gd name="T68" fmla="*/ 45 w 150"/>
                <a:gd name="T69" fmla="*/ 6 h 151"/>
                <a:gd name="T70" fmla="*/ 32 w 150"/>
                <a:gd name="T71" fmla="*/ 13 h 151"/>
                <a:gd name="T72" fmla="*/ 22 w 150"/>
                <a:gd name="T73" fmla="*/ 22 h 151"/>
                <a:gd name="T74" fmla="*/ 13 w 150"/>
                <a:gd name="T75" fmla="*/ 33 h 151"/>
                <a:gd name="T76" fmla="*/ 6 w 150"/>
                <a:gd name="T77" fmla="*/ 46 h 151"/>
                <a:gd name="T78" fmla="*/ 1 w 150"/>
                <a:gd name="T79" fmla="*/ 60 h 151"/>
                <a:gd name="T80" fmla="*/ 0 w 150"/>
                <a:gd name="T81" fmla="*/ 75 h 151"/>
                <a:gd name="T82" fmla="*/ 1 w 150"/>
                <a:gd name="T83" fmla="*/ 90 h 151"/>
                <a:gd name="T84" fmla="*/ 6 w 150"/>
                <a:gd name="T85" fmla="*/ 105 h 151"/>
                <a:gd name="T86" fmla="*/ 13 w 150"/>
                <a:gd name="T87" fmla="*/ 117 h 151"/>
                <a:gd name="T88" fmla="*/ 22 w 150"/>
                <a:gd name="T89" fmla="*/ 128 h 151"/>
                <a:gd name="T90" fmla="*/ 32 w 150"/>
                <a:gd name="T91" fmla="*/ 137 h 151"/>
                <a:gd name="T92" fmla="*/ 45 w 150"/>
                <a:gd name="T93" fmla="*/ 145 h 151"/>
                <a:gd name="T94" fmla="*/ 60 w 150"/>
                <a:gd name="T95" fmla="*/ 149 h 151"/>
                <a:gd name="T96" fmla="*/ 75 w 150"/>
                <a:gd name="T97" fmla="*/ 15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0" h="151">
                  <a:moveTo>
                    <a:pt x="75" y="30"/>
                  </a:moveTo>
                  <a:lnTo>
                    <a:pt x="84" y="31"/>
                  </a:lnTo>
                  <a:lnTo>
                    <a:pt x="93" y="34"/>
                  </a:lnTo>
                  <a:lnTo>
                    <a:pt x="100" y="37"/>
                  </a:lnTo>
                  <a:lnTo>
                    <a:pt x="106" y="44"/>
                  </a:lnTo>
                  <a:lnTo>
                    <a:pt x="113" y="50"/>
                  </a:lnTo>
                  <a:lnTo>
                    <a:pt x="116" y="58"/>
                  </a:lnTo>
                  <a:lnTo>
                    <a:pt x="119" y="66"/>
                  </a:lnTo>
                  <a:lnTo>
                    <a:pt x="120" y="75"/>
                  </a:lnTo>
                  <a:lnTo>
                    <a:pt x="119" y="84"/>
                  </a:lnTo>
                  <a:lnTo>
                    <a:pt x="116" y="93"/>
                  </a:lnTo>
                  <a:lnTo>
                    <a:pt x="113" y="101"/>
                  </a:lnTo>
                  <a:lnTo>
                    <a:pt x="106" y="107"/>
                  </a:lnTo>
                  <a:lnTo>
                    <a:pt x="100" y="112"/>
                  </a:lnTo>
                  <a:lnTo>
                    <a:pt x="93" y="117"/>
                  </a:lnTo>
                  <a:lnTo>
                    <a:pt x="84" y="120"/>
                  </a:lnTo>
                  <a:lnTo>
                    <a:pt x="75" y="120"/>
                  </a:lnTo>
                  <a:lnTo>
                    <a:pt x="66" y="120"/>
                  </a:lnTo>
                  <a:lnTo>
                    <a:pt x="57" y="117"/>
                  </a:lnTo>
                  <a:lnTo>
                    <a:pt x="50" y="112"/>
                  </a:lnTo>
                  <a:lnTo>
                    <a:pt x="43" y="107"/>
                  </a:lnTo>
                  <a:lnTo>
                    <a:pt x="38" y="101"/>
                  </a:lnTo>
                  <a:lnTo>
                    <a:pt x="34" y="93"/>
                  </a:lnTo>
                  <a:lnTo>
                    <a:pt x="30" y="84"/>
                  </a:lnTo>
                  <a:lnTo>
                    <a:pt x="30" y="75"/>
                  </a:lnTo>
                  <a:lnTo>
                    <a:pt x="30" y="66"/>
                  </a:lnTo>
                  <a:lnTo>
                    <a:pt x="34" y="58"/>
                  </a:lnTo>
                  <a:lnTo>
                    <a:pt x="38" y="50"/>
                  </a:lnTo>
                  <a:lnTo>
                    <a:pt x="43" y="44"/>
                  </a:lnTo>
                  <a:lnTo>
                    <a:pt x="50" y="37"/>
                  </a:lnTo>
                  <a:lnTo>
                    <a:pt x="57" y="34"/>
                  </a:lnTo>
                  <a:lnTo>
                    <a:pt x="66" y="31"/>
                  </a:lnTo>
                  <a:lnTo>
                    <a:pt x="75" y="30"/>
                  </a:lnTo>
                  <a:close/>
                  <a:moveTo>
                    <a:pt x="75" y="150"/>
                  </a:moveTo>
                  <a:lnTo>
                    <a:pt x="83" y="150"/>
                  </a:lnTo>
                  <a:lnTo>
                    <a:pt x="90" y="149"/>
                  </a:lnTo>
                  <a:lnTo>
                    <a:pt x="98" y="147"/>
                  </a:lnTo>
                  <a:lnTo>
                    <a:pt x="104" y="145"/>
                  </a:lnTo>
                  <a:lnTo>
                    <a:pt x="111" y="141"/>
                  </a:lnTo>
                  <a:lnTo>
                    <a:pt x="117" y="137"/>
                  </a:lnTo>
                  <a:lnTo>
                    <a:pt x="123" y="133"/>
                  </a:lnTo>
                  <a:lnTo>
                    <a:pt x="128" y="128"/>
                  </a:lnTo>
                  <a:lnTo>
                    <a:pt x="133" y="123"/>
                  </a:lnTo>
                  <a:lnTo>
                    <a:pt x="138" y="118"/>
                  </a:lnTo>
                  <a:lnTo>
                    <a:pt x="141" y="111"/>
                  </a:lnTo>
                  <a:lnTo>
                    <a:pt x="144" y="105"/>
                  </a:lnTo>
                  <a:lnTo>
                    <a:pt x="147" y="97"/>
                  </a:lnTo>
                  <a:lnTo>
                    <a:pt x="148" y="90"/>
                  </a:lnTo>
                  <a:lnTo>
                    <a:pt x="150" y="83"/>
                  </a:lnTo>
                  <a:lnTo>
                    <a:pt x="150" y="75"/>
                  </a:lnTo>
                  <a:lnTo>
                    <a:pt x="150" y="67"/>
                  </a:lnTo>
                  <a:lnTo>
                    <a:pt x="148" y="60"/>
                  </a:lnTo>
                  <a:lnTo>
                    <a:pt x="147" y="52"/>
                  </a:lnTo>
                  <a:lnTo>
                    <a:pt x="144" y="46"/>
                  </a:lnTo>
                  <a:lnTo>
                    <a:pt x="141" y="39"/>
                  </a:lnTo>
                  <a:lnTo>
                    <a:pt x="138" y="33"/>
                  </a:lnTo>
                  <a:lnTo>
                    <a:pt x="133" y="28"/>
                  </a:lnTo>
                  <a:lnTo>
                    <a:pt x="128" y="22"/>
                  </a:lnTo>
                  <a:lnTo>
                    <a:pt x="123" y="17"/>
                  </a:lnTo>
                  <a:lnTo>
                    <a:pt x="117" y="13"/>
                  </a:lnTo>
                  <a:lnTo>
                    <a:pt x="111" y="9"/>
                  </a:lnTo>
                  <a:lnTo>
                    <a:pt x="104" y="6"/>
                  </a:lnTo>
                  <a:lnTo>
                    <a:pt x="98" y="3"/>
                  </a:lnTo>
                  <a:lnTo>
                    <a:pt x="90" y="2"/>
                  </a:lnTo>
                  <a:lnTo>
                    <a:pt x="83" y="1"/>
                  </a:lnTo>
                  <a:lnTo>
                    <a:pt x="75" y="0"/>
                  </a:lnTo>
                  <a:lnTo>
                    <a:pt x="68" y="1"/>
                  </a:lnTo>
                  <a:lnTo>
                    <a:pt x="60" y="2"/>
                  </a:lnTo>
                  <a:lnTo>
                    <a:pt x="53" y="3"/>
                  </a:lnTo>
                  <a:lnTo>
                    <a:pt x="45" y="6"/>
                  </a:lnTo>
                  <a:lnTo>
                    <a:pt x="39" y="9"/>
                  </a:lnTo>
                  <a:lnTo>
                    <a:pt x="32" y="13"/>
                  </a:lnTo>
                  <a:lnTo>
                    <a:pt x="27" y="17"/>
                  </a:lnTo>
                  <a:lnTo>
                    <a:pt x="22" y="22"/>
                  </a:lnTo>
                  <a:lnTo>
                    <a:pt x="17" y="28"/>
                  </a:lnTo>
                  <a:lnTo>
                    <a:pt x="13" y="33"/>
                  </a:lnTo>
                  <a:lnTo>
                    <a:pt x="9" y="39"/>
                  </a:lnTo>
                  <a:lnTo>
                    <a:pt x="6" y="46"/>
                  </a:lnTo>
                  <a:lnTo>
                    <a:pt x="4" y="53"/>
                  </a:lnTo>
                  <a:lnTo>
                    <a:pt x="1" y="60"/>
                  </a:lnTo>
                  <a:lnTo>
                    <a:pt x="0" y="67"/>
                  </a:lnTo>
                  <a:lnTo>
                    <a:pt x="0" y="75"/>
                  </a:lnTo>
                  <a:lnTo>
                    <a:pt x="0" y="83"/>
                  </a:lnTo>
                  <a:lnTo>
                    <a:pt x="1" y="90"/>
                  </a:lnTo>
                  <a:lnTo>
                    <a:pt x="4" y="97"/>
                  </a:lnTo>
                  <a:lnTo>
                    <a:pt x="6" y="105"/>
                  </a:lnTo>
                  <a:lnTo>
                    <a:pt x="9" y="111"/>
                  </a:lnTo>
                  <a:lnTo>
                    <a:pt x="13" y="117"/>
                  </a:lnTo>
                  <a:lnTo>
                    <a:pt x="17" y="123"/>
                  </a:lnTo>
                  <a:lnTo>
                    <a:pt x="22" y="128"/>
                  </a:lnTo>
                  <a:lnTo>
                    <a:pt x="27" y="133"/>
                  </a:lnTo>
                  <a:lnTo>
                    <a:pt x="32" y="137"/>
                  </a:lnTo>
                  <a:lnTo>
                    <a:pt x="39" y="141"/>
                  </a:lnTo>
                  <a:lnTo>
                    <a:pt x="45" y="145"/>
                  </a:lnTo>
                  <a:lnTo>
                    <a:pt x="53" y="147"/>
                  </a:lnTo>
                  <a:lnTo>
                    <a:pt x="60" y="149"/>
                  </a:lnTo>
                  <a:lnTo>
                    <a:pt x="68" y="150"/>
                  </a:lnTo>
                  <a:lnTo>
                    <a:pt x="75" y="151"/>
                  </a:lnTo>
                  <a:lnTo>
                    <a:pt x="75" y="1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latin typeface="Barlow" panose="00000500000000000000" pitchFamily="2" charset="0"/>
              </a:endParaRPr>
            </a:p>
          </p:txBody>
        </p:sp>
      </p:grpSp>
      <p:grpSp>
        <p:nvGrpSpPr>
          <p:cNvPr id="199" name="Group 198"/>
          <p:cNvGrpSpPr/>
          <p:nvPr/>
        </p:nvGrpSpPr>
        <p:grpSpPr>
          <a:xfrm>
            <a:off x="4850229" y="2393869"/>
            <a:ext cx="287339" cy="239712"/>
            <a:chOff x="11037888" y="817563"/>
            <a:chExt cx="287338" cy="239712"/>
          </a:xfrm>
          <a:solidFill>
            <a:srgbClr val="005941"/>
          </a:solidFill>
        </p:grpSpPr>
        <p:sp>
          <p:nvSpPr>
            <p:cNvPr id="200" name="Freeform 294"/>
            <p:cNvSpPr>
              <a:spLocks noEditPoints="1"/>
            </p:cNvSpPr>
            <p:nvPr/>
          </p:nvSpPr>
          <p:spPr bwMode="auto">
            <a:xfrm>
              <a:off x="11037888" y="817563"/>
              <a:ext cx="287338" cy="239712"/>
            </a:xfrm>
            <a:custGeom>
              <a:avLst/>
              <a:gdLst>
                <a:gd name="T0" fmla="*/ 752 w 903"/>
                <a:gd name="T1" fmla="*/ 722 h 753"/>
                <a:gd name="T2" fmla="*/ 752 w 903"/>
                <a:gd name="T3" fmla="*/ 374 h 753"/>
                <a:gd name="T4" fmla="*/ 750 w 903"/>
                <a:gd name="T5" fmla="*/ 368 h 753"/>
                <a:gd name="T6" fmla="*/ 745 w 903"/>
                <a:gd name="T7" fmla="*/ 364 h 753"/>
                <a:gd name="T8" fmla="*/ 740 w 903"/>
                <a:gd name="T9" fmla="*/ 362 h 753"/>
                <a:gd name="T10" fmla="*/ 165 w 903"/>
                <a:gd name="T11" fmla="*/ 361 h 753"/>
                <a:gd name="T12" fmla="*/ 160 w 903"/>
                <a:gd name="T13" fmla="*/ 363 h 753"/>
                <a:gd name="T14" fmla="*/ 154 w 903"/>
                <a:gd name="T15" fmla="*/ 366 h 753"/>
                <a:gd name="T16" fmla="*/ 151 w 903"/>
                <a:gd name="T17" fmla="*/ 371 h 753"/>
                <a:gd name="T18" fmla="*/ 150 w 903"/>
                <a:gd name="T19" fmla="*/ 377 h 753"/>
                <a:gd name="T20" fmla="*/ 90 w 903"/>
                <a:gd name="T21" fmla="*/ 722 h 753"/>
                <a:gd name="T22" fmla="*/ 813 w 903"/>
                <a:gd name="T23" fmla="*/ 301 h 753"/>
                <a:gd name="T24" fmla="*/ 180 w 903"/>
                <a:gd name="T25" fmla="*/ 722 h 753"/>
                <a:gd name="T26" fmla="*/ 722 w 903"/>
                <a:gd name="T27" fmla="*/ 391 h 753"/>
                <a:gd name="T28" fmla="*/ 180 w 903"/>
                <a:gd name="T29" fmla="*/ 722 h 753"/>
                <a:gd name="T30" fmla="*/ 451 w 903"/>
                <a:gd name="T31" fmla="*/ 32 h 753"/>
                <a:gd name="T32" fmla="*/ 873 w 903"/>
                <a:gd name="T33" fmla="*/ 271 h 753"/>
                <a:gd name="T34" fmla="*/ 75 w 903"/>
                <a:gd name="T35" fmla="*/ 271 h 753"/>
                <a:gd name="T36" fmla="*/ 30 w 903"/>
                <a:gd name="T37" fmla="*/ 220 h 753"/>
                <a:gd name="T38" fmla="*/ 891 w 903"/>
                <a:gd name="T39" fmla="*/ 301 h 753"/>
                <a:gd name="T40" fmla="*/ 896 w 903"/>
                <a:gd name="T41" fmla="*/ 299 h 753"/>
                <a:gd name="T42" fmla="*/ 900 w 903"/>
                <a:gd name="T43" fmla="*/ 294 h 753"/>
                <a:gd name="T44" fmla="*/ 902 w 903"/>
                <a:gd name="T45" fmla="*/ 289 h 753"/>
                <a:gd name="T46" fmla="*/ 903 w 903"/>
                <a:gd name="T47" fmla="*/ 211 h 753"/>
                <a:gd name="T48" fmla="*/ 901 w 903"/>
                <a:gd name="T49" fmla="*/ 202 h 753"/>
                <a:gd name="T50" fmla="*/ 894 w 903"/>
                <a:gd name="T51" fmla="*/ 197 h 753"/>
                <a:gd name="T52" fmla="*/ 455 w 903"/>
                <a:gd name="T53" fmla="*/ 0 h 753"/>
                <a:gd name="T54" fmla="*/ 448 w 903"/>
                <a:gd name="T55" fmla="*/ 0 h 753"/>
                <a:gd name="T56" fmla="*/ 8 w 903"/>
                <a:gd name="T57" fmla="*/ 197 h 753"/>
                <a:gd name="T58" fmla="*/ 2 w 903"/>
                <a:gd name="T59" fmla="*/ 202 h 753"/>
                <a:gd name="T60" fmla="*/ 0 w 903"/>
                <a:gd name="T61" fmla="*/ 211 h 753"/>
                <a:gd name="T62" fmla="*/ 0 w 903"/>
                <a:gd name="T63" fmla="*/ 289 h 753"/>
                <a:gd name="T64" fmla="*/ 2 w 903"/>
                <a:gd name="T65" fmla="*/ 294 h 753"/>
                <a:gd name="T66" fmla="*/ 6 w 903"/>
                <a:gd name="T67" fmla="*/ 299 h 753"/>
                <a:gd name="T68" fmla="*/ 12 w 903"/>
                <a:gd name="T69" fmla="*/ 301 h 753"/>
                <a:gd name="T70" fmla="*/ 60 w 903"/>
                <a:gd name="T71" fmla="*/ 301 h 753"/>
                <a:gd name="T72" fmla="*/ 15 w 903"/>
                <a:gd name="T73" fmla="*/ 722 h 753"/>
                <a:gd name="T74" fmla="*/ 8 w 903"/>
                <a:gd name="T75" fmla="*/ 724 h 753"/>
                <a:gd name="T76" fmla="*/ 4 w 903"/>
                <a:gd name="T77" fmla="*/ 727 h 753"/>
                <a:gd name="T78" fmla="*/ 1 w 903"/>
                <a:gd name="T79" fmla="*/ 732 h 753"/>
                <a:gd name="T80" fmla="*/ 0 w 903"/>
                <a:gd name="T81" fmla="*/ 738 h 753"/>
                <a:gd name="T82" fmla="*/ 1 w 903"/>
                <a:gd name="T83" fmla="*/ 744 h 753"/>
                <a:gd name="T84" fmla="*/ 4 w 903"/>
                <a:gd name="T85" fmla="*/ 748 h 753"/>
                <a:gd name="T86" fmla="*/ 8 w 903"/>
                <a:gd name="T87" fmla="*/ 751 h 753"/>
                <a:gd name="T88" fmla="*/ 15 w 903"/>
                <a:gd name="T89" fmla="*/ 753 h 753"/>
                <a:gd name="T90" fmla="*/ 165 w 903"/>
                <a:gd name="T91" fmla="*/ 753 h 753"/>
                <a:gd name="T92" fmla="*/ 828 w 903"/>
                <a:gd name="T93" fmla="*/ 753 h 753"/>
                <a:gd name="T94" fmla="*/ 891 w 903"/>
                <a:gd name="T95" fmla="*/ 753 h 753"/>
                <a:gd name="T96" fmla="*/ 896 w 903"/>
                <a:gd name="T97" fmla="*/ 750 h 753"/>
                <a:gd name="T98" fmla="*/ 900 w 903"/>
                <a:gd name="T99" fmla="*/ 746 h 753"/>
                <a:gd name="T100" fmla="*/ 902 w 903"/>
                <a:gd name="T101" fmla="*/ 741 h 753"/>
                <a:gd name="T102" fmla="*/ 903 w 903"/>
                <a:gd name="T103" fmla="*/ 735 h 753"/>
                <a:gd name="T104" fmla="*/ 900 w 903"/>
                <a:gd name="T105" fmla="*/ 730 h 753"/>
                <a:gd name="T106" fmla="*/ 896 w 903"/>
                <a:gd name="T107" fmla="*/ 726 h 753"/>
                <a:gd name="T108" fmla="*/ 891 w 903"/>
                <a:gd name="T109" fmla="*/ 724 h 753"/>
                <a:gd name="T110" fmla="*/ 843 w 903"/>
                <a:gd name="T111" fmla="*/ 722 h 753"/>
                <a:gd name="T112" fmla="*/ 888 w 903"/>
                <a:gd name="T113" fmla="*/ 301 h 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03" h="753">
                  <a:moveTo>
                    <a:pt x="813" y="722"/>
                  </a:moveTo>
                  <a:lnTo>
                    <a:pt x="752" y="722"/>
                  </a:lnTo>
                  <a:lnTo>
                    <a:pt x="752" y="376"/>
                  </a:lnTo>
                  <a:lnTo>
                    <a:pt x="752" y="374"/>
                  </a:lnTo>
                  <a:lnTo>
                    <a:pt x="751" y="371"/>
                  </a:lnTo>
                  <a:lnTo>
                    <a:pt x="750" y="368"/>
                  </a:lnTo>
                  <a:lnTo>
                    <a:pt x="747" y="366"/>
                  </a:lnTo>
                  <a:lnTo>
                    <a:pt x="745" y="364"/>
                  </a:lnTo>
                  <a:lnTo>
                    <a:pt x="743" y="363"/>
                  </a:lnTo>
                  <a:lnTo>
                    <a:pt x="740" y="362"/>
                  </a:lnTo>
                  <a:lnTo>
                    <a:pt x="737" y="361"/>
                  </a:lnTo>
                  <a:lnTo>
                    <a:pt x="165" y="361"/>
                  </a:lnTo>
                  <a:lnTo>
                    <a:pt x="162" y="362"/>
                  </a:lnTo>
                  <a:lnTo>
                    <a:pt x="160" y="363"/>
                  </a:lnTo>
                  <a:lnTo>
                    <a:pt x="156" y="364"/>
                  </a:lnTo>
                  <a:lnTo>
                    <a:pt x="154" y="366"/>
                  </a:lnTo>
                  <a:lnTo>
                    <a:pt x="152" y="368"/>
                  </a:lnTo>
                  <a:lnTo>
                    <a:pt x="151" y="371"/>
                  </a:lnTo>
                  <a:lnTo>
                    <a:pt x="150" y="374"/>
                  </a:lnTo>
                  <a:lnTo>
                    <a:pt x="150" y="377"/>
                  </a:lnTo>
                  <a:lnTo>
                    <a:pt x="150" y="722"/>
                  </a:lnTo>
                  <a:lnTo>
                    <a:pt x="90" y="722"/>
                  </a:lnTo>
                  <a:lnTo>
                    <a:pt x="90" y="301"/>
                  </a:lnTo>
                  <a:lnTo>
                    <a:pt x="813" y="301"/>
                  </a:lnTo>
                  <a:lnTo>
                    <a:pt x="813" y="722"/>
                  </a:lnTo>
                  <a:close/>
                  <a:moveTo>
                    <a:pt x="180" y="722"/>
                  </a:moveTo>
                  <a:lnTo>
                    <a:pt x="180" y="391"/>
                  </a:lnTo>
                  <a:lnTo>
                    <a:pt x="722" y="391"/>
                  </a:lnTo>
                  <a:lnTo>
                    <a:pt x="722" y="722"/>
                  </a:lnTo>
                  <a:lnTo>
                    <a:pt x="180" y="722"/>
                  </a:lnTo>
                  <a:close/>
                  <a:moveTo>
                    <a:pt x="30" y="220"/>
                  </a:moveTo>
                  <a:lnTo>
                    <a:pt x="451" y="32"/>
                  </a:lnTo>
                  <a:lnTo>
                    <a:pt x="873" y="220"/>
                  </a:lnTo>
                  <a:lnTo>
                    <a:pt x="873" y="271"/>
                  </a:lnTo>
                  <a:lnTo>
                    <a:pt x="828" y="271"/>
                  </a:lnTo>
                  <a:lnTo>
                    <a:pt x="75" y="271"/>
                  </a:lnTo>
                  <a:lnTo>
                    <a:pt x="30" y="271"/>
                  </a:lnTo>
                  <a:lnTo>
                    <a:pt x="30" y="220"/>
                  </a:lnTo>
                  <a:close/>
                  <a:moveTo>
                    <a:pt x="888" y="301"/>
                  </a:moveTo>
                  <a:lnTo>
                    <a:pt x="891" y="301"/>
                  </a:lnTo>
                  <a:lnTo>
                    <a:pt x="893" y="300"/>
                  </a:lnTo>
                  <a:lnTo>
                    <a:pt x="896" y="299"/>
                  </a:lnTo>
                  <a:lnTo>
                    <a:pt x="899" y="297"/>
                  </a:lnTo>
                  <a:lnTo>
                    <a:pt x="900" y="294"/>
                  </a:lnTo>
                  <a:lnTo>
                    <a:pt x="902" y="292"/>
                  </a:lnTo>
                  <a:lnTo>
                    <a:pt x="902" y="289"/>
                  </a:lnTo>
                  <a:lnTo>
                    <a:pt x="903" y="286"/>
                  </a:lnTo>
                  <a:lnTo>
                    <a:pt x="903" y="211"/>
                  </a:lnTo>
                  <a:lnTo>
                    <a:pt x="902" y="206"/>
                  </a:lnTo>
                  <a:lnTo>
                    <a:pt x="901" y="202"/>
                  </a:lnTo>
                  <a:lnTo>
                    <a:pt x="898" y="199"/>
                  </a:lnTo>
                  <a:lnTo>
                    <a:pt x="894" y="197"/>
                  </a:lnTo>
                  <a:lnTo>
                    <a:pt x="458" y="1"/>
                  </a:lnTo>
                  <a:lnTo>
                    <a:pt x="455" y="0"/>
                  </a:lnTo>
                  <a:lnTo>
                    <a:pt x="451" y="0"/>
                  </a:lnTo>
                  <a:lnTo>
                    <a:pt x="448" y="0"/>
                  </a:lnTo>
                  <a:lnTo>
                    <a:pt x="445" y="1"/>
                  </a:lnTo>
                  <a:lnTo>
                    <a:pt x="8" y="197"/>
                  </a:lnTo>
                  <a:lnTo>
                    <a:pt x="5" y="199"/>
                  </a:lnTo>
                  <a:lnTo>
                    <a:pt x="2" y="202"/>
                  </a:lnTo>
                  <a:lnTo>
                    <a:pt x="0" y="206"/>
                  </a:lnTo>
                  <a:lnTo>
                    <a:pt x="0" y="211"/>
                  </a:lnTo>
                  <a:lnTo>
                    <a:pt x="0" y="286"/>
                  </a:lnTo>
                  <a:lnTo>
                    <a:pt x="0" y="289"/>
                  </a:lnTo>
                  <a:lnTo>
                    <a:pt x="1" y="292"/>
                  </a:lnTo>
                  <a:lnTo>
                    <a:pt x="2" y="294"/>
                  </a:lnTo>
                  <a:lnTo>
                    <a:pt x="4" y="297"/>
                  </a:lnTo>
                  <a:lnTo>
                    <a:pt x="6" y="299"/>
                  </a:lnTo>
                  <a:lnTo>
                    <a:pt x="8" y="300"/>
                  </a:lnTo>
                  <a:lnTo>
                    <a:pt x="12" y="301"/>
                  </a:lnTo>
                  <a:lnTo>
                    <a:pt x="15" y="301"/>
                  </a:lnTo>
                  <a:lnTo>
                    <a:pt x="60" y="301"/>
                  </a:lnTo>
                  <a:lnTo>
                    <a:pt x="60" y="722"/>
                  </a:lnTo>
                  <a:lnTo>
                    <a:pt x="15" y="722"/>
                  </a:lnTo>
                  <a:lnTo>
                    <a:pt x="12" y="724"/>
                  </a:lnTo>
                  <a:lnTo>
                    <a:pt x="8" y="724"/>
                  </a:lnTo>
                  <a:lnTo>
                    <a:pt x="6" y="726"/>
                  </a:lnTo>
                  <a:lnTo>
                    <a:pt x="4" y="727"/>
                  </a:lnTo>
                  <a:lnTo>
                    <a:pt x="2" y="730"/>
                  </a:lnTo>
                  <a:lnTo>
                    <a:pt x="1" y="732"/>
                  </a:lnTo>
                  <a:lnTo>
                    <a:pt x="0" y="735"/>
                  </a:lnTo>
                  <a:lnTo>
                    <a:pt x="0" y="738"/>
                  </a:lnTo>
                  <a:lnTo>
                    <a:pt x="0" y="741"/>
                  </a:lnTo>
                  <a:lnTo>
                    <a:pt x="1" y="744"/>
                  </a:lnTo>
                  <a:lnTo>
                    <a:pt x="2" y="746"/>
                  </a:lnTo>
                  <a:lnTo>
                    <a:pt x="4" y="748"/>
                  </a:lnTo>
                  <a:lnTo>
                    <a:pt x="6" y="750"/>
                  </a:lnTo>
                  <a:lnTo>
                    <a:pt x="8" y="751"/>
                  </a:lnTo>
                  <a:lnTo>
                    <a:pt x="12" y="753"/>
                  </a:lnTo>
                  <a:lnTo>
                    <a:pt x="15" y="753"/>
                  </a:lnTo>
                  <a:lnTo>
                    <a:pt x="75" y="753"/>
                  </a:lnTo>
                  <a:lnTo>
                    <a:pt x="165" y="753"/>
                  </a:lnTo>
                  <a:lnTo>
                    <a:pt x="737" y="753"/>
                  </a:lnTo>
                  <a:lnTo>
                    <a:pt x="828" y="753"/>
                  </a:lnTo>
                  <a:lnTo>
                    <a:pt x="888" y="753"/>
                  </a:lnTo>
                  <a:lnTo>
                    <a:pt x="891" y="753"/>
                  </a:lnTo>
                  <a:lnTo>
                    <a:pt x="893" y="751"/>
                  </a:lnTo>
                  <a:lnTo>
                    <a:pt x="896" y="750"/>
                  </a:lnTo>
                  <a:lnTo>
                    <a:pt x="899" y="748"/>
                  </a:lnTo>
                  <a:lnTo>
                    <a:pt x="900" y="746"/>
                  </a:lnTo>
                  <a:lnTo>
                    <a:pt x="902" y="744"/>
                  </a:lnTo>
                  <a:lnTo>
                    <a:pt x="902" y="741"/>
                  </a:lnTo>
                  <a:lnTo>
                    <a:pt x="903" y="738"/>
                  </a:lnTo>
                  <a:lnTo>
                    <a:pt x="903" y="735"/>
                  </a:lnTo>
                  <a:lnTo>
                    <a:pt x="902" y="732"/>
                  </a:lnTo>
                  <a:lnTo>
                    <a:pt x="900" y="730"/>
                  </a:lnTo>
                  <a:lnTo>
                    <a:pt x="899" y="727"/>
                  </a:lnTo>
                  <a:lnTo>
                    <a:pt x="896" y="726"/>
                  </a:lnTo>
                  <a:lnTo>
                    <a:pt x="893" y="724"/>
                  </a:lnTo>
                  <a:lnTo>
                    <a:pt x="891" y="724"/>
                  </a:lnTo>
                  <a:lnTo>
                    <a:pt x="888" y="722"/>
                  </a:lnTo>
                  <a:lnTo>
                    <a:pt x="843" y="722"/>
                  </a:lnTo>
                  <a:lnTo>
                    <a:pt x="843" y="301"/>
                  </a:lnTo>
                  <a:lnTo>
                    <a:pt x="88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latin typeface="Barlow" panose="00000500000000000000" pitchFamily="2" charset="0"/>
              </a:endParaRPr>
            </a:p>
          </p:txBody>
        </p:sp>
        <p:sp>
          <p:nvSpPr>
            <p:cNvPr id="201" name="Freeform 295"/>
            <p:cNvSpPr>
              <a:spLocks/>
            </p:cNvSpPr>
            <p:nvPr/>
          </p:nvSpPr>
          <p:spPr bwMode="auto">
            <a:xfrm>
              <a:off x="11114088" y="962025"/>
              <a:ext cx="134938" cy="9525"/>
            </a:xfrm>
            <a:custGeom>
              <a:avLst/>
              <a:gdLst>
                <a:gd name="T0" fmla="*/ 407 w 422"/>
                <a:gd name="T1" fmla="*/ 0 h 30"/>
                <a:gd name="T2" fmla="*/ 15 w 422"/>
                <a:gd name="T3" fmla="*/ 0 h 30"/>
                <a:gd name="T4" fmla="*/ 12 w 422"/>
                <a:gd name="T5" fmla="*/ 0 h 30"/>
                <a:gd name="T6" fmla="*/ 10 w 422"/>
                <a:gd name="T7" fmla="*/ 1 h 30"/>
                <a:gd name="T8" fmla="*/ 7 w 422"/>
                <a:gd name="T9" fmla="*/ 2 h 30"/>
                <a:gd name="T10" fmla="*/ 4 w 422"/>
                <a:gd name="T11" fmla="*/ 4 h 30"/>
                <a:gd name="T12" fmla="*/ 3 w 422"/>
                <a:gd name="T13" fmla="*/ 7 h 30"/>
                <a:gd name="T14" fmla="*/ 1 w 422"/>
                <a:gd name="T15" fmla="*/ 9 h 30"/>
                <a:gd name="T16" fmla="*/ 1 w 422"/>
                <a:gd name="T17" fmla="*/ 12 h 30"/>
                <a:gd name="T18" fmla="*/ 0 w 422"/>
                <a:gd name="T19" fmla="*/ 15 h 30"/>
                <a:gd name="T20" fmla="*/ 1 w 422"/>
                <a:gd name="T21" fmla="*/ 18 h 30"/>
                <a:gd name="T22" fmla="*/ 1 w 422"/>
                <a:gd name="T23" fmla="*/ 20 h 30"/>
                <a:gd name="T24" fmla="*/ 3 w 422"/>
                <a:gd name="T25" fmla="*/ 24 h 30"/>
                <a:gd name="T26" fmla="*/ 4 w 422"/>
                <a:gd name="T27" fmla="*/ 26 h 30"/>
                <a:gd name="T28" fmla="*/ 7 w 422"/>
                <a:gd name="T29" fmla="*/ 27 h 30"/>
                <a:gd name="T30" fmla="*/ 10 w 422"/>
                <a:gd name="T31" fmla="*/ 29 h 30"/>
                <a:gd name="T32" fmla="*/ 12 w 422"/>
                <a:gd name="T33" fmla="*/ 29 h 30"/>
                <a:gd name="T34" fmla="*/ 15 w 422"/>
                <a:gd name="T35" fmla="*/ 30 h 30"/>
                <a:gd name="T36" fmla="*/ 407 w 422"/>
                <a:gd name="T37" fmla="*/ 30 h 30"/>
                <a:gd name="T38" fmla="*/ 410 w 422"/>
                <a:gd name="T39" fmla="*/ 29 h 30"/>
                <a:gd name="T40" fmla="*/ 413 w 422"/>
                <a:gd name="T41" fmla="*/ 29 h 30"/>
                <a:gd name="T42" fmla="*/ 415 w 422"/>
                <a:gd name="T43" fmla="*/ 27 h 30"/>
                <a:gd name="T44" fmla="*/ 417 w 422"/>
                <a:gd name="T45" fmla="*/ 26 h 30"/>
                <a:gd name="T46" fmla="*/ 419 w 422"/>
                <a:gd name="T47" fmla="*/ 24 h 30"/>
                <a:gd name="T48" fmla="*/ 421 w 422"/>
                <a:gd name="T49" fmla="*/ 20 h 30"/>
                <a:gd name="T50" fmla="*/ 422 w 422"/>
                <a:gd name="T51" fmla="*/ 18 h 30"/>
                <a:gd name="T52" fmla="*/ 422 w 422"/>
                <a:gd name="T53" fmla="*/ 15 h 30"/>
                <a:gd name="T54" fmla="*/ 422 w 422"/>
                <a:gd name="T55" fmla="*/ 12 h 30"/>
                <a:gd name="T56" fmla="*/ 421 w 422"/>
                <a:gd name="T57" fmla="*/ 9 h 30"/>
                <a:gd name="T58" fmla="*/ 419 w 422"/>
                <a:gd name="T59" fmla="*/ 7 h 30"/>
                <a:gd name="T60" fmla="*/ 417 w 422"/>
                <a:gd name="T61" fmla="*/ 4 h 30"/>
                <a:gd name="T62" fmla="*/ 415 w 422"/>
                <a:gd name="T63" fmla="*/ 2 h 30"/>
                <a:gd name="T64" fmla="*/ 413 w 422"/>
                <a:gd name="T65" fmla="*/ 1 h 30"/>
                <a:gd name="T66" fmla="*/ 410 w 422"/>
                <a:gd name="T67" fmla="*/ 0 h 30"/>
                <a:gd name="T68" fmla="*/ 407 w 422"/>
                <a:gd name="T6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2" h="30">
                  <a:moveTo>
                    <a:pt x="407" y="0"/>
                  </a:moveTo>
                  <a:lnTo>
                    <a:pt x="15" y="0"/>
                  </a:lnTo>
                  <a:lnTo>
                    <a:pt x="12" y="0"/>
                  </a:lnTo>
                  <a:lnTo>
                    <a:pt x="10" y="1"/>
                  </a:lnTo>
                  <a:lnTo>
                    <a:pt x="7" y="2"/>
                  </a:lnTo>
                  <a:lnTo>
                    <a:pt x="4" y="4"/>
                  </a:lnTo>
                  <a:lnTo>
                    <a:pt x="3" y="7"/>
                  </a:lnTo>
                  <a:lnTo>
                    <a:pt x="1" y="9"/>
                  </a:lnTo>
                  <a:lnTo>
                    <a:pt x="1" y="12"/>
                  </a:lnTo>
                  <a:lnTo>
                    <a:pt x="0" y="15"/>
                  </a:lnTo>
                  <a:lnTo>
                    <a:pt x="1" y="18"/>
                  </a:lnTo>
                  <a:lnTo>
                    <a:pt x="1" y="20"/>
                  </a:lnTo>
                  <a:lnTo>
                    <a:pt x="3" y="24"/>
                  </a:lnTo>
                  <a:lnTo>
                    <a:pt x="4" y="26"/>
                  </a:lnTo>
                  <a:lnTo>
                    <a:pt x="7" y="27"/>
                  </a:lnTo>
                  <a:lnTo>
                    <a:pt x="10" y="29"/>
                  </a:lnTo>
                  <a:lnTo>
                    <a:pt x="12" y="29"/>
                  </a:lnTo>
                  <a:lnTo>
                    <a:pt x="15" y="30"/>
                  </a:lnTo>
                  <a:lnTo>
                    <a:pt x="407" y="30"/>
                  </a:lnTo>
                  <a:lnTo>
                    <a:pt x="410" y="29"/>
                  </a:lnTo>
                  <a:lnTo>
                    <a:pt x="413" y="29"/>
                  </a:lnTo>
                  <a:lnTo>
                    <a:pt x="415" y="27"/>
                  </a:lnTo>
                  <a:lnTo>
                    <a:pt x="417" y="26"/>
                  </a:lnTo>
                  <a:lnTo>
                    <a:pt x="419" y="24"/>
                  </a:lnTo>
                  <a:lnTo>
                    <a:pt x="421" y="20"/>
                  </a:lnTo>
                  <a:lnTo>
                    <a:pt x="422" y="18"/>
                  </a:lnTo>
                  <a:lnTo>
                    <a:pt x="422" y="15"/>
                  </a:lnTo>
                  <a:lnTo>
                    <a:pt x="422" y="12"/>
                  </a:lnTo>
                  <a:lnTo>
                    <a:pt x="421" y="9"/>
                  </a:lnTo>
                  <a:lnTo>
                    <a:pt x="419" y="7"/>
                  </a:lnTo>
                  <a:lnTo>
                    <a:pt x="417" y="4"/>
                  </a:lnTo>
                  <a:lnTo>
                    <a:pt x="415" y="2"/>
                  </a:lnTo>
                  <a:lnTo>
                    <a:pt x="413" y="1"/>
                  </a:lnTo>
                  <a:lnTo>
                    <a:pt x="410" y="0"/>
                  </a:lnTo>
                  <a:lnTo>
                    <a:pt x="4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latin typeface="Barlow" panose="00000500000000000000" pitchFamily="2" charset="0"/>
              </a:endParaRPr>
            </a:p>
          </p:txBody>
        </p:sp>
        <p:sp>
          <p:nvSpPr>
            <p:cNvPr id="202" name="Freeform 296"/>
            <p:cNvSpPr>
              <a:spLocks/>
            </p:cNvSpPr>
            <p:nvPr/>
          </p:nvSpPr>
          <p:spPr bwMode="auto">
            <a:xfrm>
              <a:off x="11114088" y="990600"/>
              <a:ext cx="134938" cy="9525"/>
            </a:xfrm>
            <a:custGeom>
              <a:avLst/>
              <a:gdLst>
                <a:gd name="T0" fmla="*/ 407 w 422"/>
                <a:gd name="T1" fmla="*/ 0 h 30"/>
                <a:gd name="T2" fmla="*/ 15 w 422"/>
                <a:gd name="T3" fmla="*/ 0 h 30"/>
                <a:gd name="T4" fmla="*/ 12 w 422"/>
                <a:gd name="T5" fmla="*/ 0 h 30"/>
                <a:gd name="T6" fmla="*/ 10 w 422"/>
                <a:gd name="T7" fmla="*/ 1 h 30"/>
                <a:gd name="T8" fmla="*/ 7 w 422"/>
                <a:gd name="T9" fmla="*/ 2 h 30"/>
                <a:gd name="T10" fmla="*/ 4 w 422"/>
                <a:gd name="T11" fmla="*/ 5 h 30"/>
                <a:gd name="T12" fmla="*/ 3 w 422"/>
                <a:gd name="T13" fmla="*/ 7 h 30"/>
                <a:gd name="T14" fmla="*/ 1 w 422"/>
                <a:gd name="T15" fmla="*/ 9 h 30"/>
                <a:gd name="T16" fmla="*/ 1 w 422"/>
                <a:gd name="T17" fmla="*/ 12 h 30"/>
                <a:gd name="T18" fmla="*/ 0 w 422"/>
                <a:gd name="T19" fmla="*/ 15 h 30"/>
                <a:gd name="T20" fmla="*/ 1 w 422"/>
                <a:gd name="T21" fmla="*/ 18 h 30"/>
                <a:gd name="T22" fmla="*/ 1 w 422"/>
                <a:gd name="T23" fmla="*/ 21 h 30"/>
                <a:gd name="T24" fmla="*/ 3 w 422"/>
                <a:gd name="T25" fmla="*/ 24 h 30"/>
                <a:gd name="T26" fmla="*/ 4 w 422"/>
                <a:gd name="T27" fmla="*/ 26 h 30"/>
                <a:gd name="T28" fmla="*/ 7 w 422"/>
                <a:gd name="T29" fmla="*/ 28 h 30"/>
                <a:gd name="T30" fmla="*/ 10 w 422"/>
                <a:gd name="T31" fmla="*/ 29 h 30"/>
                <a:gd name="T32" fmla="*/ 12 w 422"/>
                <a:gd name="T33" fmla="*/ 30 h 30"/>
                <a:gd name="T34" fmla="*/ 15 w 422"/>
                <a:gd name="T35" fmla="*/ 30 h 30"/>
                <a:gd name="T36" fmla="*/ 407 w 422"/>
                <a:gd name="T37" fmla="*/ 30 h 30"/>
                <a:gd name="T38" fmla="*/ 410 w 422"/>
                <a:gd name="T39" fmla="*/ 30 h 30"/>
                <a:gd name="T40" fmla="*/ 413 w 422"/>
                <a:gd name="T41" fmla="*/ 29 h 30"/>
                <a:gd name="T42" fmla="*/ 415 w 422"/>
                <a:gd name="T43" fmla="*/ 28 h 30"/>
                <a:gd name="T44" fmla="*/ 417 w 422"/>
                <a:gd name="T45" fmla="*/ 26 h 30"/>
                <a:gd name="T46" fmla="*/ 419 w 422"/>
                <a:gd name="T47" fmla="*/ 24 h 30"/>
                <a:gd name="T48" fmla="*/ 421 w 422"/>
                <a:gd name="T49" fmla="*/ 21 h 30"/>
                <a:gd name="T50" fmla="*/ 422 w 422"/>
                <a:gd name="T51" fmla="*/ 18 h 30"/>
                <a:gd name="T52" fmla="*/ 422 w 422"/>
                <a:gd name="T53" fmla="*/ 15 h 30"/>
                <a:gd name="T54" fmla="*/ 422 w 422"/>
                <a:gd name="T55" fmla="*/ 12 h 30"/>
                <a:gd name="T56" fmla="*/ 421 w 422"/>
                <a:gd name="T57" fmla="*/ 9 h 30"/>
                <a:gd name="T58" fmla="*/ 419 w 422"/>
                <a:gd name="T59" fmla="*/ 7 h 30"/>
                <a:gd name="T60" fmla="*/ 417 w 422"/>
                <a:gd name="T61" fmla="*/ 5 h 30"/>
                <a:gd name="T62" fmla="*/ 415 w 422"/>
                <a:gd name="T63" fmla="*/ 2 h 30"/>
                <a:gd name="T64" fmla="*/ 413 w 422"/>
                <a:gd name="T65" fmla="*/ 1 h 30"/>
                <a:gd name="T66" fmla="*/ 410 w 422"/>
                <a:gd name="T67" fmla="*/ 0 h 30"/>
                <a:gd name="T68" fmla="*/ 407 w 422"/>
                <a:gd name="T6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2" h="30">
                  <a:moveTo>
                    <a:pt x="407" y="0"/>
                  </a:moveTo>
                  <a:lnTo>
                    <a:pt x="15" y="0"/>
                  </a:lnTo>
                  <a:lnTo>
                    <a:pt x="12" y="0"/>
                  </a:lnTo>
                  <a:lnTo>
                    <a:pt x="10" y="1"/>
                  </a:lnTo>
                  <a:lnTo>
                    <a:pt x="7" y="2"/>
                  </a:lnTo>
                  <a:lnTo>
                    <a:pt x="4" y="5"/>
                  </a:lnTo>
                  <a:lnTo>
                    <a:pt x="3" y="7"/>
                  </a:lnTo>
                  <a:lnTo>
                    <a:pt x="1" y="9"/>
                  </a:lnTo>
                  <a:lnTo>
                    <a:pt x="1" y="12"/>
                  </a:lnTo>
                  <a:lnTo>
                    <a:pt x="0" y="15"/>
                  </a:lnTo>
                  <a:lnTo>
                    <a:pt x="1" y="18"/>
                  </a:lnTo>
                  <a:lnTo>
                    <a:pt x="1" y="21"/>
                  </a:lnTo>
                  <a:lnTo>
                    <a:pt x="3" y="24"/>
                  </a:lnTo>
                  <a:lnTo>
                    <a:pt x="4" y="26"/>
                  </a:lnTo>
                  <a:lnTo>
                    <a:pt x="7" y="28"/>
                  </a:lnTo>
                  <a:lnTo>
                    <a:pt x="10" y="29"/>
                  </a:lnTo>
                  <a:lnTo>
                    <a:pt x="12" y="30"/>
                  </a:lnTo>
                  <a:lnTo>
                    <a:pt x="15" y="30"/>
                  </a:lnTo>
                  <a:lnTo>
                    <a:pt x="407" y="30"/>
                  </a:lnTo>
                  <a:lnTo>
                    <a:pt x="410" y="30"/>
                  </a:lnTo>
                  <a:lnTo>
                    <a:pt x="413" y="29"/>
                  </a:lnTo>
                  <a:lnTo>
                    <a:pt x="415" y="28"/>
                  </a:lnTo>
                  <a:lnTo>
                    <a:pt x="417" y="26"/>
                  </a:lnTo>
                  <a:lnTo>
                    <a:pt x="419" y="24"/>
                  </a:lnTo>
                  <a:lnTo>
                    <a:pt x="421" y="21"/>
                  </a:lnTo>
                  <a:lnTo>
                    <a:pt x="422" y="18"/>
                  </a:lnTo>
                  <a:lnTo>
                    <a:pt x="422" y="15"/>
                  </a:lnTo>
                  <a:lnTo>
                    <a:pt x="422" y="12"/>
                  </a:lnTo>
                  <a:lnTo>
                    <a:pt x="421" y="9"/>
                  </a:lnTo>
                  <a:lnTo>
                    <a:pt x="419" y="7"/>
                  </a:lnTo>
                  <a:lnTo>
                    <a:pt x="417" y="5"/>
                  </a:lnTo>
                  <a:lnTo>
                    <a:pt x="415" y="2"/>
                  </a:lnTo>
                  <a:lnTo>
                    <a:pt x="413" y="1"/>
                  </a:lnTo>
                  <a:lnTo>
                    <a:pt x="410" y="0"/>
                  </a:lnTo>
                  <a:lnTo>
                    <a:pt x="4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latin typeface="Barlow" panose="00000500000000000000" pitchFamily="2" charset="0"/>
              </a:endParaRPr>
            </a:p>
          </p:txBody>
        </p:sp>
        <p:sp>
          <p:nvSpPr>
            <p:cNvPr id="203" name="Freeform 297"/>
            <p:cNvSpPr>
              <a:spLocks/>
            </p:cNvSpPr>
            <p:nvPr/>
          </p:nvSpPr>
          <p:spPr bwMode="auto">
            <a:xfrm>
              <a:off x="11114088" y="1019175"/>
              <a:ext cx="134938" cy="9525"/>
            </a:xfrm>
            <a:custGeom>
              <a:avLst/>
              <a:gdLst>
                <a:gd name="T0" fmla="*/ 407 w 422"/>
                <a:gd name="T1" fmla="*/ 0 h 30"/>
                <a:gd name="T2" fmla="*/ 15 w 422"/>
                <a:gd name="T3" fmla="*/ 0 h 30"/>
                <a:gd name="T4" fmla="*/ 12 w 422"/>
                <a:gd name="T5" fmla="*/ 0 h 30"/>
                <a:gd name="T6" fmla="*/ 10 w 422"/>
                <a:gd name="T7" fmla="*/ 1 h 30"/>
                <a:gd name="T8" fmla="*/ 7 w 422"/>
                <a:gd name="T9" fmla="*/ 3 h 30"/>
                <a:gd name="T10" fmla="*/ 4 w 422"/>
                <a:gd name="T11" fmla="*/ 5 h 30"/>
                <a:gd name="T12" fmla="*/ 3 w 422"/>
                <a:gd name="T13" fmla="*/ 7 h 30"/>
                <a:gd name="T14" fmla="*/ 1 w 422"/>
                <a:gd name="T15" fmla="*/ 10 h 30"/>
                <a:gd name="T16" fmla="*/ 1 w 422"/>
                <a:gd name="T17" fmla="*/ 12 h 30"/>
                <a:gd name="T18" fmla="*/ 0 w 422"/>
                <a:gd name="T19" fmla="*/ 15 h 30"/>
                <a:gd name="T20" fmla="*/ 1 w 422"/>
                <a:gd name="T21" fmla="*/ 19 h 30"/>
                <a:gd name="T22" fmla="*/ 1 w 422"/>
                <a:gd name="T23" fmla="*/ 22 h 30"/>
                <a:gd name="T24" fmla="*/ 3 w 422"/>
                <a:gd name="T25" fmla="*/ 24 h 30"/>
                <a:gd name="T26" fmla="*/ 4 w 422"/>
                <a:gd name="T27" fmla="*/ 26 h 30"/>
                <a:gd name="T28" fmla="*/ 7 w 422"/>
                <a:gd name="T29" fmla="*/ 28 h 30"/>
                <a:gd name="T30" fmla="*/ 10 w 422"/>
                <a:gd name="T31" fmla="*/ 29 h 30"/>
                <a:gd name="T32" fmla="*/ 12 w 422"/>
                <a:gd name="T33" fmla="*/ 30 h 30"/>
                <a:gd name="T34" fmla="*/ 15 w 422"/>
                <a:gd name="T35" fmla="*/ 30 h 30"/>
                <a:gd name="T36" fmla="*/ 407 w 422"/>
                <a:gd name="T37" fmla="*/ 30 h 30"/>
                <a:gd name="T38" fmla="*/ 410 w 422"/>
                <a:gd name="T39" fmla="*/ 30 h 30"/>
                <a:gd name="T40" fmla="*/ 413 w 422"/>
                <a:gd name="T41" fmla="*/ 29 h 30"/>
                <a:gd name="T42" fmla="*/ 415 w 422"/>
                <a:gd name="T43" fmla="*/ 28 h 30"/>
                <a:gd name="T44" fmla="*/ 417 w 422"/>
                <a:gd name="T45" fmla="*/ 26 h 30"/>
                <a:gd name="T46" fmla="*/ 419 w 422"/>
                <a:gd name="T47" fmla="*/ 24 h 30"/>
                <a:gd name="T48" fmla="*/ 421 w 422"/>
                <a:gd name="T49" fmla="*/ 22 h 30"/>
                <a:gd name="T50" fmla="*/ 422 w 422"/>
                <a:gd name="T51" fmla="*/ 19 h 30"/>
                <a:gd name="T52" fmla="*/ 422 w 422"/>
                <a:gd name="T53" fmla="*/ 15 h 30"/>
                <a:gd name="T54" fmla="*/ 422 w 422"/>
                <a:gd name="T55" fmla="*/ 12 h 30"/>
                <a:gd name="T56" fmla="*/ 421 w 422"/>
                <a:gd name="T57" fmla="*/ 10 h 30"/>
                <a:gd name="T58" fmla="*/ 419 w 422"/>
                <a:gd name="T59" fmla="*/ 7 h 30"/>
                <a:gd name="T60" fmla="*/ 417 w 422"/>
                <a:gd name="T61" fmla="*/ 5 h 30"/>
                <a:gd name="T62" fmla="*/ 415 w 422"/>
                <a:gd name="T63" fmla="*/ 3 h 30"/>
                <a:gd name="T64" fmla="*/ 413 w 422"/>
                <a:gd name="T65" fmla="*/ 1 h 30"/>
                <a:gd name="T66" fmla="*/ 410 w 422"/>
                <a:gd name="T67" fmla="*/ 0 h 30"/>
                <a:gd name="T68" fmla="*/ 407 w 422"/>
                <a:gd name="T69" fmla="*/ 0 h 30"/>
                <a:gd name="T70" fmla="*/ 407 w 422"/>
                <a:gd name="T7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2" h="30">
                  <a:moveTo>
                    <a:pt x="407" y="0"/>
                  </a:moveTo>
                  <a:lnTo>
                    <a:pt x="15" y="0"/>
                  </a:lnTo>
                  <a:lnTo>
                    <a:pt x="12" y="0"/>
                  </a:lnTo>
                  <a:lnTo>
                    <a:pt x="10" y="1"/>
                  </a:lnTo>
                  <a:lnTo>
                    <a:pt x="7" y="3"/>
                  </a:lnTo>
                  <a:lnTo>
                    <a:pt x="4" y="5"/>
                  </a:lnTo>
                  <a:lnTo>
                    <a:pt x="3" y="7"/>
                  </a:lnTo>
                  <a:lnTo>
                    <a:pt x="1" y="10"/>
                  </a:lnTo>
                  <a:lnTo>
                    <a:pt x="1" y="12"/>
                  </a:lnTo>
                  <a:lnTo>
                    <a:pt x="0" y="15"/>
                  </a:lnTo>
                  <a:lnTo>
                    <a:pt x="1" y="19"/>
                  </a:lnTo>
                  <a:lnTo>
                    <a:pt x="1" y="22"/>
                  </a:lnTo>
                  <a:lnTo>
                    <a:pt x="3" y="24"/>
                  </a:lnTo>
                  <a:lnTo>
                    <a:pt x="4" y="26"/>
                  </a:lnTo>
                  <a:lnTo>
                    <a:pt x="7" y="28"/>
                  </a:lnTo>
                  <a:lnTo>
                    <a:pt x="10" y="29"/>
                  </a:lnTo>
                  <a:lnTo>
                    <a:pt x="12" y="30"/>
                  </a:lnTo>
                  <a:lnTo>
                    <a:pt x="15" y="30"/>
                  </a:lnTo>
                  <a:lnTo>
                    <a:pt x="407" y="30"/>
                  </a:lnTo>
                  <a:lnTo>
                    <a:pt x="410" y="30"/>
                  </a:lnTo>
                  <a:lnTo>
                    <a:pt x="413" y="29"/>
                  </a:lnTo>
                  <a:lnTo>
                    <a:pt x="415" y="28"/>
                  </a:lnTo>
                  <a:lnTo>
                    <a:pt x="417" y="26"/>
                  </a:lnTo>
                  <a:lnTo>
                    <a:pt x="419" y="24"/>
                  </a:lnTo>
                  <a:lnTo>
                    <a:pt x="421" y="22"/>
                  </a:lnTo>
                  <a:lnTo>
                    <a:pt x="422" y="19"/>
                  </a:lnTo>
                  <a:lnTo>
                    <a:pt x="422" y="15"/>
                  </a:lnTo>
                  <a:lnTo>
                    <a:pt x="422" y="12"/>
                  </a:lnTo>
                  <a:lnTo>
                    <a:pt x="421" y="10"/>
                  </a:lnTo>
                  <a:lnTo>
                    <a:pt x="419" y="7"/>
                  </a:lnTo>
                  <a:lnTo>
                    <a:pt x="417" y="5"/>
                  </a:lnTo>
                  <a:lnTo>
                    <a:pt x="415" y="3"/>
                  </a:lnTo>
                  <a:lnTo>
                    <a:pt x="413" y="1"/>
                  </a:lnTo>
                  <a:lnTo>
                    <a:pt x="410" y="0"/>
                  </a:lnTo>
                  <a:lnTo>
                    <a:pt x="407" y="0"/>
                  </a:lnTo>
                  <a:lnTo>
                    <a:pt x="4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latin typeface="Barlow" panose="00000500000000000000" pitchFamily="2" charset="0"/>
              </a:endParaRPr>
            </a:p>
          </p:txBody>
        </p:sp>
      </p:grpSp>
      <p:grpSp>
        <p:nvGrpSpPr>
          <p:cNvPr id="204" name="Group 203"/>
          <p:cNvGrpSpPr/>
          <p:nvPr/>
        </p:nvGrpSpPr>
        <p:grpSpPr>
          <a:xfrm>
            <a:off x="5952331" y="2021337"/>
            <a:ext cx="287339" cy="287337"/>
            <a:chOff x="7023101" y="1917700"/>
            <a:chExt cx="287338" cy="287337"/>
          </a:xfrm>
          <a:solidFill>
            <a:srgbClr val="005941"/>
          </a:solidFill>
        </p:grpSpPr>
        <p:sp>
          <p:nvSpPr>
            <p:cNvPr id="205" name="Freeform 274"/>
            <p:cNvSpPr>
              <a:spLocks noEditPoints="1"/>
            </p:cNvSpPr>
            <p:nvPr/>
          </p:nvSpPr>
          <p:spPr bwMode="auto">
            <a:xfrm>
              <a:off x="7023101" y="1917700"/>
              <a:ext cx="287338" cy="287337"/>
            </a:xfrm>
            <a:custGeom>
              <a:avLst/>
              <a:gdLst>
                <a:gd name="T0" fmla="*/ 813 w 903"/>
                <a:gd name="T1" fmla="*/ 795 h 903"/>
                <a:gd name="T2" fmla="*/ 807 w 903"/>
                <a:gd name="T3" fmla="*/ 785 h 903"/>
                <a:gd name="T4" fmla="*/ 738 w 903"/>
                <a:gd name="T5" fmla="*/ 782 h 903"/>
                <a:gd name="T6" fmla="*/ 727 w 903"/>
                <a:gd name="T7" fmla="*/ 787 h 903"/>
                <a:gd name="T8" fmla="*/ 723 w 903"/>
                <a:gd name="T9" fmla="*/ 798 h 903"/>
                <a:gd name="T10" fmla="*/ 678 w 903"/>
                <a:gd name="T11" fmla="*/ 391 h 903"/>
                <a:gd name="T12" fmla="*/ 753 w 903"/>
                <a:gd name="T13" fmla="*/ 873 h 903"/>
                <a:gd name="T14" fmla="*/ 753 w 903"/>
                <a:gd name="T15" fmla="*/ 873 h 903"/>
                <a:gd name="T16" fmla="*/ 181 w 903"/>
                <a:gd name="T17" fmla="*/ 873 h 903"/>
                <a:gd name="T18" fmla="*/ 286 w 903"/>
                <a:gd name="T19" fmla="*/ 300 h 903"/>
                <a:gd name="T20" fmla="*/ 211 w 903"/>
                <a:gd name="T21" fmla="*/ 797 h 903"/>
                <a:gd name="T22" fmla="*/ 207 w 903"/>
                <a:gd name="T23" fmla="*/ 787 h 903"/>
                <a:gd name="T24" fmla="*/ 196 w 903"/>
                <a:gd name="T25" fmla="*/ 783 h 903"/>
                <a:gd name="T26" fmla="*/ 128 w 903"/>
                <a:gd name="T27" fmla="*/ 785 h 903"/>
                <a:gd name="T28" fmla="*/ 121 w 903"/>
                <a:gd name="T29" fmla="*/ 795 h 903"/>
                <a:gd name="T30" fmla="*/ 30 w 903"/>
                <a:gd name="T31" fmla="*/ 300 h 903"/>
                <a:gd name="T32" fmla="*/ 90 w 903"/>
                <a:gd name="T33" fmla="*/ 270 h 903"/>
                <a:gd name="T34" fmla="*/ 362 w 903"/>
                <a:gd name="T35" fmla="*/ 873 h 903"/>
                <a:gd name="T36" fmla="*/ 813 w 903"/>
                <a:gd name="T37" fmla="*/ 300 h 903"/>
                <a:gd name="T38" fmla="*/ 888 w 903"/>
                <a:gd name="T39" fmla="*/ 361 h 903"/>
                <a:gd name="T40" fmla="*/ 842 w 903"/>
                <a:gd name="T41" fmla="*/ 280 h 903"/>
                <a:gd name="T42" fmla="*/ 834 w 903"/>
                <a:gd name="T43" fmla="*/ 271 h 903"/>
                <a:gd name="T44" fmla="*/ 675 w 903"/>
                <a:gd name="T45" fmla="*/ 271 h 903"/>
                <a:gd name="T46" fmla="*/ 665 w 903"/>
                <a:gd name="T47" fmla="*/ 278 h 903"/>
                <a:gd name="T48" fmla="*/ 663 w 903"/>
                <a:gd name="T49" fmla="*/ 361 h 903"/>
                <a:gd name="T50" fmla="*/ 609 w 903"/>
                <a:gd name="T51" fmla="*/ 364 h 903"/>
                <a:gd name="T52" fmla="*/ 603 w 903"/>
                <a:gd name="T53" fmla="*/ 373 h 903"/>
                <a:gd name="T54" fmla="*/ 362 w 903"/>
                <a:gd name="T55" fmla="*/ 285 h 903"/>
                <a:gd name="T56" fmla="*/ 357 w 903"/>
                <a:gd name="T57" fmla="*/ 274 h 903"/>
                <a:gd name="T58" fmla="*/ 347 w 903"/>
                <a:gd name="T59" fmla="*/ 270 h 903"/>
                <a:gd name="T60" fmla="*/ 300 w 903"/>
                <a:gd name="T61" fmla="*/ 160 h 903"/>
                <a:gd name="T62" fmla="*/ 292 w 903"/>
                <a:gd name="T63" fmla="*/ 151 h 903"/>
                <a:gd name="T64" fmla="*/ 181 w 903"/>
                <a:gd name="T65" fmla="*/ 15 h 903"/>
                <a:gd name="T66" fmla="*/ 177 w 903"/>
                <a:gd name="T67" fmla="*/ 4 h 903"/>
                <a:gd name="T68" fmla="*/ 166 w 903"/>
                <a:gd name="T69" fmla="*/ 0 h 903"/>
                <a:gd name="T70" fmla="*/ 156 w 903"/>
                <a:gd name="T71" fmla="*/ 4 h 903"/>
                <a:gd name="T72" fmla="*/ 151 w 903"/>
                <a:gd name="T73" fmla="*/ 15 h 903"/>
                <a:gd name="T74" fmla="*/ 70 w 903"/>
                <a:gd name="T75" fmla="*/ 151 h 903"/>
                <a:gd name="T76" fmla="*/ 61 w 903"/>
                <a:gd name="T77" fmla="*/ 160 h 903"/>
                <a:gd name="T78" fmla="*/ 15 w 903"/>
                <a:gd name="T79" fmla="*/ 270 h 903"/>
                <a:gd name="T80" fmla="*/ 4 w 903"/>
                <a:gd name="T81" fmla="*/ 274 h 903"/>
                <a:gd name="T82" fmla="*/ 0 w 903"/>
                <a:gd name="T83" fmla="*/ 285 h 903"/>
                <a:gd name="T84" fmla="*/ 3 w 903"/>
                <a:gd name="T85" fmla="*/ 897 h 903"/>
                <a:gd name="T86" fmla="*/ 12 w 903"/>
                <a:gd name="T87" fmla="*/ 903 h 903"/>
                <a:gd name="T88" fmla="*/ 347 w 903"/>
                <a:gd name="T89" fmla="*/ 903 h 903"/>
                <a:gd name="T90" fmla="*/ 888 w 903"/>
                <a:gd name="T91" fmla="*/ 903 h 903"/>
                <a:gd name="T92" fmla="*/ 899 w 903"/>
                <a:gd name="T93" fmla="*/ 899 h 903"/>
                <a:gd name="T94" fmla="*/ 903 w 903"/>
                <a:gd name="T95" fmla="*/ 888 h 903"/>
                <a:gd name="T96" fmla="*/ 901 w 903"/>
                <a:gd name="T97" fmla="*/ 368 h 903"/>
                <a:gd name="T98" fmla="*/ 891 w 903"/>
                <a:gd name="T99" fmla="*/ 36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03" h="903">
                  <a:moveTo>
                    <a:pt x="873" y="873"/>
                  </a:moveTo>
                  <a:lnTo>
                    <a:pt x="813" y="873"/>
                  </a:lnTo>
                  <a:lnTo>
                    <a:pt x="813" y="797"/>
                  </a:lnTo>
                  <a:lnTo>
                    <a:pt x="813" y="795"/>
                  </a:lnTo>
                  <a:lnTo>
                    <a:pt x="812" y="792"/>
                  </a:lnTo>
                  <a:lnTo>
                    <a:pt x="811" y="789"/>
                  </a:lnTo>
                  <a:lnTo>
                    <a:pt x="809" y="787"/>
                  </a:lnTo>
                  <a:lnTo>
                    <a:pt x="807" y="785"/>
                  </a:lnTo>
                  <a:lnTo>
                    <a:pt x="804" y="784"/>
                  </a:lnTo>
                  <a:lnTo>
                    <a:pt x="801" y="783"/>
                  </a:lnTo>
                  <a:lnTo>
                    <a:pt x="798" y="783"/>
                  </a:lnTo>
                  <a:lnTo>
                    <a:pt x="738" y="782"/>
                  </a:lnTo>
                  <a:lnTo>
                    <a:pt x="735" y="783"/>
                  </a:lnTo>
                  <a:lnTo>
                    <a:pt x="733" y="784"/>
                  </a:lnTo>
                  <a:lnTo>
                    <a:pt x="729" y="785"/>
                  </a:lnTo>
                  <a:lnTo>
                    <a:pt x="727" y="787"/>
                  </a:lnTo>
                  <a:lnTo>
                    <a:pt x="725" y="789"/>
                  </a:lnTo>
                  <a:lnTo>
                    <a:pt x="724" y="792"/>
                  </a:lnTo>
                  <a:lnTo>
                    <a:pt x="723" y="795"/>
                  </a:lnTo>
                  <a:lnTo>
                    <a:pt x="723" y="798"/>
                  </a:lnTo>
                  <a:lnTo>
                    <a:pt x="723" y="873"/>
                  </a:lnTo>
                  <a:lnTo>
                    <a:pt x="633" y="873"/>
                  </a:lnTo>
                  <a:lnTo>
                    <a:pt x="633" y="391"/>
                  </a:lnTo>
                  <a:lnTo>
                    <a:pt x="678" y="391"/>
                  </a:lnTo>
                  <a:lnTo>
                    <a:pt x="828" y="391"/>
                  </a:lnTo>
                  <a:lnTo>
                    <a:pt x="873" y="391"/>
                  </a:lnTo>
                  <a:lnTo>
                    <a:pt x="873" y="873"/>
                  </a:lnTo>
                  <a:close/>
                  <a:moveTo>
                    <a:pt x="753" y="873"/>
                  </a:moveTo>
                  <a:lnTo>
                    <a:pt x="753" y="813"/>
                  </a:lnTo>
                  <a:lnTo>
                    <a:pt x="783" y="813"/>
                  </a:lnTo>
                  <a:lnTo>
                    <a:pt x="783" y="873"/>
                  </a:lnTo>
                  <a:lnTo>
                    <a:pt x="753" y="873"/>
                  </a:lnTo>
                  <a:close/>
                  <a:moveTo>
                    <a:pt x="151" y="873"/>
                  </a:moveTo>
                  <a:lnTo>
                    <a:pt x="151" y="813"/>
                  </a:lnTo>
                  <a:lnTo>
                    <a:pt x="181" y="813"/>
                  </a:lnTo>
                  <a:lnTo>
                    <a:pt x="181" y="873"/>
                  </a:lnTo>
                  <a:lnTo>
                    <a:pt x="151" y="873"/>
                  </a:lnTo>
                  <a:close/>
                  <a:moveTo>
                    <a:pt x="30" y="300"/>
                  </a:moveTo>
                  <a:lnTo>
                    <a:pt x="75" y="300"/>
                  </a:lnTo>
                  <a:lnTo>
                    <a:pt x="286" y="300"/>
                  </a:lnTo>
                  <a:lnTo>
                    <a:pt x="331" y="300"/>
                  </a:lnTo>
                  <a:lnTo>
                    <a:pt x="331" y="873"/>
                  </a:lnTo>
                  <a:lnTo>
                    <a:pt x="211" y="873"/>
                  </a:lnTo>
                  <a:lnTo>
                    <a:pt x="211" y="797"/>
                  </a:lnTo>
                  <a:lnTo>
                    <a:pt x="210" y="795"/>
                  </a:lnTo>
                  <a:lnTo>
                    <a:pt x="210" y="792"/>
                  </a:lnTo>
                  <a:lnTo>
                    <a:pt x="208" y="789"/>
                  </a:lnTo>
                  <a:lnTo>
                    <a:pt x="207" y="787"/>
                  </a:lnTo>
                  <a:lnTo>
                    <a:pt x="205" y="785"/>
                  </a:lnTo>
                  <a:lnTo>
                    <a:pt x="202" y="784"/>
                  </a:lnTo>
                  <a:lnTo>
                    <a:pt x="200" y="783"/>
                  </a:lnTo>
                  <a:lnTo>
                    <a:pt x="196" y="783"/>
                  </a:lnTo>
                  <a:lnTo>
                    <a:pt x="136" y="782"/>
                  </a:lnTo>
                  <a:lnTo>
                    <a:pt x="133" y="783"/>
                  </a:lnTo>
                  <a:lnTo>
                    <a:pt x="130" y="784"/>
                  </a:lnTo>
                  <a:lnTo>
                    <a:pt x="128" y="785"/>
                  </a:lnTo>
                  <a:lnTo>
                    <a:pt x="126" y="787"/>
                  </a:lnTo>
                  <a:lnTo>
                    <a:pt x="123" y="789"/>
                  </a:lnTo>
                  <a:lnTo>
                    <a:pt x="122" y="792"/>
                  </a:lnTo>
                  <a:lnTo>
                    <a:pt x="121" y="795"/>
                  </a:lnTo>
                  <a:lnTo>
                    <a:pt x="121" y="798"/>
                  </a:lnTo>
                  <a:lnTo>
                    <a:pt x="121" y="873"/>
                  </a:lnTo>
                  <a:lnTo>
                    <a:pt x="30" y="873"/>
                  </a:lnTo>
                  <a:lnTo>
                    <a:pt x="30" y="300"/>
                  </a:lnTo>
                  <a:close/>
                  <a:moveTo>
                    <a:pt x="90" y="180"/>
                  </a:moveTo>
                  <a:lnTo>
                    <a:pt x="271" y="180"/>
                  </a:lnTo>
                  <a:lnTo>
                    <a:pt x="271" y="270"/>
                  </a:lnTo>
                  <a:lnTo>
                    <a:pt x="90" y="270"/>
                  </a:lnTo>
                  <a:lnTo>
                    <a:pt x="90" y="180"/>
                  </a:lnTo>
                  <a:close/>
                  <a:moveTo>
                    <a:pt x="603" y="542"/>
                  </a:moveTo>
                  <a:lnTo>
                    <a:pt x="603" y="873"/>
                  </a:lnTo>
                  <a:lnTo>
                    <a:pt x="362" y="873"/>
                  </a:lnTo>
                  <a:lnTo>
                    <a:pt x="362" y="542"/>
                  </a:lnTo>
                  <a:lnTo>
                    <a:pt x="603" y="542"/>
                  </a:lnTo>
                  <a:close/>
                  <a:moveTo>
                    <a:pt x="693" y="300"/>
                  </a:moveTo>
                  <a:lnTo>
                    <a:pt x="813" y="300"/>
                  </a:lnTo>
                  <a:lnTo>
                    <a:pt x="813" y="361"/>
                  </a:lnTo>
                  <a:lnTo>
                    <a:pt x="693" y="361"/>
                  </a:lnTo>
                  <a:lnTo>
                    <a:pt x="693" y="300"/>
                  </a:lnTo>
                  <a:close/>
                  <a:moveTo>
                    <a:pt x="888" y="361"/>
                  </a:moveTo>
                  <a:lnTo>
                    <a:pt x="843" y="361"/>
                  </a:lnTo>
                  <a:lnTo>
                    <a:pt x="843" y="285"/>
                  </a:lnTo>
                  <a:lnTo>
                    <a:pt x="843" y="282"/>
                  </a:lnTo>
                  <a:lnTo>
                    <a:pt x="842" y="280"/>
                  </a:lnTo>
                  <a:lnTo>
                    <a:pt x="841" y="277"/>
                  </a:lnTo>
                  <a:lnTo>
                    <a:pt x="839" y="274"/>
                  </a:lnTo>
                  <a:lnTo>
                    <a:pt x="837" y="273"/>
                  </a:lnTo>
                  <a:lnTo>
                    <a:pt x="834" y="271"/>
                  </a:lnTo>
                  <a:lnTo>
                    <a:pt x="831" y="271"/>
                  </a:lnTo>
                  <a:lnTo>
                    <a:pt x="828" y="270"/>
                  </a:lnTo>
                  <a:lnTo>
                    <a:pt x="678" y="270"/>
                  </a:lnTo>
                  <a:lnTo>
                    <a:pt x="675" y="271"/>
                  </a:lnTo>
                  <a:lnTo>
                    <a:pt x="671" y="271"/>
                  </a:lnTo>
                  <a:lnTo>
                    <a:pt x="669" y="273"/>
                  </a:lnTo>
                  <a:lnTo>
                    <a:pt x="667" y="274"/>
                  </a:lnTo>
                  <a:lnTo>
                    <a:pt x="665" y="278"/>
                  </a:lnTo>
                  <a:lnTo>
                    <a:pt x="664" y="280"/>
                  </a:lnTo>
                  <a:lnTo>
                    <a:pt x="663" y="283"/>
                  </a:lnTo>
                  <a:lnTo>
                    <a:pt x="663" y="285"/>
                  </a:lnTo>
                  <a:lnTo>
                    <a:pt x="663" y="361"/>
                  </a:lnTo>
                  <a:lnTo>
                    <a:pt x="618" y="361"/>
                  </a:lnTo>
                  <a:lnTo>
                    <a:pt x="615" y="361"/>
                  </a:lnTo>
                  <a:lnTo>
                    <a:pt x="611" y="362"/>
                  </a:lnTo>
                  <a:lnTo>
                    <a:pt x="609" y="364"/>
                  </a:lnTo>
                  <a:lnTo>
                    <a:pt x="607" y="366"/>
                  </a:lnTo>
                  <a:lnTo>
                    <a:pt x="605" y="368"/>
                  </a:lnTo>
                  <a:lnTo>
                    <a:pt x="604" y="370"/>
                  </a:lnTo>
                  <a:lnTo>
                    <a:pt x="603" y="373"/>
                  </a:lnTo>
                  <a:lnTo>
                    <a:pt x="603" y="376"/>
                  </a:lnTo>
                  <a:lnTo>
                    <a:pt x="603" y="512"/>
                  </a:lnTo>
                  <a:lnTo>
                    <a:pt x="362" y="512"/>
                  </a:lnTo>
                  <a:lnTo>
                    <a:pt x="362" y="285"/>
                  </a:lnTo>
                  <a:lnTo>
                    <a:pt x="362" y="282"/>
                  </a:lnTo>
                  <a:lnTo>
                    <a:pt x="360" y="280"/>
                  </a:lnTo>
                  <a:lnTo>
                    <a:pt x="359" y="277"/>
                  </a:lnTo>
                  <a:lnTo>
                    <a:pt x="357" y="274"/>
                  </a:lnTo>
                  <a:lnTo>
                    <a:pt x="355" y="273"/>
                  </a:lnTo>
                  <a:lnTo>
                    <a:pt x="352" y="271"/>
                  </a:lnTo>
                  <a:lnTo>
                    <a:pt x="350" y="271"/>
                  </a:lnTo>
                  <a:lnTo>
                    <a:pt x="347" y="270"/>
                  </a:lnTo>
                  <a:lnTo>
                    <a:pt x="301" y="270"/>
                  </a:lnTo>
                  <a:lnTo>
                    <a:pt x="301" y="165"/>
                  </a:lnTo>
                  <a:lnTo>
                    <a:pt x="301" y="162"/>
                  </a:lnTo>
                  <a:lnTo>
                    <a:pt x="300" y="160"/>
                  </a:lnTo>
                  <a:lnTo>
                    <a:pt x="299" y="156"/>
                  </a:lnTo>
                  <a:lnTo>
                    <a:pt x="297" y="154"/>
                  </a:lnTo>
                  <a:lnTo>
                    <a:pt x="295" y="152"/>
                  </a:lnTo>
                  <a:lnTo>
                    <a:pt x="292" y="151"/>
                  </a:lnTo>
                  <a:lnTo>
                    <a:pt x="290" y="150"/>
                  </a:lnTo>
                  <a:lnTo>
                    <a:pt x="286" y="150"/>
                  </a:lnTo>
                  <a:lnTo>
                    <a:pt x="181" y="150"/>
                  </a:lnTo>
                  <a:lnTo>
                    <a:pt x="181" y="15"/>
                  </a:lnTo>
                  <a:lnTo>
                    <a:pt x="180" y="12"/>
                  </a:lnTo>
                  <a:lnTo>
                    <a:pt x="180" y="8"/>
                  </a:lnTo>
                  <a:lnTo>
                    <a:pt x="178" y="6"/>
                  </a:lnTo>
                  <a:lnTo>
                    <a:pt x="177" y="4"/>
                  </a:lnTo>
                  <a:lnTo>
                    <a:pt x="174" y="2"/>
                  </a:lnTo>
                  <a:lnTo>
                    <a:pt x="172" y="1"/>
                  </a:lnTo>
                  <a:lnTo>
                    <a:pt x="168" y="0"/>
                  </a:lnTo>
                  <a:lnTo>
                    <a:pt x="166" y="0"/>
                  </a:lnTo>
                  <a:lnTo>
                    <a:pt x="163" y="0"/>
                  </a:lnTo>
                  <a:lnTo>
                    <a:pt x="160" y="1"/>
                  </a:lnTo>
                  <a:lnTo>
                    <a:pt x="158" y="2"/>
                  </a:lnTo>
                  <a:lnTo>
                    <a:pt x="156" y="4"/>
                  </a:lnTo>
                  <a:lnTo>
                    <a:pt x="153" y="6"/>
                  </a:lnTo>
                  <a:lnTo>
                    <a:pt x="152" y="8"/>
                  </a:lnTo>
                  <a:lnTo>
                    <a:pt x="151" y="12"/>
                  </a:lnTo>
                  <a:lnTo>
                    <a:pt x="151" y="15"/>
                  </a:lnTo>
                  <a:lnTo>
                    <a:pt x="151" y="150"/>
                  </a:lnTo>
                  <a:lnTo>
                    <a:pt x="75" y="150"/>
                  </a:lnTo>
                  <a:lnTo>
                    <a:pt x="73" y="150"/>
                  </a:lnTo>
                  <a:lnTo>
                    <a:pt x="70" y="151"/>
                  </a:lnTo>
                  <a:lnTo>
                    <a:pt x="68" y="152"/>
                  </a:lnTo>
                  <a:lnTo>
                    <a:pt x="64" y="154"/>
                  </a:lnTo>
                  <a:lnTo>
                    <a:pt x="63" y="156"/>
                  </a:lnTo>
                  <a:lnTo>
                    <a:pt x="61" y="160"/>
                  </a:lnTo>
                  <a:lnTo>
                    <a:pt x="61" y="162"/>
                  </a:lnTo>
                  <a:lnTo>
                    <a:pt x="60" y="165"/>
                  </a:lnTo>
                  <a:lnTo>
                    <a:pt x="60" y="270"/>
                  </a:lnTo>
                  <a:lnTo>
                    <a:pt x="15" y="270"/>
                  </a:lnTo>
                  <a:lnTo>
                    <a:pt x="12" y="271"/>
                  </a:lnTo>
                  <a:lnTo>
                    <a:pt x="10" y="271"/>
                  </a:lnTo>
                  <a:lnTo>
                    <a:pt x="7" y="273"/>
                  </a:lnTo>
                  <a:lnTo>
                    <a:pt x="4" y="274"/>
                  </a:lnTo>
                  <a:lnTo>
                    <a:pt x="3" y="278"/>
                  </a:lnTo>
                  <a:lnTo>
                    <a:pt x="1" y="280"/>
                  </a:lnTo>
                  <a:lnTo>
                    <a:pt x="1" y="283"/>
                  </a:lnTo>
                  <a:lnTo>
                    <a:pt x="0" y="285"/>
                  </a:lnTo>
                  <a:lnTo>
                    <a:pt x="0" y="888"/>
                  </a:lnTo>
                  <a:lnTo>
                    <a:pt x="1" y="891"/>
                  </a:lnTo>
                  <a:lnTo>
                    <a:pt x="1" y="894"/>
                  </a:lnTo>
                  <a:lnTo>
                    <a:pt x="3" y="897"/>
                  </a:lnTo>
                  <a:lnTo>
                    <a:pt x="4" y="899"/>
                  </a:lnTo>
                  <a:lnTo>
                    <a:pt x="7" y="900"/>
                  </a:lnTo>
                  <a:lnTo>
                    <a:pt x="10" y="902"/>
                  </a:lnTo>
                  <a:lnTo>
                    <a:pt x="12" y="903"/>
                  </a:lnTo>
                  <a:lnTo>
                    <a:pt x="15" y="903"/>
                  </a:lnTo>
                  <a:lnTo>
                    <a:pt x="136" y="903"/>
                  </a:lnTo>
                  <a:lnTo>
                    <a:pt x="196" y="903"/>
                  </a:lnTo>
                  <a:lnTo>
                    <a:pt x="347" y="903"/>
                  </a:lnTo>
                  <a:lnTo>
                    <a:pt x="618" y="903"/>
                  </a:lnTo>
                  <a:lnTo>
                    <a:pt x="738" y="903"/>
                  </a:lnTo>
                  <a:lnTo>
                    <a:pt x="798" y="903"/>
                  </a:lnTo>
                  <a:lnTo>
                    <a:pt x="888" y="903"/>
                  </a:lnTo>
                  <a:lnTo>
                    <a:pt x="891" y="902"/>
                  </a:lnTo>
                  <a:lnTo>
                    <a:pt x="895" y="902"/>
                  </a:lnTo>
                  <a:lnTo>
                    <a:pt x="897" y="900"/>
                  </a:lnTo>
                  <a:lnTo>
                    <a:pt x="899" y="899"/>
                  </a:lnTo>
                  <a:lnTo>
                    <a:pt x="901" y="897"/>
                  </a:lnTo>
                  <a:lnTo>
                    <a:pt x="902" y="894"/>
                  </a:lnTo>
                  <a:lnTo>
                    <a:pt x="903" y="891"/>
                  </a:lnTo>
                  <a:lnTo>
                    <a:pt x="903" y="888"/>
                  </a:lnTo>
                  <a:lnTo>
                    <a:pt x="903" y="376"/>
                  </a:lnTo>
                  <a:lnTo>
                    <a:pt x="903" y="373"/>
                  </a:lnTo>
                  <a:lnTo>
                    <a:pt x="902" y="370"/>
                  </a:lnTo>
                  <a:lnTo>
                    <a:pt x="901" y="368"/>
                  </a:lnTo>
                  <a:lnTo>
                    <a:pt x="899" y="366"/>
                  </a:lnTo>
                  <a:lnTo>
                    <a:pt x="897" y="364"/>
                  </a:lnTo>
                  <a:lnTo>
                    <a:pt x="895" y="362"/>
                  </a:lnTo>
                  <a:lnTo>
                    <a:pt x="891" y="361"/>
                  </a:lnTo>
                  <a:lnTo>
                    <a:pt x="888" y="3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latin typeface="Barlow" panose="00000500000000000000" pitchFamily="2" charset="0"/>
              </a:endParaRPr>
            </a:p>
          </p:txBody>
        </p:sp>
        <p:sp>
          <p:nvSpPr>
            <p:cNvPr id="206" name="Freeform 275"/>
            <p:cNvSpPr>
              <a:spLocks/>
            </p:cNvSpPr>
            <p:nvPr/>
          </p:nvSpPr>
          <p:spPr bwMode="auto">
            <a:xfrm>
              <a:off x="7061201" y="1984375"/>
              <a:ext cx="38100" cy="9525"/>
            </a:xfrm>
            <a:custGeom>
              <a:avLst/>
              <a:gdLst>
                <a:gd name="T0" fmla="*/ 105 w 120"/>
                <a:gd name="T1" fmla="*/ 0 h 30"/>
                <a:gd name="T2" fmla="*/ 15 w 120"/>
                <a:gd name="T3" fmla="*/ 0 h 30"/>
                <a:gd name="T4" fmla="*/ 12 w 120"/>
                <a:gd name="T5" fmla="*/ 0 h 30"/>
                <a:gd name="T6" fmla="*/ 9 w 120"/>
                <a:gd name="T7" fmla="*/ 1 h 30"/>
                <a:gd name="T8" fmla="*/ 7 w 120"/>
                <a:gd name="T9" fmla="*/ 3 h 30"/>
                <a:gd name="T10" fmla="*/ 5 w 120"/>
                <a:gd name="T11" fmla="*/ 4 h 30"/>
                <a:gd name="T12" fmla="*/ 2 w 120"/>
                <a:gd name="T13" fmla="*/ 7 h 30"/>
                <a:gd name="T14" fmla="*/ 1 w 120"/>
                <a:gd name="T15" fmla="*/ 10 h 30"/>
                <a:gd name="T16" fmla="*/ 0 w 120"/>
                <a:gd name="T17" fmla="*/ 12 h 30"/>
                <a:gd name="T18" fmla="*/ 0 w 120"/>
                <a:gd name="T19" fmla="*/ 15 h 30"/>
                <a:gd name="T20" fmla="*/ 0 w 120"/>
                <a:gd name="T21" fmla="*/ 18 h 30"/>
                <a:gd name="T22" fmla="*/ 1 w 120"/>
                <a:gd name="T23" fmla="*/ 22 h 30"/>
                <a:gd name="T24" fmla="*/ 2 w 120"/>
                <a:gd name="T25" fmla="*/ 24 h 30"/>
                <a:gd name="T26" fmla="*/ 5 w 120"/>
                <a:gd name="T27" fmla="*/ 26 h 30"/>
                <a:gd name="T28" fmla="*/ 7 w 120"/>
                <a:gd name="T29" fmla="*/ 28 h 30"/>
                <a:gd name="T30" fmla="*/ 9 w 120"/>
                <a:gd name="T31" fmla="*/ 29 h 30"/>
                <a:gd name="T32" fmla="*/ 12 w 120"/>
                <a:gd name="T33" fmla="*/ 30 h 30"/>
                <a:gd name="T34" fmla="*/ 15 w 120"/>
                <a:gd name="T35" fmla="*/ 30 h 30"/>
                <a:gd name="T36" fmla="*/ 105 w 120"/>
                <a:gd name="T37" fmla="*/ 30 h 30"/>
                <a:gd name="T38" fmla="*/ 109 w 120"/>
                <a:gd name="T39" fmla="*/ 30 h 30"/>
                <a:gd name="T40" fmla="*/ 111 w 120"/>
                <a:gd name="T41" fmla="*/ 29 h 30"/>
                <a:gd name="T42" fmla="*/ 114 w 120"/>
                <a:gd name="T43" fmla="*/ 28 h 30"/>
                <a:gd name="T44" fmla="*/ 116 w 120"/>
                <a:gd name="T45" fmla="*/ 26 h 30"/>
                <a:gd name="T46" fmla="*/ 117 w 120"/>
                <a:gd name="T47" fmla="*/ 24 h 30"/>
                <a:gd name="T48" fmla="*/ 119 w 120"/>
                <a:gd name="T49" fmla="*/ 22 h 30"/>
                <a:gd name="T50" fmla="*/ 120 w 120"/>
                <a:gd name="T51" fmla="*/ 18 h 30"/>
                <a:gd name="T52" fmla="*/ 120 w 120"/>
                <a:gd name="T53" fmla="*/ 15 h 30"/>
                <a:gd name="T54" fmla="*/ 120 w 120"/>
                <a:gd name="T55" fmla="*/ 12 h 30"/>
                <a:gd name="T56" fmla="*/ 119 w 120"/>
                <a:gd name="T57" fmla="*/ 10 h 30"/>
                <a:gd name="T58" fmla="*/ 117 w 120"/>
                <a:gd name="T59" fmla="*/ 7 h 30"/>
                <a:gd name="T60" fmla="*/ 116 w 120"/>
                <a:gd name="T61" fmla="*/ 4 h 30"/>
                <a:gd name="T62" fmla="*/ 114 w 120"/>
                <a:gd name="T63" fmla="*/ 3 h 30"/>
                <a:gd name="T64" fmla="*/ 111 w 120"/>
                <a:gd name="T65" fmla="*/ 1 h 30"/>
                <a:gd name="T66" fmla="*/ 109 w 120"/>
                <a:gd name="T67" fmla="*/ 0 h 30"/>
                <a:gd name="T68" fmla="*/ 105 w 120"/>
                <a:gd name="T6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0" h="30">
                  <a:moveTo>
                    <a:pt x="105" y="0"/>
                  </a:moveTo>
                  <a:lnTo>
                    <a:pt x="15" y="0"/>
                  </a:lnTo>
                  <a:lnTo>
                    <a:pt x="12" y="0"/>
                  </a:lnTo>
                  <a:lnTo>
                    <a:pt x="9" y="1"/>
                  </a:lnTo>
                  <a:lnTo>
                    <a:pt x="7" y="3"/>
                  </a:lnTo>
                  <a:lnTo>
                    <a:pt x="5" y="4"/>
                  </a:lnTo>
                  <a:lnTo>
                    <a:pt x="2" y="7"/>
                  </a:lnTo>
                  <a:lnTo>
                    <a:pt x="1" y="10"/>
                  </a:lnTo>
                  <a:lnTo>
                    <a:pt x="0" y="12"/>
                  </a:lnTo>
                  <a:lnTo>
                    <a:pt x="0" y="15"/>
                  </a:lnTo>
                  <a:lnTo>
                    <a:pt x="0" y="18"/>
                  </a:lnTo>
                  <a:lnTo>
                    <a:pt x="1" y="22"/>
                  </a:lnTo>
                  <a:lnTo>
                    <a:pt x="2" y="24"/>
                  </a:lnTo>
                  <a:lnTo>
                    <a:pt x="5" y="26"/>
                  </a:lnTo>
                  <a:lnTo>
                    <a:pt x="7" y="28"/>
                  </a:lnTo>
                  <a:lnTo>
                    <a:pt x="9" y="29"/>
                  </a:lnTo>
                  <a:lnTo>
                    <a:pt x="12" y="30"/>
                  </a:lnTo>
                  <a:lnTo>
                    <a:pt x="15" y="30"/>
                  </a:lnTo>
                  <a:lnTo>
                    <a:pt x="105" y="30"/>
                  </a:lnTo>
                  <a:lnTo>
                    <a:pt x="109" y="30"/>
                  </a:lnTo>
                  <a:lnTo>
                    <a:pt x="111" y="29"/>
                  </a:lnTo>
                  <a:lnTo>
                    <a:pt x="114" y="28"/>
                  </a:lnTo>
                  <a:lnTo>
                    <a:pt x="116" y="26"/>
                  </a:lnTo>
                  <a:lnTo>
                    <a:pt x="117" y="24"/>
                  </a:lnTo>
                  <a:lnTo>
                    <a:pt x="119" y="22"/>
                  </a:lnTo>
                  <a:lnTo>
                    <a:pt x="120" y="18"/>
                  </a:lnTo>
                  <a:lnTo>
                    <a:pt x="120" y="15"/>
                  </a:lnTo>
                  <a:lnTo>
                    <a:pt x="120" y="12"/>
                  </a:lnTo>
                  <a:lnTo>
                    <a:pt x="119" y="10"/>
                  </a:lnTo>
                  <a:lnTo>
                    <a:pt x="117" y="7"/>
                  </a:lnTo>
                  <a:lnTo>
                    <a:pt x="116" y="4"/>
                  </a:lnTo>
                  <a:lnTo>
                    <a:pt x="114" y="3"/>
                  </a:lnTo>
                  <a:lnTo>
                    <a:pt x="111" y="1"/>
                  </a:lnTo>
                  <a:lnTo>
                    <a:pt x="109" y="0"/>
                  </a:lnTo>
                  <a:lnTo>
                    <a:pt x="10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latin typeface="Barlow" panose="00000500000000000000" pitchFamily="2" charset="0"/>
              </a:endParaRPr>
            </a:p>
          </p:txBody>
        </p:sp>
        <p:sp>
          <p:nvSpPr>
            <p:cNvPr id="207" name="Freeform 276"/>
            <p:cNvSpPr>
              <a:spLocks/>
            </p:cNvSpPr>
            <p:nvPr/>
          </p:nvSpPr>
          <p:spPr bwMode="auto">
            <a:xfrm>
              <a:off x="7042151" y="2041525"/>
              <a:ext cx="76200" cy="9525"/>
            </a:xfrm>
            <a:custGeom>
              <a:avLst/>
              <a:gdLst>
                <a:gd name="T0" fmla="*/ 15 w 241"/>
                <a:gd name="T1" fmla="*/ 30 h 30"/>
                <a:gd name="T2" fmla="*/ 226 w 241"/>
                <a:gd name="T3" fmla="*/ 30 h 30"/>
                <a:gd name="T4" fmla="*/ 230 w 241"/>
                <a:gd name="T5" fmla="*/ 29 h 30"/>
                <a:gd name="T6" fmla="*/ 232 w 241"/>
                <a:gd name="T7" fmla="*/ 29 h 30"/>
                <a:gd name="T8" fmla="*/ 235 w 241"/>
                <a:gd name="T9" fmla="*/ 27 h 30"/>
                <a:gd name="T10" fmla="*/ 237 w 241"/>
                <a:gd name="T11" fmla="*/ 26 h 30"/>
                <a:gd name="T12" fmla="*/ 239 w 241"/>
                <a:gd name="T13" fmla="*/ 23 h 30"/>
                <a:gd name="T14" fmla="*/ 240 w 241"/>
                <a:gd name="T15" fmla="*/ 21 h 30"/>
                <a:gd name="T16" fmla="*/ 241 w 241"/>
                <a:gd name="T17" fmla="*/ 18 h 30"/>
                <a:gd name="T18" fmla="*/ 241 w 241"/>
                <a:gd name="T19" fmla="*/ 15 h 30"/>
                <a:gd name="T20" fmla="*/ 241 w 241"/>
                <a:gd name="T21" fmla="*/ 12 h 30"/>
                <a:gd name="T22" fmla="*/ 240 w 241"/>
                <a:gd name="T23" fmla="*/ 9 h 30"/>
                <a:gd name="T24" fmla="*/ 239 w 241"/>
                <a:gd name="T25" fmla="*/ 7 h 30"/>
                <a:gd name="T26" fmla="*/ 237 w 241"/>
                <a:gd name="T27" fmla="*/ 5 h 30"/>
                <a:gd name="T28" fmla="*/ 235 w 241"/>
                <a:gd name="T29" fmla="*/ 3 h 30"/>
                <a:gd name="T30" fmla="*/ 232 w 241"/>
                <a:gd name="T31" fmla="*/ 1 h 30"/>
                <a:gd name="T32" fmla="*/ 230 w 241"/>
                <a:gd name="T33" fmla="*/ 0 h 30"/>
                <a:gd name="T34" fmla="*/ 226 w 241"/>
                <a:gd name="T35" fmla="*/ 0 h 30"/>
                <a:gd name="T36" fmla="*/ 15 w 241"/>
                <a:gd name="T37" fmla="*/ 0 h 30"/>
                <a:gd name="T38" fmla="*/ 13 w 241"/>
                <a:gd name="T39" fmla="*/ 0 h 30"/>
                <a:gd name="T40" fmla="*/ 10 w 241"/>
                <a:gd name="T41" fmla="*/ 1 h 30"/>
                <a:gd name="T42" fmla="*/ 8 w 241"/>
                <a:gd name="T43" fmla="*/ 3 h 30"/>
                <a:gd name="T44" fmla="*/ 4 w 241"/>
                <a:gd name="T45" fmla="*/ 5 h 30"/>
                <a:gd name="T46" fmla="*/ 3 w 241"/>
                <a:gd name="T47" fmla="*/ 7 h 30"/>
                <a:gd name="T48" fmla="*/ 1 w 241"/>
                <a:gd name="T49" fmla="*/ 9 h 30"/>
                <a:gd name="T50" fmla="*/ 1 w 241"/>
                <a:gd name="T51" fmla="*/ 12 h 30"/>
                <a:gd name="T52" fmla="*/ 0 w 241"/>
                <a:gd name="T53" fmla="*/ 15 h 30"/>
                <a:gd name="T54" fmla="*/ 1 w 241"/>
                <a:gd name="T55" fmla="*/ 18 h 30"/>
                <a:gd name="T56" fmla="*/ 1 w 241"/>
                <a:gd name="T57" fmla="*/ 21 h 30"/>
                <a:gd name="T58" fmla="*/ 3 w 241"/>
                <a:gd name="T59" fmla="*/ 23 h 30"/>
                <a:gd name="T60" fmla="*/ 4 w 241"/>
                <a:gd name="T61" fmla="*/ 26 h 30"/>
                <a:gd name="T62" fmla="*/ 8 w 241"/>
                <a:gd name="T63" fmla="*/ 27 h 30"/>
                <a:gd name="T64" fmla="*/ 10 w 241"/>
                <a:gd name="T65" fmla="*/ 29 h 30"/>
                <a:gd name="T66" fmla="*/ 13 w 241"/>
                <a:gd name="T67" fmla="*/ 29 h 30"/>
                <a:gd name="T68" fmla="*/ 15 w 241"/>
                <a:gd name="T69" fmla="*/ 30 h 30"/>
                <a:gd name="T70" fmla="*/ 15 w 241"/>
                <a:gd name="T71"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41" h="30">
                  <a:moveTo>
                    <a:pt x="15" y="30"/>
                  </a:moveTo>
                  <a:lnTo>
                    <a:pt x="226" y="30"/>
                  </a:lnTo>
                  <a:lnTo>
                    <a:pt x="230" y="29"/>
                  </a:lnTo>
                  <a:lnTo>
                    <a:pt x="232" y="29"/>
                  </a:lnTo>
                  <a:lnTo>
                    <a:pt x="235" y="27"/>
                  </a:lnTo>
                  <a:lnTo>
                    <a:pt x="237" y="26"/>
                  </a:lnTo>
                  <a:lnTo>
                    <a:pt x="239" y="23"/>
                  </a:lnTo>
                  <a:lnTo>
                    <a:pt x="240" y="21"/>
                  </a:lnTo>
                  <a:lnTo>
                    <a:pt x="241" y="18"/>
                  </a:lnTo>
                  <a:lnTo>
                    <a:pt x="241" y="15"/>
                  </a:lnTo>
                  <a:lnTo>
                    <a:pt x="241" y="12"/>
                  </a:lnTo>
                  <a:lnTo>
                    <a:pt x="240" y="9"/>
                  </a:lnTo>
                  <a:lnTo>
                    <a:pt x="239" y="7"/>
                  </a:lnTo>
                  <a:lnTo>
                    <a:pt x="237" y="5"/>
                  </a:lnTo>
                  <a:lnTo>
                    <a:pt x="235" y="3"/>
                  </a:lnTo>
                  <a:lnTo>
                    <a:pt x="232" y="1"/>
                  </a:lnTo>
                  <a:lnTo>
                    <a:pt x="230" y="0"/>
                  </a:lnTo>
                  <a:lnTo>
                    <a:pt x="226" y="0"/>
                  </a:lnTo>
                  <a:lnTo>
                    <a:pt x="15" y="0"/>
                  </a:lnTo>
                  <a:lnTo>
                    <a:pt x="13" y="0"/>
                  </a:lnTo>
                  <a:lnTo>
                    <a:pt x="10" y="1"/>
                  </a:lnTo>
                  <a:lnTo>
                    <a:pt x="8" y="3"/>
                  </a:lnTo>
                  <a:lnTo>
                    <a:pt x="4" y="5"/>
                  </a:lnTo>
                  <a:lnTo>
                    <a:pt x="3" y="7"/>
                  </a:lnTo>
                  <a:lnTo>
                    <a:pt x="1" y="9"/>
                  </a:lnTo>
                  <a:lnTo>
                    <a:pt x="1" y="12"/>
                  </a:lnTo>
                  <a:lnTo>
                    <a:pt x="0" y="15"/>
                  </a:lnTo>
                  <a:lnTo>
                    <a:pt x="1" y="18"/>
                  </a:lnTo>
                  <a:lnTo>
                    <a:pt x="1" y="21"/>
                  </a:lnTo>
                  <a:lnTo>
                    <a:pt x="3" y="23"/>
                  </a:lnTo>
                  <a:lnTo>
                    <a:pt x="4" y="26"/>
                  </a:lnTo>
                  <a:lnTo>
                    <a:pt x="8" y="27"/>
                  </a:lnTo>
                  <a:lnTo>
                    <a:pt x="10" y="29"/>
                  </a:lnTo>
                  <a:lnTo>
                    <a:pt x="13" y="29"/>
                  </a:lnTo>
                  <a:lnTo>
                    <a:pt x="15" y="30"/>
                  </a:lnTo>
                  <a:lnTo>
                    <a:pt x="15"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latin typeface="Barlow" panose="00000500000000000000" pitchFamily="2" charset="0"/>
              </a:endParaRPr>
            </a:p>
          </p:txBody>
        </p:sp>
        <p:sp>
          <p:nvSpPr>
            <p:cNvPr id="208" name="Freeform 277"/>
            <p:cNvSpPr>
              <a:spLocks/>
            </p:cNvSpPr>
            <p:nvPr/>
          </p:nvSpPr>
          <p:spPr bwMode="auto">
            <a:xfrm>
              <a:off x="7042151" y="2022475"/>
              <a:ext cx="76200" cy="9525"/>
            </a:xfrm>
            <a:custGeom>
              <a:avLst/>
              <a:gdLst>
                <a:gd name="T0" fmla="*/ 15 w 241"/>
                <a:gd name="T1" fmla="*/ 31 h 31"/>
                <a:gd name="T2" fmla="*/ 226 w 241"/>
                <a:gd name="T3" fmla="*/ 31 h 31"/>
                <a:gd name="T4" fmla="*/ 230 w 241"/>
                <a:gd name="T5" fmla="*/ 30 h 31"/>
                <a:gd name="T6" fmla="*/ 232 w 241"/>
                <a:gd name="T7" fmla="*/ 29 h 31"/>
                <a:gd name="T8" fmla="*/ 235 w 241"/>
                <a:gd name="T9" fmla="*/ 28 h 31"/>
                <a:gd name="T10" fmla="*/ 237 w 241"/>
                <a:gd name="T11" fmla="*/ 26 h 31"/>
                <a:gd name="T12" fmla="*/ 239 w 241"/>
                <a:gd name="T13" fmla="*/ 24 h 31"/>
                <a:gd name="T14" fmla="*/ 240 w 241"/>
                <a:gd name="T15" fmla="*/ 22 h 31"/>
                <a:gd name="T16" fmla="*/ 241 w 241"/>
                <a:gd name="T17" fmla="*/ 18 h 31"/>
                <a:gd name="T18" fmla="*/ 241 w 241"/>
                <a:gd name="T19" fmla="*/ 16 h 31"/>
                <a:gd name="T20" fmla="*/ 241 w 241"/>
                <a:gd name="T21" fmla="*/ 13 h 31"/>
                <a:gd name="T22" fmla="*/ 240 w 241"/>
                <a:gd name="T23" fmla="*/ 10 h 31"/>
                <a:gd name="T24" fmla="*/ 239 w 241"/>
                <a:gd name="T25" fmla="*/ 8 h 31"/>
                <a:gd name="T26" fmla="*/ 237 w 241"/>
                <a:gd name="T27" fmla="*/ 6 h 31"/>
                <a:gd name="T28" fmla="*/ 235 w 241"/>
                <a:gd name="T29" fmla="*/ 3 h 31"/>
                <a:gd name="T30" fmla="*/ 232 w 241"/>
                <a:gd name="T31" fmla="*/ 2 h 31"/>
                <a:gd name="T32" fmla="*/ 230 w 241"/>
                <a:gd name="T33" fmla="*/ 1 h 31"/>
                <a:gd name="T34" fmla="*/ 226 w 241"/>
                <a:gd name="T35" fmla="*/ 0 h 31"/>
                <a:gd name="T36" fmla="*/ 15 w 241"/>
                <a:gd name="T37" fmla="*/ 0 h 31"/>
                <a:gd name="T38" fmla="*/ 13 w 241"/>
                <a:gd name="T39" fmla="*/ 1 h 31"/>
                <a:gd name="T40" fmla="*/ 10 w 241"/>
                <a:gd name="T41" fmla="*/ 2 h 31"/>
                <a:gd name="T42" fmla="*/ 8 w 241"/>
                <a:gd name="T43" fmla="*/ 3 h 31"/>
                <a:gd name="T44" fmla="*/ 4 w 241"/>
                <a:gd name="T45" fmla="*/ 6 h 31"/>
                <a:gd name="T46" fmla="*/ 3 w 241"/>
                <a:gd name="T47" fmla="*/ 8 h 31"/>
                <a:gd name="T48" fmla="*/ 1 w 241"/>
                <a:gd name="T49" fmla="*/ 10 h 31"/>
                <a:gd name="T50" fmla="*/ 1 w 241"/>
                <a:gd name="T51" fmla="*/ 13 h 31"/>
                <a:gd name="T52" fmla="*/ 0 w 241"/>
                <a:gd name="T53" fmla="*/ 16 h 31"/>
                <a:gd name="T54" fmla="*/ 1 w 241"/>
                <a:gd name="T55" fmla="*/ 18 h 31"/>
                <a:gd name="T56" fmla="*/ 1 w 241"/>
                <a:gd name="T57" fmla="*/ 22 h 31"/>
                <a:gd name="T58" fmla="*/ 3 w 241"/>
                <a:gd name="T59" fmla="*/ 24 h 31"/>
                <a:gd name="T60" fmla="*/ 4 w 241"/>
                <a:gd name="T61" fmla="*/ 26 h 31"/>
                <a:gd name="T62" fmla="*/ 8 w 241"/>
                <a:gd name="T63" fmla="*/ 28 h 31"/>
                <a:gd name="T64" fmla="*/ 10 w 241"/>
                <a:gd name="T65" fmla="*/ 29 h 31"/>
                <a:gd name="T66" fmla="*/ 13 w 241"/>
                <a:gd name="T67" fmla="*/ 30 h 31"/>
                <a:gd name="T68" fmla="*/ 15 w 241"/>
                <a:gd name="T69"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1" h="31">
                  <a:moveTo>
                    <a:pt x="15" y="31"/>
                  </a:moveTo>
                  <a:lnTo>
                    <a:pt x="226" y="31"/>
                  </a:lnTo>
                  <a:lnTo>
                    <a:pt x="230" y="30"/>
                  </a:lnTo>
                  <a:lnTo>
                    <a:pt x="232" y="29"/>
                  </a:lnTo>
                  <a:lnTo>
                    <a:pt x="235" y="28"/>
                  </a:lnTo>
                  <a:lnTo>
                    <a:pt x="237" y="26"/>
                  </a:lnTo>
                  <a:lnTo>
                    <a:pt x="239" y="24"/>
                  </a:lnTo>
                  <a:lnTo>
                    <a:pt x="240" y="22"/>
                  </a:lnTo>
                  <a:lnTo>
                    <a:pt x="241" y="18"/>
                  </a:lnTo>
                  <a:lnTo>
                    <a:pt x="241" y="16"/>
                  </a:lnTo>
                  <a:lnTo>
                    <a:pt x="241" y="13"/>
                  </a:lnTo>
                  <a:lnTo>
                    <a:pt x="240" y="10"/>
                  </a:lnTo>
                  <a:lnTo>
                    <a:pt x="239" y="8"/>
                  </a:lnTo>
                  <a:lnTo>
                    <a:pt x="237" y="6"/>
                  </a:lnTo>
                  <a:lnTo>
                    <a:pt x="235" y="3"/>
                  </a:lnTo>
                  <a:lnTo>
                    <a:pt x="232" y="2"/>
                  </a:lnTo>
                  <a:lnTo>
                    <a:pt x="230" y="1"/>
                  </a:lnTo>
                  <a:lnTo>
                    <a:pt x="226" y="0"/>
                  </a:lnTo>
                  <a:lnTo>
                    <a:pt x="15" y="0"/>
                  </a:lnTo>
                  <a:lnTo>
                    <a:pt x="13" y="1"/>
                  </a:lnTo>
                  <a:lnTo>
                    <a:pt x="10" y="2"/>
                  </a:lnTo>
                  <a:lnTo>
                    <a:pt x="8" y="3"/>
                  </a:lnTo>
                  <a:lnTo>
                    <a:pt x="4" y="6"/>
                  </a:lnTo>
                  <a:lnTo>
                    <a:pt x="3" y="8"/>
                  </a:lnTo>
                  <a:lnTo>
                    <a:pt x="1" y="10"/>
                  </a:lnTo>
                  <a:lnTo>
                    <a:pt x="1" y="13"/>
                  </a:lnTo>
                  <a:lnTo>
                    <a:pt x="0" y="16"/>
                  </a:lnTo>
                  <a:lnTo>
                    <a:pt x="1" y="18"/>
                  </a:lnTo>
                  <a:lnTo>
                    <a:pt x="1" y="22"/>
                  </a:lnTo>
                  <a:lnTo>
                    <a:pt x="3" y="24"/>
                  </a:lnTo>
                  <a:lnTo>
                    <a:pt x="4" y="26"/>
                  </a:lnTo>
                  <a:lnTo>
                    <a:pt x="8" y="28"/>
                  </a:lnTo>
                  <a:lnTo>
                    <a:pt x="10" y="29"/>
                  </a:lnTo>
                  <a:lnTo>
                    <a:pt x="13" y="30"/>
                  </a:lnTo>
                  <a:lnTo>
                    <a:pt x="15"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latin typeface="Barlow" panose="00000500000000000000" pitchFamily="2" charset="0"/>
              </a:endParaRPr>
            </a:p>
          </p:txBody>
        </p:sp>
        <p:sp>
          <p:nvSpPr>
            <p:cNvPr id="209" name="Freeform 278"/>
            <p:cNvSpPr>
              <a:spLocks/>
            </p:cNvSpPr>
            <p:nvPr/>
          </p:nvSpPr>
          <p:spPr bwMode="auto">
            <a:xfrm>
              <a:off x="7042151" y="2060575"/>
              <a:ext cx="76200" cy="9525"/>
            </a:xfrm>
            <a:custGeom>
              <a:avLst/>
              <a:gdLst>
                <a:gd name="T0" fmla="*/ 15 w 241"/>
                <a:gd name="T1" fmla="*/ 31 h 31"/>
                <a:gd name="T2" fmla="*/ 226 w 241"/>
                <a:gd name="T3" fmla="*/ 31 h 31"/>
                <a:gd name="T4" fmla="*/ 230 w 241"/>
                <a:gd name="T5" fmla="*/ 31 h 31"/>
                <a:gd name="T6" fmla="*/ 232 w 241"/>
                <a:gd name="T7" fmla="*/ 29 h 31"/>
                <a:gd name="T8" fmla="*/ 235 w 241"/>
                <a:gd name="T9" fmla="*/ 27 h 31"/>
                <a:gd name="T10" fmla="*/ 237 w 241"/>
                <a:gd name="T11" fmla="*/ 26 h 31"/>
                <a:gd name="T12" fmla="*/ 239 w 241"/>
                <a:gd name="T13" fmla="*/ 24 h 31"/>
                <a:gd name="T14" fmla="*/ 240 w 241"/>
                <a:gd name="T15" fmla="*/ 21 h 31"/>
                <a:gd name="T16" fmla="*/ 241 w 241"/>
                <a:gd name="T17" fmla="*/ 19 h 31"/>
                <a:gd name="T18" fmla="*/ 241 w 241"/>
                <a:gd name="T19" fmla="*/ 16 h 31"/>
                <a:gd name="T20" fmla="*/ 241 w 241"/>
                <a:gd name="T21" fmla="*/ 12 h 31"/>
                <a:gd name="T22" fmla="*/ 240 w 241"/>
                <a:gd name="T23" fmla="*/ 9 h 31"/>
                <a:gd name="T24" fmla="*/ 239 w 241"/>
                <a:gd name="T25" fmla="*/ 7 h 31"/>
                <a:gd name="T26" fmla="*/ 237 w 241"/>
                <a:gd name="T27" fmla="*/ 5 h 31"/>
                <a:gd name="T28" fmla="*/ 235 w 241"/>
                <a:gd name="T29" fmla="*/ 3 h 31"/>
                <a:gd name="T30" fmla="*/ 232 w 241"/>
                <a:gd name="T31" fmla="*/ 2 h 31"/>
                <a:gd name="T32" fmla="*/ 230 w 241"/>
                <a:gd name="T33" fmla="*/ 0 h 31"/>
                <a:gd name="T34" fmla="*/ 226 w 241"/>
                <a:gd name="T35" fmla="*/ 0 h 31"/>
                <a:gd name="T36" fmla="*/ 15 w 241"/>
                <a:gd name="T37" fmla="*/ 0 h 31"/>
                <a:gd name="T38" fmla="*/ 13 w 241"/>
                <a:gd name="T39" fmla="*/ 0 h 31"/>
                <a:gd name="T40" fmla="*/ 10 w 241"/>
                <a:gd name="T41" fmla="*/ 2 h 31"/>
                <a:gd name="T42" fmla="*/ 8 w 241"/>
                <a:gd name="T43" fmla="*/ 3 h 31"/>
                <a:gd name="T44" fmla="*/ 4 w 241"/>
                <a:gd name="T45" fmla="*/ 5 h 31"/>
                <a:gd name="T46" fmla="*/ 3 w 241"/>
                <a:gd name="T47" fmla="*/ 7 h 31"/>
                <a:gd name="T48" fmla="*/ 1 w 241"/>
                <a:gd name="T49" fmla="*/ 9 h 31"/>
                <a:gd name="T50" fmla="*/ 1 w 241"/>
                <a:gd name="T51" fmla="*/ 12 h 31"/>
                <a:gd name="T52" fmla="*/ 0 w 241"/>
                <a:gd name="T53" fmla="*/ 16 h 31"/>
                <a:gd name="T54" fmla="*/ 1 w 241"/>
                <a:gd name="T55" fmla="*/ 19 h 31"/>
                <a:gd name="T56" fmla="*/ 1 w 241"/>
                <a:gd name="T57" fmla="*/ 21 h 31"/>
                <a:gd name="T58" fmla="*/ 3 w 241"/>
                <a:gd name="T59" fmla="*/ 24 h 31"/>
                <a:gd name="T60" fmla="*/ 4 w 241"/>
                <a:gd name="T61" fmla="*/ 26 h 31"/>
                <a:gd name="T62" fmla="*/ 8 w 241"/>
                <a:gd name="T63" fmla="*/ 27 h 31"/>
                <a:gd name="T64" fmla="*/ 10 w 241"/>
                <a:gd name="T65" fmla="*/ 29 h 31"/>
                <a:gd name="T66" fmla="*/ 13 w 241"/>
                <a:gd name="T67" fmla="*/ 31 h 31"/>
                <a:gd name="T68" fmla="*/ 15 w 241"/>
                <a:gd name="T69"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1" h="31">
                  <a:moveTo>
                    <a:pt x="15" y="31"/>
                  </a:moveTo>
                  <a:lnTo>
                    <a:pt x="226" y="31"/>
                  </a:lnTo>
                  <a:lnTo>
                    <a:pt x="230" y="31"/>
                  </a:lnTo>
                  <a:lnTo>
                    <a:pt x="232" y="29"/>
                  </a:lnTo>
                  <a:lnTo>
                    <a:pt x="235" y="27"/>
                  </a:lnTo>
                  <a:lnTo>
                    <a:pt x="237" y="26"/>
                  </a:lnTo>
                  <a:lnTo>
                    <a:pt x="239" y="24"/>
                  </a:lnTo>
                  <a:lnTo>
                    <a:pt x="240" y="21"/>
                  </a:lnTo>
                  <a:lnTo>
                    <a:pt x="241" y="19"/>
                  </a:lnTo>
                  <a:lnTo>
                    <a:pt x="241" y="16"/>
                  </a:lnTo>
                  <a:lnTo>
                    <a:pt x="241" y="12"/>
                  </a:lnTo>
                  <a:lnTo>
                    <a:pt x="240" y="9"/>
                  </a:lnTo>
                  <a:lnTo>
                    <a:pt x="239" y="7"/>
                  </a:lnTo>
                  <a:lnTo>
                    <a:pt x="237" y="5"/>
                  </a:lnTo>
                  <a:lnTo>
                    <a:pt x="235" y="3"/>
                  </a:lnTo>
                  <a:lnTo>
                    <a:pt x="232" y="2"/>
                  </a:lnTo>
                  <a:lnTo>
                    <a:pt x="230" y="0"/>
                  </a:lnTo>
                  <a:lnTo>
                    <a:pt x="226" y="0"/>
                  </a:lnTo>
                  <a:lnTo>
                    <a:pt x="15" y="0"/>
                  </a:lnTo>
                  <a:lnTo>
                    <a:pt x="13" y="0"/>
                  </a:lnTo>
                  <a:lnTo>
                    <a:pt x="10" y="2"/>
                  </a:lnTo>
                  <a:lnTo>
                    <a:pt x="8" y="3"/>
                  </a:lnTo>
                  <a:lnTo>
                    <a:pt x="4" y="5"/>
                  </a:lnTo>
                  <a:lnTo>
                    <a:pt x="3" y="7"/>
                  </a:lnTo>
                  <a:lnTo>
                    <a:pt x="1" y="9"/>
                  </a:lnTo>
                  <a:lnTo>
                    <a:pt x="1" y="12"/>
                  </a:lnTo>
                  <a:lnTo>
                    <a:pt x="0" y="16"/>
                  </a:lnTo>
                  <a:lnTo>
                    <a:pt x="1" y="19"/>
                  </a:lnTo>
                  <a:lnTo>
                    <a:pt x="1" y="21"/>
                  </a:lnTo>
                  <a:lnTo>
                    <a:pt x="3" y="24"/>
                  </a:lnTo>
                  <a:lnTo>
                    <a:pt x="4" y="26"/>
                  </a:lnTo>
                  <a:lnTo>
                    <a:pt x="8" y="27"/>
                  </a:lnTo>
                  <a:lnTo>
                    <a:pt x="10" y="29"/>
                  </a:lnTo>
                  <a:lnTo>
                    <a:pt x="13" y="31"/>
                  </a:lnTo>
                  <a:lnTo>
                    <a:pt x="15"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latin typeface="Barlow" panose="00000500000000000000" pitchFamily="2" charset="0"/>
              </a:endParaRPr>
            </a:p>
          </p:txBody>
        </p:sp>
        <p:sp>
          <p:nvSpPr>
            <p:cNvPr id="210" name="Freeform 279"/>
            <p:cNvSpPr>
              <a:spLocks/>
            </p:cNvSpPr>
            <p:nvPr/>
          </p:nvSpPr>
          <p:spPr bwMode="auto">
            <a:xfrm>
              <a:off x="7042151" y="2079625"/>
              <a:ext cx="76200" cy="9525"/>
            </a:xfrm>
            <a:custGeom>
              <a:avLst/>
              <a:gdLst>
                <a:gd name="T0" fmla="*/ 15 w 241"/>
                <a:gd name="T1" fmla="*/ 30 h 30"/>
                <a:gd name="T2" fmla="*/ 226 w 241"/>
                <a:gd name="T3" fmla="*/ 30 h 30"/>
                <a:gd name="T4" fmla="*/ 230 w 241"/>
                <a:gd name="T5" fmla="*/ 30 h 30"/>
                <a:gd name="T6" fmla="*/ 232 w 241"/>
                <a:gd name="T7" fmla="*/ 29 h 30"/>
                <a:gd name="T8" fmla="*/ 235 w 241"/>
                <a:gd name="T9" fmla="*/ 27 h 30"/>
                <a:gd name="T10" fmla="*/ 237 w 241"/>
                <a:gd name="T11" fmla="*/ 25 h 30"/>
                <a:gd name="T12" fmla="*/ 239 w 241"/>
                <a:gd name="T13" fmla="*/ 23 h 30"/>
                <a:gd name="T14" fmla="*/ 240 w 241"/>
                <a:gd name="T15" fmla="*/ 20 h 30"/>
                <a:gd name="T16" fmla="*/ 241 w 241"/>
                <a:gd name="T17" fmla="*/ 18 h 30"/>
                <a:gd name="T18" fmla="*/ 241 w 241"/>
                <a:gd name="T19" fmla="*/ 15 h 30"/>
                <a:gd name="T20" fmla="*/ 241 w 241"/>
                <a:gd name="T21" fmla="*/ 11 h 30"/>
                <a:gd name="T22" fmla="*/ 240 w 241"/>
                <a:gd name="T23" fmla="*/ 8 h 30"/>
                <a:gd name="T24" fmla="*/ 239 w 241"/>
                <a:gd name="T25" fmla="*/ 6 h 30"/>
                <a:gd name="T26" fmla="*/ 237 w 241"/>
                <a:gd name="T27" fmla="*/ 4 h 30"/>
                <a:gd name="T28" fmla="*/ 235 w 241"/>
                <a:gd name="T29" fmla="*/ 2 h 30"/>
                <a:gd name="T30" fmla="*/ 232 w 241"/>
                <a:gd name="T31" fmla="*/ 1 h 30"/>
                <a:gd name="T32" fmla="*/ 230 w 241"/>
                <a:gd name="T33" fmla="*/ 0 h 30"/>
                <a:gd name="T34" fmla="*/ 226 w 241"/>
                <a:gd name="T35" fmla="*/ 0 h 30"/>
                <a:gd name="T36" fmla="*/ 15 w 241"/>
                <a:gd name="T37" fmla="*/ 0 h 30"/>
                <a:gd name="T38" fmla="*/ 13 w 241"/>
                <a:gd name="T39" fmla="*/ 0 h 30"/>
                <a:gd name="T40" fmla="*/ 10 w 241"/>
                <a:gd name="T41" fmla="*/ 1 h 30"/>
                <a:gd name="T42" fmla="*/ 8 w 241"/>
                <a:gd name="T43" fmla="*/ 2 h 30"/>
                <a:gd name="T44" fmla="*/ 4 w 241"/>
                <a:gd name="T45" fmla="*/ 4 h 30"/>
                <a:gd name="T46" fmla="*/ 3 w 241"/>
                <a:gd name="T47" fmla="*/ 6 h 30"/>
                <a:gd name="T48" fmla="*/ 1 w 241"/>
                <a:gd name="T49" fmla="*/ 8 h 30"/>
                <a:gd name="T50" fmla="*/ 1 w 241"/>
                <a:gd name="T51" fmla="*/ 11 h 30"/>
                <a:gd name="T52" fmla="*/ 0 w 241"/>
                <a:gd name="T53" fmla="*/ 15 h 30"/>
                <a:gd name="T54" fmla="*/ 1 w 241"/>
                <a:gd name="T55" fmla="*/ 18 h 30"/>
                <a:gd name="T56" fmla="*/ 1 w 241"/>
                <a:gd name="T57" fmla="*/ 20 h 30"/>
                <a:gd name="T58" fmla="*/ 3 w 241"/>
                <a:gd name="T59" fmla="*/ 23 h 30"/>
                <a:gd name="T60" fmla="*/ 4 w 241"/>
                <a:gd name="T61" fmla="*/ 25 h 30"/>
                <a:gd name="T62" fmla="*/ 8 w 241"/>
                <a:gd name="T63" fmla="*/ 27 h 30"/>
                <a:gd name="T64" fmla="*/ 10 w 241"/>
                <a:gd name="T65" fmla="*/ 29 h 30"/>
                <a:gd name="T66" fmla="*/ 13 w 241"/>
                <a:gd name="T67" fmla="*/ 30 h 30"/>
                <a:gd name="T68" fmla="*/ 15 w 241"/>
                <a:gd name="T69" fmla="*/ 30 h 30"/>
                <a:gd name="T70" fmla="*/ 15 w 241"/>
                <a:gd name="T71"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41" h="30">
                  <a:moveTo>
                    <a:pt x="15" y="30"/>
                  </a:moveTo>
                  <a:lnTo>
                    <a:pt x="226" y="30"/>
                  </a:lnTo>
                  <a:lnTo>
                    <a:pt x="230" y="30"/>
                  </a:lnTo>
                  <a:lnTo>
                    <a:pt x="232" y="29"/>
                  </a:lnTo>
                  <a:lnTo>
                    <a:pt x="235" y="27"/>
                  </a:lnTo>
                  <a:lnTo>
                    <a:pt x="237" y="25"/>
                  </a:lnTo>
                  <a:lnTo>
                    <a:pt x="239" y="23"/>
                  </a:lnTo>
                  <a:lnTo>
                    <a:pt x="240" y="20"/>
                  </a:lnTo>
                  <a:lnTo>
                    <a:pt x="241" y="18"/>
                  </a:lnTo>
                  <a:lnTo>
                    <a:pt x="241" y="15"/>
                  </a:lnTo>
                  <a:lnTo>
                    <a:pt x="241" y="11"/>
                  </a:lnTo>
                  <a:lnTo>
                    <a:pt x="240" y="8"/>
                  </a:lnTo>
                  <a:lnTo>
                    <a:pt x="239" y="6"/>
                  </a:lnTo>
                  <a:lnTo>
                    <a:pt x="237" y="4"/>
                  </a:lnTo>
                  <a:lnTo>
                    <a:pt x="235" y="2"/>
                  </a:lnTo>
                  <a:lnTo>
                    <a:pt x="232" y="1"/>
                  </a:lnTo>
                  <a:lnTo>
                    <a:pt x="230" y="0"/>
                  </a:lnTo>
                  <a:lnTo>
                    <a:pt x="226" y="0"/>
                  </a:lnTo>
                  <a:lnTo>
                    <a:pt x="15" y="0"/>
                  </a:lnTo>
                  <a:lnTo>
                    <a:pt x="13" y="0"/>
                  </a:lnTo>
                  <a:lnTo>
                    <a:pt x="10" y="1"/>
                  </a:lnTo>
                  <a:lnTo>
                    <a:pt x="8" y="2"/>
                  </a:lnTo>
                  <a:lnTo>
                    <a:pt x="4" y="4"/>
                  </a:lnTo>
                  <a:lnTo>
                    <a:pt x="3" y="6"/>
                  </a:lnTo>
                  <a:lnTo>
                    <a:pt x="1" y="8"/>
                  </a:lnTo>
                  <a:lnTo>
                    <a:pt x="1" y="11"/>
                  </a:lnTo>
                  <a:lnTo>
                    <a:pt x="0" y="15"/>
                  </a:lnTo>
                  <a:lnTo>
                    <a:pt x="1" y="18"/>
                  </a:lnTo>
                  <a:lnTo>
                    <a:pt x="1" y="20"/>
                  </a:lnTo>
                  <a:lnTo>
                    <a:pt x="3" y="23"/>
                  </a:lnTo>
                  <a:lnTo>
                    <a:pt x="4" y="25"/>
                  </a:lnTo>
                  <a:lnTo>
                    <a:pt x="8" y="27"/>
                  </a:lnTo>
                  <a:lnTo>
                    <a:pt x="10" y="29"/>
                  </a:lnTo>
                  <a:lnTo>
                    <a:pt x="13" y="30"/>
                  </a:lnTo>
                  <a:lnTo>
                    <a:pt x="15" y="30"/>
                  </a:lnTo>
                  <a:lnTo>
                    <a:pt x="15"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latin typeface="Barlow" panose="00000500000000000000" pitchFamily="2" charset="0"/>
              </a:endParaRPr>
            </a:p>
          </p:txBody>
        </p:sp>
        <p:sp>
          <p:nvSpPr>
            <p:cNvPr id="211" name="Freeform 280"/>
            <p:cNvSpPr>
              <a:spLocks/>
            </p:cNvSpPr>
            <p:nvPr/>
          </p:nvSpPr>
          <p:spPr bwMode="auto">
            <a:xfrm>
              <a:off x="7042151" y="2098675"/>
              <a:ext cx="76200" cy="9525"/>
            </a:xfrm>
            <a:custGeom>
              <a:avLst/>
              <a:gdLst>
                <a:gd name="T0" fmla="*/ 15 w 241"/>
                <a:gd name="T1" fmla="*/ 30 h 30"/>
                <a:gd name="T2" fmla="*/ 226 w 241"/>
                <a:gd name="T3" fmla="*/ 30 h 30"/>
                <a:gd name="T4" fmla="*/ 230 w 241"/>
                <a:gd name="T5" fmla="*/ 30 h 30"/>
                <a:gd name="T6" fmla="*/ 232 w 241"/>
                <a:gd name="T7" fmla="*/ 29 h 30"/>
                <a:gd name="T8" fmla="*/ 235 w 241"/>
                <a:gd name="T9" fmla="*/ 28 h 30"/>
                <a:gd name="T10" fmla="*/ 237 w 241"/>
                <a:gd name="T11" fmla="*/ 25 h 30"/>
                <a:gd name="T12" fmla="*/ 239 w 241"/>
                <a:gd name="T13" fmla="*/ 23 h 30"/>
                <a:gd name="T14" fmla="*/ 240 w 241"/>
                <a:gd name="T15" fmla="*/ 21 h 30"/>
                <a:gd name="T16" fmla="*/ 241 w 241"/>
                <a:gd name="T17" fmla="*/ 18 h 30"/>
                <a:gd name="T18" fmla="*/ 241 w 241"/>
                <a:gd name="T19" fmla="*/ 15 h 30"/>
                <a:gd name="T20" fmla="*/ 241 w 241"/>
                <a:gd name="T21" fmla="*/ 11 h 30"/>
                <a:gd name="T22" fmla="*/ 240 w 241"/>
                <a:gd name="T23" fmla="*/ 9 h 30"/>
                <a:gd name="T24" fmla="*/ 239 w 241"/>
                <a:gd name="T25" fmla="*/ 6 h 30"/>
                <a:gd name="T26" fmla="*/ 237 w 241"/>
                <a:gd name="T27" fmla="*/ 4 h 30"/>
                <a:gd name="T28" fmla="*/ 235 w 241"/>
                <a:gd name="T29" fmla="*/ 2 h 30"/>
                <a:gd name="T30" fmla="*/ 232 w 241"/>
                <a:gd name="T31" fmla="*/ 1 h 30"/>
                <a:gd name="T32" fmla="*/ 230 w 241"/>
                <a:gd name="T33" fmla="*/ 0 h 30"/>
                <a:gd name="T34" fmla="*/ 226 w 241"/>
                <a:gd name="T35" fmla="*/ 0 h 30"/>
                <a:gd name="T36" fmla="*/ 15 w 241"/>
                <a:gd name="T37" fmla="*/ 0 h 30"/>
                <a:gd name="T38" fmla="*/ 13 w 241"/>
                <a:gd name="T39" fmla="*/ 0 h 30"/>
                <a:gd name="T40" fmla="*/ 10 w 241"/>
                <a:gd name="T41" fmla="*/ 1 h 30"/>
                <a:gd name="T42" fmla="*/ 8 w 241"/>
                <a:gd name="T43" fmla="*/ 2 h 30"/>
                <a:gd name="T44" fmla="*/ 4 w 241"/>
                <a:gd name="T45" fmla="*/ 4 h 30"/>
                <a:gd name="T46" fmla="*/ 3 w 241"/>
                <a:gd name="T47" fmla="*/ 6 h 30"/>
                <a:gd name="T48" fmla="*/ 1 w 241"/>
                <a:gd name="T49" fmla="*/ 9 h 30"/>
                <a:gd name="T50" fmla="*/ 1 w 241"/>
                <a:gd name="T51" fmla="*/ 11 h 30"/>
                <a:gd name="T52" fmla="*/ 0 w 241"/>
                <a:gd name="T53" fmla="*/ 15 h 30"/>
                <a:gd name="T54" fmla="*/ 1 w 241"/>
                <a:gd name="T55" fmla="*/ 18 h 30"/>
                <a:gd name="T56" fmla="*/ 1 w 241"/>
                <a:gd name="T57" fmla="*/ 21 h 30"/>
                <a:gd name="T58" fmla="*/ 3 w 241"/>
                <a:gd name="T59" fmla="*/ 23 h 30"/>
                <a:gd name="T60" fmla="*/ 4 w 241"/>
                <a:gd name="T61" fmla="*/ 25 h 30"/>
                <a:gd name="T62" fmla="*/ 8 w 241"/>
                <a:gd name="T63" fmla="*/ 28 h 30"/>
                <a:gd name="T64" fmla="*/ 10 w 241"/>
                <a:gd name="T65" fmla="*/ 29 h 30"/>
                <a:gd name="T66" fmla="*/ 13 w 241"/>
                <a:gd name="T67" fmla="*/ 30 h 30"/>
                <a:gd name="T68" fmla="*/ 15 w 241"/>
                <a:gd name="T69"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1" h="30">
                  <a:moveTo>
                    <a:pt x="15" y="30"/>
                  </a:moveTo>
                  <a:lnTo>
                    <a:pt x="226" y="30"/>
                  </a:lnTo>
                  <a:lnTo>
                    <a:pt x="230" y="30"/>
                  </a:lnTo>
                  <a:lnTo>
                    <a:pt x="232" y="29"/>
                  </a:lnTo>
                  <a:lnTo>
                    <a:pt x="235" y="28"/>
                  </a:lnTo>
                  <a:lnTo>
                    <a:pt x="237" y="25"/>
                  </a:lnTo>
                  <a:lnTo>
                    <a:pt x="239" y="23"/>
                  </a:lnTo>
                  <a:lnTo>
                    <a:pt x="240" y="21"/>
                  </a:lnTo>
                  <a:lnTo>
                    <a:pt x="241" y="18"/>
                  </a:lnTo>
                  <a:lnTo>
                    <a:pt x="241" y="15"/>
                  </a:lnTo>
                  <a:lnTo>
                    <a:pt x="241" y="11"/>
                  </a:lnTo>
                  <a:lnTo>
                    <a:pt x="240" y="9"/>
                  </a:lnTo>
                  <a:lnTo>
                    <a:pt x="239" y="6"/>
                  </a:lnTo>
                  <a:lnTo>
                    <a:pt x="237" y="4"/>
                  </a:lnTo>
                  <a:lnTo>
                    <a:pt x="235" y="2"/>
                  </a:lnTo>
                  <a:lnTo>
                    <a:pt x="232" y="1"/>
                  </a:lnTo>
                  <a:lnTo>
                    <a:pt x="230" y="0"/>
                  </a:lnTo>
                  <a:lnTo>
                    <a:pt x="226" y="0"/>
                  </a:lnTo>
                  <a:lnTo>
                    <a:pt x="15" y="0"/>
                  </a:lnTo>
                  <a:lnTo>
                    <a:pt x="13" y="0"/>
                  </a:lnTo>
                  <a:lnTo>
                    <a:pt x="10" y="1"/>
                  </a:lnTo>
                  <a:lnTo>
                    <a:pt x="8" y="2"/>
                  </a:lnTo>
                  <a:lnTo>
                    <a:pt x="4" y="4"/>
                  </a:lnTo>
                  <a:lnTo>
                    <a:pt x="3" y="6"/>
                  </a:lnTo>
                  <a:lnTo>
                    <a:pt x="1" y="9"/>
                  </a:lnTo>
                  <a:lnTo>
                    <a:pt x="1" y="11"/>
                  </a:lnTo>
                  <a:lnTo>
                    <a:pt x="0" y="15"/>
                  </a:lnTo>
                  <a:lnTo>
                    <a:pt x="1" y="18"/>
                  </a:lnTo>
                  <a:lnTo>
                    <a:pt x="1" y="21"/>
                  </a:lnTo>
                  <a:lnTo>
                    <a:pt x="3" y="23"/>
                  </a:lnTo>
                  <a:lnTo>
                    <a:pt x="4" y="25"/>
                  </a:lnTo>
                  <a:lnTo>
                    <a:pt x="8" y="28"/>
                  </a:lnTo>
                  <a:lnTo>
                    <a:pt x="10" y="29"/>
                  </a:lnTo>
                  <a:lnTo>
                    <a:pt x="13" y="30"/>
                  </a:lnTo>
                  <a:lnTo>
                    <a:pt x="15"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latin typeface="Barlow" panose="00000500000000000000" pitchFamily="2" charset="0"/>
              </a:endParaRPr>
            </a:p>
          </p:txBody>
        </p:sp>
        <p:sp>
          <p:nvSpPr>
            <p:cNvPr id="212" name="Freeform 281"/>
            <p:cNvSpPr>
              <a:spLocks/>
            </p:cNvSpPr>
            <p:nvPr/>
          </p:nvSpPr>
          <p:spPr bwMode="auto">
            <a:xfrm>
              <a:off x="7042151" y="2117725"/>
              <a:ext cx="76200" cy="9525"/>
            </a:xfrm>
            <a:custGeom>
              <a:avLst/>
              <a:gdLst>
                <a:gd name="T0" fmla="*/ 15 w 241"/>
                <a:gd name="T1" fmla="*/ 30 h 30"/>
                <a:gd name="T2" fmla="*/ 226 w 241"/>
                <a:gd name="T3" fmla="*/ 30 h 30"/>
                <a:gd name="T4" fmla="*/ 230 w 241"/>
                <a:gd name="T5" fmla="*/ 30 h 30"/>
                <a:gd name="T6" fmla="*/ 232 w 241"/>
                <a:gd name="T7" fmla="*/ 29 h 30"/>
                <a:gd name="T8" fmla="*/ 235 w 241"/>
                <a:gd name="T9" fmla="*/ 28 h 30"/>
                <a:gd name="T10" fmla="*/ 237 w 241"/>
                <a:gd name="T11" fmla="*/ 25 h 30"/>
                <a:gd name="T12" fmla="*/ 239 w 241"/>
                <a:gd name="T13" fmla="*/ 23 h 30"/>
                <a:gd name="T14" fmla="*/ 240 w 241"/>
                <a:gd name="T15" fmla="*/ 21 h 30"/>
                <a:gd name="T16" fmla="*/ 241 w 241"/>
                <a:gd name="T17" fmla="*/ 18 h 30"/>
                <a:gd name="T18" fmla="*/ 241 w 241"/>
                <a:gd name="T19" fmla="*/ 15 h 30"/>
                <a:gd name="T20" fmla="*/ 241 w 241"/>
                <a:gd name="T21" fmla="*/ 12 h 30"/>
                <a:gd name="T22" fmla="*/ 240 w 241"/>
                <a:gd name="T23" fmla="*/ 9 h 30"/>
                <a:gd name="T24" fmla="*/ 239 w 241"/>
                <a:gd name="T25" fmla="*/ 6 h 30"/>
                <a:gd name="T26" fmla="*/ 237 w 241"/>
                <a:gd name="T27" fmla="*/ 4 h 30"/>
                <a:gd name="T28" fmla="*/ 235 w 241"/>
                <a:gd name="T29" fmla="*/ 3 h 30"/>
                <a:gd name="T30" fmla="*/ 232 w 241"/>
                <a:gd name="T31" fmla="*/ 1 h 30"/>
                <a:gd name="T32" fmla="*/ 230 w 241"/>
                <a:gd name="T33" fmla="*/ 0 h 30"/>
                <a:gd name="T34" fmla="*/ 226 w 241"/>
                <a:gd name="T35" fmla="*/ 0 h 30"/>
                <a:gd name="T36" fmla="*/ 15 w 241"/>
                <a:gd name="T37" fmla="*/ 0 h 30"/>
                <a:gd name="T38" fmla="*/ 13 w 241"/>
                <a:gd name="T39" fmla="*/ 0 h 30"/>
                <a:gd name="T40" fmla="*/ 10 w 241"/>
                <a:gd name="T41" fmla="*/ 1 h 30"/>
                <a:gd name="T42" fmla="*/ 8 w 241"/>
                <a:gd name="T43" fmla="*/ 3 h 30"/>
                <a:gd name="T44" fmla="*/ 4 w 241"/>
                <a:gd name="T45" fmla="*/ 4 h 30"/>
                <a:gd name="T46" fmla="*/ 3 w 241"/>
                <a:gd name="T47" fmla="*/ 6 h 30"/>
                <a:gd name="T48" fmla="*/ 1 w 241"/>
                <a:gd name="T49" fmla="*/ 9 h 30"/>
                <a:gd name="T50" fmla="*/ 1 w 241"/>
                <a:gd name="T51" fmla="*/ 12 h 30"/>
                <a:gd name="T52" fmla="*/ 0 w 241"/>
                <a:gd name="T53" fmla="*/ 15 h 30"/>
                <a:gd name="T54" fmla="*/ 1 w 241"/>
                <a:gd name="T55" fmla="*/ 18 h 30"/>
                <a:gd name="T56" fmla="*/ 1 w 241"/>
                <a:gd name="T57" fmla="*/ 21 h 30"/>
                <a:gd name="T58" fmla="*/ 3 w 241"/>
                <a:gd name="T59" fmla="*/ 23 h 30"/>
                <a:gd name="T60" fmla="*/ 4 w 241"/>
                <a:gd name="T61" fmla="*/ 25 h 30"/>
                <a:gd name="T62" fmla="*/ 8 w 241"/>
                <a:gd name="T63" fmla="*/ 28 h 30"/>
                <a:gd name="T64" fmla="*/ 10 w 241"/>
                <a:gd name="T65" fmla="*/ 29 h 30"/>
                <a:gd name="T66" fmla="*/ 13 w 241"/>
                <a:gd name="T67" fmla="*/ 30 h 30"/>
                <a:gd name="T68" fmla="*/ 15 w 241"/>
                <a:gd name="T69" fmla="*/ 30 h 30"/>
                <a:gd name="T70" fmla="*/ 15 w 241"/>
                <a:gd name="T71"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41" h="30">
                  <a:moveTo>
                    <a:pt x="15" y="30"/>
                  </a:moveTo>
                  <a:lnTo>
                    <a:pt x="226" y="30"/>
                  </a:lnTo>
                  <a:lnTo>
                    <a:pt x="230" y="30"/>
                  </a:lnTo>
                  <a:lnTo>
                    <a:pt x="232" y="29"/>
                  </a:lnTo>
                  <a:lnTo>
                    <a:pt x="235" y="28"/>
                  </a:lnTo>
                  <a:lnTo>
                    <a:pt x="237" y="25"/>
                  </a:lnTo>
                  <a:lnTo>
                    <a:pt x="239" y="23"/>
                  </a:lnTo>
                  <a:lnTo>
                    <a:pt x="240" y="21"/>
                  </a:lnTo>
                  <a:lnTo>
                    <a:pt x="241" y="18"/>
                  </a:lnTo>
                  <a:lnTo>
                    <a:pt x="241" y="15"/>
                  </a:lnTo>
                  <a:lnTo>
                    <a:pt x="241" y="12"/>
                  </a:lnTo>
                  <a:lnTo>
                    <a:pt x="240" y="9"/>
                  </a:lnTo>
                  <a:lnTo>
                    <a:pt x="239" y="6"/>
                  </a:lnTo>
                  <a:lnTo>
                    <a:pt x="237" y="4"/>
                  </a:lnTo>
                  <a:lnTo>
                    <a:pt x="235" y="3"/>
                  </a:lnTo>
                  <a:lnTo>
                    <a:pt x="232" y="1"/>
                  </a:lnTo>
                  <a:lnTo>
                    <a:pt x="230" y="0"/>
                  </a:lnTo>
                  <a:lnTo>
                    <a:pt x="226" y="0"/>
                  </a:lnTo>
                  <a:lnTo>
                    <a:pt x="15" y="0"/>
                  </a:lnTo>
                  <a:lnTo>
                    <a:pt x="13" y="0"/>
                  </a:lnTo>
                  <a:lnTo>
                    <a:pt x="10" y="1"/>
                  </a:lnTo>
                  <a:lnTo>
                    <a:pt x="8" y="3"/>
                  </a:lnTo>
                  <a:lnTo>
                    <a:pt x="4" y="4"/>
                  </a:lnTo>
                  <a:lnTo>
                    <a:pt x="3" y="6"/>
                  </a:lnTo>
                  <a:lnTo>
                    <a:pt x="1" y="9"/>
                  </a:lnTo>
                  <a:lnTo>
                    <a:pt x="1" y="12"/>
                  </a:lnTo>
                  <a:lnTo>
                    <a:pt x="0" y="15"/>
                  </a:lnTo>
                  <a:lnTo>
                    <a:pt x="1" y="18"/>
                  </a:lnTo>
                  <a:lnTo>
                    <a:pt x="1" y="21"/>
                  </a:lnTo>
                  <a:lnTo>
                    <a:pt x="3" y="23"/>
                  </a:lnTo>
                  <a:lnTo>
                    <a:pt x="4" y="25"/>
                  </a:lnTo>
                  <a:lnTo>
                    <a:pt x="8" y="28"/>
                  </a:lnTo>
                  <a:lnTo>
                    <a:pt x="10" y="29"/>
                  </a:lnTo>
                  <a:lnTo>
                    <a:pt x="13" y="30"/>
                  </a:lnTo>
                  <a:lnTo>
                    <a:pt x="15" y="30"/>
                  </a:lnTo>
                  <a:lnTo>
                    <a:pt x="15"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latin typeface="Barlow" panose="00000500000000000000" pitchFamily="2" charset="0"/>
              </a:endParaRPr>
            </a:p>
          </p:txBody>
        </p:sp>
        <p:sp>
          <p:nvSpPr>
            <p:cNvPr id="228" name="Freeform 282"/>
            <p:cNvSpPr>
              <a:spLocks/>
            </p:cNvSpPr>
            <p:nvPr/>
          </p:nvSpPr>
          <p:spPr bwMode="auto">
            <a:xfrm>
              <a:off x="7042151" y="2136775"/>
              <a:ext cx="76200" cy="9525"/>
            </a:xfrm>
            <a:custGeom>
              <a:avLst/>
              <a:gdLst>
                <a:gd name="T0" fmla="*/ 226 w 241"/>
                <a:gd name="T1" fmla="*/ 30 h 30"/>
                <a:gd name="T2" fmla="*/ 230 w 241"/>
                <a:gd name="T3" fmla="*/ 30 h 30"/>
                <a:gd name="T4" fmla="*/ 232 w 241"/>
                <a:gd name="T5" fmla="*/ 29 h 30"/>
                <a:gd name="T6" fmla="*/ 235 w 241"/>
                <a:gd name="T7" fmla="*/ 28 h 30"/>
                <a:gd name="T8" fmla="*/ 237 w 241"/>
                <a:gd name="T9" fmla="*/ 26 h 30"/>
                <a:gd name="T10" fmla="*/ 239 w 241"/>
                <a:gd name="T11" fmla="*/ 23 h 30"/>
                <a:gd name="T12" fmla="*/ 240 w 241"/>
                <a:gd name="T13" fmla="*/ 21 h 30"/>
                <a:gd name="T14" fmla="*/ 241 w 241"/>
                <a:gd name="T15" fmla="*/ 18 h 30"/>
                <a:gd name="T16" fmla="*/ 241 w 241"/>
                <a:gd name="T17" fmla="*/ 15 h 30"/>
                <a:gd name="T18" fmla="*/ 241 w 241"/>
                <a:gd name="T19" fmla="*/ 13 h 30"/>
                <a:gd name="T20" fmla="*/ 240 w 241"/>
                <a:gd name="T21" fmla="*/ 9 h 30"/>
                <a:gd name="T22" fmla="*/ 239 w 241"/>
                <a:gd name="T23" fmla="*/ 6 h 30"/>
                <a:gd name="T24" fmla="*/ 237 w 241"/>
                <a:gd name="T25" fmla="*/ 4 h 30"/>
                <a:gd name="T26" fmla="*/ 235 w 241"/>
                <a:gd name="T27" fmla="*/ 3 h 30"/>
                <a:gd name="T28" fmla="*/ 232 w 241"/>
                <a:gd name="T29" fmla="*/ 1 h 30"/>
                <a:gd name="T30" fmla="*/ 230 w 241"/>
                <a:gd name="T31" fmla="*/ 1 h 30"/>
                <a:gd name="T32" fmla="*/ 226 w 241"/>
                <a:gd name="T33" fmla="*/ 0 h 30"/>
                <a:gd name="T34" fmla="*/ 15 w 241"/>
                <a:gd name="T35" fmla="*/ 0 h 30"/>
                <a:gd name="T36" fmla="*/ 13 w 241"/>
                <a:gd name="T37" fmla="*/ 1 h 30"/>
                <a:gd name="T38" fmla="*/ 10 w 241"/>
                <a:gd name="T39" fmla="*/ 1 h 30"/>
                <a:gd name="T40" fmla="*/ 8 w 241"/>
                <a:gd name="T41" fmla="*/ 3 h 30"/>
                <a:gd name="T42" fmla="*/ 4 w 241"/>
                <a:gd name="T43" fmla="*/ 4 h 30"/>
                <a:gd name="T44" fmla="*/ 3 w 241"/>
                <a:gd name="T45" fmla="*/ 6 h 30"/>
                <a:gd name="T46" fmla="*/ 1 w 241"/>
                <a:gd name="T47" fmla="*/ 9 h 30"/>
                <a:gd name="T48" fmla="*/ 1 w 241"/>
                <a:gd name="T49" fmla="*/ 13 h 30"/>
                <a:gd name="T50" fmla="*/ 0 w 241"/>
                <a:gd name="T51" fmla="*/ 15 h 30"/>
                <a:gd name="T52" fmla="*/ 1 w 241"/>
                <a:gd name="T53" fmla="*/ 18 h 30"/>
                <a:gd name="T54" fmla="*/ 1 w 241"/>
                <a:gd name="T55" fmla="*/ 21 h 30"/>
                <a:gd name="T56" fmla="*/ 3 w 241"/>
                <a:gd name="T57" fmla="*/ 23 h 30"/>
                <a:gd name="T58" fmla="*/ 4 w 241"/>
                <a:gd name="T59" fmla="*/ 26 h 30"/>
                <a:gd name="T60" fmla="*/ 8 w 241"/>
                <a:gd name="T61" fmla="*/ 28 h 30"/>
                <a:gd name="T62" fmla="*/ 10 w 241"/>
                <a:gd name="T63" fmla="*/ 29 h 30"/>
                <a:gd name="T64" fmla="*/ 13 w 241"/>
                <a:gd name="T65" fmla="*/ 30 h 30"/>
                <a:gd name="T66" fmla="*/ 15 w 241"/>
                <a:gd name="T67" fmla="*/ 30 h 30"/>
                <a:gd name="T68" fmla="*/ 226 w 241"/>
                <a:gd name="T69"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1" h="30">
                  <a:moveTo>
                    <a:pt x="226" y="30"/>
                  </a:moveTo>
                  <a:lnTo>
                    <a:pt x="230" y="30"/>
                  </a:lnTo>
                  <a:lnTo>
                    <a:pt x="232" y="29"/>
                  </a:lnTo>
                  <a:lnTo>
                    <a:pt x="235" y="28"/>
                  </a:lnTo>
                  <a:lnTo>
                    <a:pt x="237" y="26"/>
                  </a:lnTo>
                  <a:lnTo>
                    <a:pt x="239" y="23"/>
                  </a:lnTo>
                  <a:lnTo>
                    <a:pt x="240" y="21"/>
                  </a:lnTo>
                  <a:lnTo>
                    <a:pt x="241" y="18"/>
                  </a:lnTo>
                  <a:lnTo>
                    <a:pt x="241" y="15"/>
                  </a:lnTo>
                  <a:lnTo>
                    <a:pt x="241" y="13"/>
                  </a:lnTo>
                  <a:lnTo>
                    <a:pt x="240" y="9"/>
                  </a:lnTo>
                  <a:lnTo>
                    <a:pt x="239" y="6"/>
                  </a:lnTo>
                  <a:lnTo>
                    <a:pt x="237" y="4"/>
                  </a:lnTo>
                  <a:lnTo>
                    <a:pt x="235" y="3"/>
                  </a:lnTo>
                  <a:lnTo>
                    <a:pt x="232" y="1"/>
                  </a:lnTo>
                  <a:lnTo>
                    <a:pt x="230" y="1"/>
                  </a:lnTo>
                  <a:lnTo>
                    <a:pt x="226" y="0"/>
                  </a:lnTo>
                  <a:lnTo>
                    <a:pt x="15" y="0"/>
                  </a:lnTo>
                  <a:lnTo>
                    <a:pt x="13" y="1"/>
                  </a:lnTo>
                  <a:lnTo>
                    <a:pt x="10" y="1"/>
                  </a:lnTo>
                  <a:lnTo>
                    <a:pt x="8" y="3"/>
                  </a:lnTo>
                  <a:lnTo>
                    <a:pt x="4" y="4"/>
                  </a:lnTo>
                  <a:lnTo>
                    <a:pt x="3" y="6"/>
                  </a:lnTo>
                  <a:lnTo>
                    <a:pt x="1" y="9"/>
                  </a:lnTo>
                  <a:lnTo>
                    <a:pt x="1" y="13"/>
                  </a:lnTo>
                  <a:lnTo>
                    <a:pt x="0" y="15"/>
                  </a:lnTo>
                  <a:lnTo>
                    <a:pt x="1" y="18"/>
                  </a:lnTo>
                  <a:lnTo>
                    <a:pt x="1" y="21"/>
                  </a:lnTo>
                  <a:lnTo>
                    <a:pt x="3" y="23"/>
                  </a:lnTo>
                  <a:lnTo>
                    <a:pt x="4" y="26"/>
                  </a:lnTo>
                  <a:lnTo>
                    <a:pt x="8" y="28"/>
                  </a:lnTo>
                  <a:lnTo>
                    <a:pt x="10" y="29"/>
                  </a:lnTo>
                  <a:lnTo>
                    <a:pt x="13" y="30"/>
                  </a:lnTo>
                  <a:lnTo>
                    <a:pt x="15" y="30"/>
                  </a:lnTo>
                  <a:lnTo>
                    <a:pt x="226"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latin typeface="Barlow" panose="00000500000000000000" pitchFamily="2" charset="0"/>
              </a:endParaRPr>
            </a:p>
          </p:txBody>
        </p:sp>
        <p:sp>
          <p:nvSpPr>
            <p:cNvPr id="254" name="Freeform 283"/>
            <p:cNvSpPr>
              <a:spLocks/>
            </p:cNvSpPr>
            <p:nvPr/>
          </p:nvSpPr>
          <p:spPr bwMode="auto">
            <a:xfrm>
              <a:off x="7234238" y="2051050"/>
              <a:ext cx="57150" cy="9525"/>
            </a:xfrm>
            <a:custGeom>
              <a:avLst/>
              <a:gdLst>
                <a:gd name="T0" fmla="*/ 15 w 180"/>
                <a:gd name="T1" fmla="*/ 0 h 30"/>
                <a:gd name="T2" fmla="*/ 12 w 180"/>
                <a:gd name="T3" fmla="*/ 0 h 30"/>
                <a:gd name="T4" fmla="*/ 8 w 180"/>
                <a:gd name="T5" fmla="*/ 2 h 30"/>
                <a:gd name="T6" fmla="*/ 6 w 180"/>
                <a:gd name="T7" fmla="*/ 3 h 30"/>
                <a:gd name="T8" fmla="*/ 4 w 180"/>
                <a:gd name="T9" fmla="*/ 5 h 30"/>
                <a:gd name="T10" fmla="*/ 2 w 180"/>
                <a:gd name="T11" fmla="*/ 7 h 30"/>
                <a:gd name="T12" fmla="*/ 1 w 180"/>
                <a:gd name="T13" fmla="*/ 9 h 30"/>
                <a:gd name="T14" fmla="*/ 0 w 180"/>
                <a:gd name="T15" fmla="*/ 12 h 30"/>
                <a:gd name="T16" fmla="*/ 0 w 180"/>
                <a:gd name="T17" fmla="*/ 15 h 30"/>
                <a:gd name="T18" fmla="*/ 0 w 180"/>
                <a:gd name="T19" fmla="*/ 19 h 30"/>
                <a:gd name="T20" fmla="*/ 1 w 180"/>
                <a:gd name="T21" fmla="*/ 21 h 30"/>
                <a:gd name="T22" fmla="*/ 2 w 180"/>
                <a:gd name="T23" fmla="*/ 24 h 30"/>
                <a:gd name="T24" fmla="*/ 4 w 180"/>
                <a:gd name="T25" fmla="*/ 26 h 30"/>
                <a:gd name="T26" fmla="*/ 6 w 180"/>
                <a:gd name="T27" fmla="*/ 27 h 30"/>
                <a:gd name="T28" fmla="*/ 8 w 180"/>
                <a:gd name="T29" fmla="*/ 29 h 30"/>
                <a:gd name="T30" fmla="*/ 12 w 180"/>
                <a:gd name="T31" fmla="*/ 29 h 30"/>
                <a:gd name="T32" fmla="*/ 15 w 180"/>
                <a:gd name="T33" fmla="*/ 30 h 30"/>
                <a:gd name="T34" fmla="*/ 165 w 180"/>
                <a:gd name="T35" fmla="*/ 30 h 30"/>
                <a:gd name="T36" fmla="*/ 168 w 180"/>
                <a:gd name="T37" fmla="*/ 29 h 30"/>
                <a:gd name="T38" fmla="*/ 171 w 180"/>
                <a:gd name="T39" fmla="*/ 29 h 30"/>
                <a:gd name="T40" fmla="*/ 174 w 180"/>
                <a:gd name="T41" fmla="*/ 27 h 30"/>
                <a:gd name="T42" fmla="*/ 176 w 180"/>
                <a:gd name="T43" fmla="*/ 26 h 30"/>
                <a:gd name="T44" fmla="*/ 178 w 180"/>
                <a:gd name="T45" fmla="*/ 24 h 30"/>
                <a:gd name="T46" fmla="*/ 179 w 180"/>
                <a:gd name="T47" fmla="*/ 21 h 30"/>
                <a:gd name="T48" fmla="*/ 180 w 180"/>
                <a:gd name="T49" fmla="*/ 19 h 30"/>
                <a:gd name="T50" fmla="*/ 180 w 180"/>
                <a:gd name="T51" fmla="*/ 15 h 30"/>
                <a:gd name="T52" fmla="*/ 180 w 180"/>
                <a:gd name="T53" fmla="*/ 12 h 30"/>
                <a:gd name="T54" fmla="*/ 179 w 180"/>
                <a:gd name="T55" fmla="*/ 9 h 30"/>
                <a:gd name="T56" fmla="*/ 178 w 180"/>
                <a:gd name="T57" fmla="*/ 7 h 30"/>
                <a:gd name="T58" fmla="*/ 176 w 180"/>
                <a:gd name="T59" fmla="*/ 5 h 30"/>
                <a:gd name="T60" fmla="*/ 174 w 180"/>
                <a:gd name="T61" fmla="*/ 3 h 30"/>
                <a:gd name="T62" fmla="*/ 171 w 180"/>
                <a:gd name="T63" fmla="*/ 2 h 30"/>
                <a:gd name="T64" fmla="*/ 168 w 180"/>
                <a:gd name="T65" fmla="*/ 0 h 30"/>
                <a:gd name="T66" fmla="*/ 165 w 180"/>
                <a:gd name="T67" fmla="*/ 0 h 30"/>
                <a:gd name="T68" fmla="*/ 15 w 180"/>
                <a:gd name="T6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0" h="30">
                  <a:moveTo>
                    <a:pt x="15" y="0"/>
                  </a:moveTo>
                  <a:lnTo>
                    <a:pt x="12" y="0"/>
                  </a:lnTo>
                  <a:lnTo>
                    <a:pt x="8" y="2"/>
                  </a:lnTo>
                  <a:lnTo>
                    <a:pt x="6" y="3"/>
                  </a:lnTo>
                  <a:lnTo>
                    <a:pt x="4" y="5"/>
                  </a:lnTo>
                  <a:lnTo>
                    <a:pt x="2" y="7"/>
                  </a:lnTo>
                  <a:lnTo>
                    <a:pt x="1" y="9"/>
                  </a:lnTo>
                  <a:lnTo>
                    <a:pt x="0" y="12"/>
                  </a:lnTo>
                  <a:lnTo>
                    <a:pt x="0" y="15"/>
                  </a:lnTo>
                  <a:lnTo>
                    <a:pt x="0" y="19"/>
                  </a:lnTo>
                  <a:lnTo>
                    <a:pt x="1" y="21"/>
                  </a:lnTo>
                  <a:lnTo>
                    <a:pt x="2" y="24"/>
                  </a:lnTo>
                  <a:lnTo>
                    <a:pt x="4" y="26"/>
                  </a:lnTo>
                  <a:lnTo>
                    <a:pt x="6" y="27"/>
                  </a:lnTo>
                  <a:lnTo>
                    <a:pt x="8" y="29"/>
                  </a:lnTo>
                  <a:lnTo>
                    <a:pt x="12" y="29"/>
                  </a:lnTo>
                  <a:lnTo>
                    <a:pt x="15" y="30"/>
                  </a:lnTo>
                  <a:lnTo>
                    <a:pt x="165" y="30"/>
                  </a:lnTo>
                  <a:lnTo>
                    <a:pt x="168" y="29"/>
                  </a:lnTo>
                  <a:lnTo>
                    <a:pt x="171" y="29"/>
                  </a:lnTo>
                  <a:lnTo>
                    <a:pt x="174" y="27"/>
                  </a:lnTo>
                  <a:lnTo>
                    <a:pt x="176" y="26"/>
                  </a:lnTo>
                  <a:lnTo>
                    <a:pt x="178" y="24"/>
                  </a:lnTo>
                  <a:lnTo>
                    <a:pt x="179" y="21"/>
                  </a:lnTo>
                  <a:lnTo>
                    <a:pt x="180" y="19"/>
                  </a:lnTo>
                  <a:lnTo>
                    <a:pt x="180" y="15"/>
                  </a:lnTo>
                  <a:lnTo>
                    <a:pt x="180" y="12"/>
                  </a:lnTo>
                  <a:lnTo>
                    <a:pt x="179" y="9"/>
                  </a:lnTo>
                  <a:lnTo>
                    <a:pt x="178" y="7"/>
                  </a:lnTo>
                  <a:lnTo>
                    <a:pt x="176" y="5"/>
                  </a:lnTo>
                  <a:lnTo>
                    <a:pt x="174" y="3"/>
                  </a:lnTo>
                  <a:lnTo>
                    <a:pt x="171" y="2"/>
                  </a:lnTo>
                  <a:lnTo>
                    <a:pt x="168" y="0"/>
                  </a:lnTo>
                  <a:lnTo>
                    <a:pt x="165" y="0"/>
                  </a:lnTo>
                  <a:lnTo>
                    <a:pt x="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latin typeface="Barlow" panose="00000500000000000000" pitchFamily="2" charset="0"/>
              </a:endParaRPr>
            </a:p>
          </p:txBody>
        </p:sp>
        <p:sp>
          <p:nvSpPr>
            <p:cNvPr id="287" name="Freeform 284"/>
            <p:cNvSpPr>
              <a:spLocks/>
            </p:cNvSpPr>
            <p:nvPr/>
          </p:nvSpPr>
          <p:spPr bwMode="auto">
            <a:xfrm>
              <a:off x="7234238" y="2070100"/>
              <a:ext cx="57150" cy="9525"/>
            </a:xfrm>
            <a:custGeom>
              <a:avLst/>
              <a:gdLst>
                <a:gd name="T0" fmla="*/ 165 w 180"/>
                <a:gd name="T1" fmla="*/ 0 h 30"/>
                <a:gd name="T2" fmla="*/ 15 w 180"/>
                <a:gd name="T3" fmla="*/ 0 h 30"/>
                <a:gd name="T4" fmla="*/ 12 w 180"/>
                <a:gd name="T5" fmla="*/ 0 h 30"/>
                <a:gd name="T6" fmla="*/ 8 w 180"/>
                <a:gd name="T7" fmla="*/ 1 h 30"/>
                <a:gd name="T8" fmla="*/ 6 w 180"/>
                <a:gd name="T9" fmla="*/ 2 h 30"/>
                <a:gd name="T10" fmla="*/ 4 w 180"/>
                <a:gd name="T11" fmla="*/ 4 h 30"/>
                <a:gd name="T12" fmla="*/ 2 w 180"/>
                <a:gd name="T13" fmla="*/ 6 h 30"/>
                <a:gd name="T14" fmla="*/ 1 w 180"/>
                <a:gd name="T15" fmla="*/ 8 h 30"/>
                <a:gd name="T16" fmla="*/ 0 w 180"/>
                <a:gd name="T17" fmla="*/ 11 h 30"/>
                <a:gd name="T18" fmla="*/ 0 w 180"/>
                <a:gd name="T19" fmla="*/ 15 h 30"/>
                <a:gd name="T20" fmla="*/ 0 w 180"/>
                <a:gd name="T21" fmla="*/ 18 h 30"/>
                <a:gd name="T22" fmla="*/ 1 w 180"/>
                <a:gd name="T23" fmla="*/ 20 h 30"/>
                <a:gd name="T24" fmla="*/ 2 w 180"/>
                <a:gd name="T25" fmla="*/ 23 h 30"/>
                <a:gd name="T26" fmla="*/ 4 w 180"/>
                <a:gd name="T27" fmla="*/ 25 h 30"/>
                <a:gd name="T28" fmla="*/ 6 w 180"/>
                <a:gd name="T29" fmla="*/ 26 h 30"/>
                <a:gd name="T30" fmla="*/ 8 w 180"/>
                <a:gd name="T31" fmla="*/ 29 h 30"/>
                <a:gd name="T32" fmla="*/ 12 w 180"/>
                <a:gd name="T33" fmla="*/ 30 h 30"/>
                <a:gd name="T34" fmla="*/ 15 w 180"/>
                <a:gd name="T35" fmla="*/ 30 h 30"/>
                <a:gd name="T36" fmla="*/ 165 w 180"/>
                <a:gd name="T37" fmla="*/ 30 h 30"/>
                <a:gd name="T38" fmla="*/ 168 w 180"/>
                <a:gd name="T39" fmla="*/ 30 h 30"/>
                <a:gd name="T40" fmla="*/ 171 w 180"/>
                <a:gd name="T41" fmla="*/ 29 h 30"/>
                <a:gd name="T42" fmla="*/ 174 w 180"/>
                <a:gd name="T43" fmla="*/ 26 h 30"/>
                <a:gd name="T44" fmla="*/ 176 w 180"/>
                <a:gd name="T45" fmla="*/ 25 h 30"/>
                <a:gd name="T46" fmla="*/ 178 w 180"/>
                <a:gd name="T47" fmla="*/ 23 h 30"/>
                <a:gd name="T48" fmla="*/ 179 w 180"/>
                <a:gd name="T49" fmla="*/ 20 h 30"/>
                <a:gd name="T50" fmla="*/ 180 w 180"/>
                <a:gd name="T51" fmla="*/ 18 h 30"/>
                <a:gd name="T52" fmla="*/ 180 w 180"/>
                <a:gd name="T53" fmla="*/ 15 h 30"/>
                <a:gd name="T54" fmla="*/ 180 w 180"/>
                <a:gd name="T55" fmla="*/ 11 h 30"/>
                <a:gd name="T56" fmla="*/ 179 w 180"/>
                <a:gd name="T57" fmla="*/ 8 h 30"/>
                <a:gd name="T58" fmla="*/ 178 w 180"/>
                <a:gd name="T59" fmla="*/ 6 h 30"/>
                <a:gd name="T60" fmla="*/ 176 w 180"/>
                <a:gd name="T61" fmla="*/ 4 h 30"/>
                <a:gd name="T62" fmla="*/ 174 w 180"/>
                <a:gd name="T63" fmla="*/ 2 h 30"/>
                <a:gd name="T64" fmla="*/ 171 w 180"/>
                <a:gd name="T65" fmla="*/ 1 h 30"/>
                <a:gd name="T66" fmla="*/ 168 w 180"/>
                <a:gd name="T67" fmla="*/ 0 h 30"/>
                <a:gd name="T68" fmla="*/ 165 w 180"/>
                <a:gd name="T6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0" h="30">
                  <a:moveTo>
                    <a:pt x="165" y="0"/>
                  </a:moveTo>
                  <a:lnTo>
                    <a:pt x="15" y="0"/>
                  </a:lnTo>
                  <a:lnTo>
                    <a:pt x="12" y="0"/>
                  </a:lnTo>
                  <a:lnTo>
                    <a:pt x="8" y="1"/>
                  </a:lnTo>
                  <a:lnTo>
                    <a:pt x="6" y="2"/>
                  </a:lnTo>
                  <a:lnTo>
                    <a:pt x="4" y="4"/>
                  </a:lnTo>
                  <a:lnTo>
                    <a:pt x="2" y="6"/>
                  </a:lnTo>
                  <a:lnTo>
                    <a:pt x="1" y="8"/>
                  </a:lnTo>
                  <a:lnTo>
                    <a:pt x="0" y="11"/>
                  </a:lnTo>
                  <a:lnTo>
                    <a:pt x="0" y="15"/>
                  </a:lnTo>
                  <a:lnTo>
                    <a:pt x="0" y="18"/>
                  </a:lnTo>
                  <a:lnTo>
                    <a:pt x="1" y="20"/>
                  </a:lnTo>
                  <a:lnTo>
                    <a:pt x="2" y="23"/>
                  </a:lnTo>
                  <a:lnTo>
                    <a:pt x="4" y="25"/>
                  </a:lnTo>
                  <a:lnTo>
                    <a:pt x="6" y="26"/>
                  </a:lnTo>
                  <a:lnTo>
                    <a:pt x="8" y="29"/>
                  </a:lnTo>
                  <a:lnTo>
                    <a:pt x="12" y="30"/>
                  </a:lnTo>
                  <a:lnTo>
                    <a:pt x="15" y="30"/>
                  </a:lnTo>
                  <a:lnTo>
                    <a:pt x="165" y="30"/>
                  </a:lnTo>
                  <a:lnTo>
                    <a:pt x="168" y="30"/>
                  </a:lnTo>
                  <a:lnTo>
                    <a:pt x="171" y="29"/>
                  </a:lnTo>
                  <a:lnTo>
                    <a:pt x="174" y="26"/>
                  </a:lnTo>
                  <a:lnTo>
                    <a:pt x="176" y="25"/>
                  </a:lnTo>
                  <a:lnTo>
                    <a:pt x="178" y="23"/>
                  </a:lnTo>
                  <a:lnTo>
                    <a:pt x="179" y="20"/>
                  </a:lnTo>
                  <a:lnTo>
                    <a:pt x="180" y="18"/>
                  </a:lnTo>
                  <a:lnTo>
                    <a:pt x="180" y="15"/>
                  </a:lnTo>
                  <a:lnTo>
                    <a:pt x="180" y="11"/>
                  </a:lnTo>
                  <a:lnTo>
                    <a:pt x="179" y="8"/>
                  </a:lnTo>
                  <a:lnTo>
                    <a:pt x="178" y="6"/>
                  </a:lnTo>
                  <a:lnTo>
                    <a:pt x="176" y="4"/>
                  </a:lnTo>
                  <a:lnTo>
                    <a:pt x="174" y="2"/>
                  </a:lnTo>
                  <a:lnTo>
                    <a:pt x="171" y="1"/>
                  </a:lnTo>
                  <a:lnTo>
                    <a:pt x="168" y="0"/>
                  </a:lnTo>
                  <a:lnTo>
                    <a:pt x="1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latin typeface="Barlow" panose="00000500000000000000" pitchFamily="2" charset="0"/>
              </a:endParaRPr>
            </a:p>
          </p:txBody>
        </p:sp>
        <p:sp>
          <p:nvSpPr>
            <p:cNvPr id="288" name="Freeform 285"/>
            <p:cNvSpPr>
              <a:spLocks/>
            </p:cNvSpPr>
            <p:nvPr/>
          </p:nvSpPr>
          <p:spPr bwMode="auto">
            <a:xfrm>
              <a:off x="7234238" y="2089150"/>
              <a:ext cx="57150" cy="9525"/>
            </a:xfrm>
            <a:custGeom>
              <a:avLst/>
              <a:gdLst>
                <a:gd name="T0" fmla="*/ 165 w 180"/>
                <a:gd name="T1" fmla="*/ 0 h 30"/>
                <a:gd name="T2" fmla="*/ 15 w 180"/>
                <a:gd name="T3" fmla="*/ 0 h 30"/>
                <a:gd name="T4" fmla="*/ 12 w 180"/>
                <a:gd name="T5" fmla="*/ 0 h 30"/>
                <a:gd name="T6" fmla="*/ 8 w 180"/>
                <a:gd name="T7" fmla="*/ 1 h 30"/>
                <a:gd name="T8" fmla="*/ 6 w 180"/>
                <a:gd name="T9" fmla="*/ 2 h 30"/>
                <a:gd name="T10" fmla="*/ 4 w 180"/>
                <a:gd name="T11" fmla="*/ 4 h 30"/>
                <a:gd name="T12" fmla="*/ 2 w 180"/>
                <a:gd name="T13" fmla="*/ 6 h 30"/>
                <a:gd name="T14" fmla="*/ 1 w 180"/>
                <a:gd name="T15" fmla="*/ 9 h 30"/>
                <a:gd name="T16" fmla="*/ 0 w 180"/>
                <a:gd name="T17" fmla="*/ 11 h 30"/>
                <a:gd name="T18" fmla="*/ 0 w 180"/>
                <a:gd name="T19" fmla="*/ 15 h 30"/>
                <a:gd name="T20" fmla="*/ 0 w 180"/>
                <a:gd name="T21" fmla="*/ 18 h 30"/>
                <a:gd name="T22" fmla="*/ 1 w 180"/>
                <a:gd name="T23" fmla="*/ 20 h 30"/>
                <a:gd name="T24" fmla="*/ 2 w 180"/>
                <a:gd name="T25" fmla="*/ 23 h 30"/>
                <a:gd name="T26" fmla="*/ 4 w 180"/>
                <a:gd name="T27" fmla="*/ 25 h 30"/>
                <a:gd name="T28" fmla="*/ 6 w 180"/>
                <a:gd name="T29" fmla="*/ 28 h 30"/>
                <a:gd name="T30" fmla="*/ 8 w 180"/>
                <a:gd name="T31" fmla="*/ 29 h 30"/>
                <a:gd name="T32" fmla="*/ 12 w 180"/>
                <a:gd name="T33" fmla="*/ 30 h 30"/>
                <a:gd name="T34" fmla="*/ 15 w 180"/>
                <a:gd name="T35" fmla="*/ 30 h 30"/>
                <a:gd name="T36" fmla="*/ 165 w 180"/>
                <a:gd name="T37" fmla="*/ 30 h 30"/>
                <a:gd name="T38" fmla="*/ 168 w 180"/>
                <a:gd name="T39" fmla="*/ 30 h 30"/>
                <a:gd name="T40" fmla="*/ 171 w 180"/>
                <a:gd name="T41" fmla="*/ 29 h 30"/>
                <a:gd name="T42" fmla="*/ 174 w 180"/>
                <a:gd name="T43" fmla="*/ 28 h 30"/>
                <a:gd name="T44" fmla="*/ 176 w 180"/>
                <a:gd name="T45" fmla="*/ 25 h 30"/>
                <a:gd name="T46" fmla="*/ 178 w 180"/>
                <a:gd name="T47" fmla="*/ 23 h 30"/>
                <a:gd name="T48" fmla="*/ 179 w 180"/>
                <a:gd name="T49" fmla="*/ 20 h 30"/>
                <a:gd name="T50" fmla="*/ 180 w 180"/>
                <a:gd name="T51" fmla="*/ 18 h 30"/>
                <a:gd name="T52" fmla="*/ 180 w 180"/>
                <a:gd name="T53" fmla="*/ 15 h 30"/>
                <a:gd name="T54" fmla="*/ 180 w 180"/>
                <a:gd name="T55" fmla="*/ 11 h 30"/>
                <a:gd name="T56" fmla="*/ 179 w 180"/>
                <a:gd name="T57" fmla="*/ 9 h 30"/>
                <a:gd name="T58" fmla="*/ 178 w 180"/>
                <a:gd name="T59" fmla="*/ 6 h 30"/>
                <a:gd name="T60" fmla="*/ 176 w 180"/>
                <a:gd name="T61" fmla="*/ 4 h 30"/>
                <a:gd name="T62" fmla="*/ 174 w 180"/>
                <a:gd name="T63" fmla="*/ 2 h 30"/>
                <a:gd name="T64" fmla="*/ 171 w 180"/>
                <a:gd name="T65" fmla="*/ 1 h 30"/>
                <a:gd name="T66" fmla="*/ 168 w 180"/>
                <a:gd name="T67" fmla="*/ 0 h 30"/>
                <a:gd name="T68" fmla="*/ 165 w 180"/>
                <a:gd name="T69" fmla="*/ 0 h 30"/>
                <a:gd name="T70" fmla="*/ 165 w 180"/>
                <a:gd name="T7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0" h="30">
                  <a:moveTo>
                    <a:pt x="165" y="0"/>
                  </a:moveTo>
                  <a:lnTo>
                    <a:pt x="15" y="0"/>
                  </a:lnTo>
                  <a:lnTo>
                    <a:pt x="12" y="0"/>
                  </a:lnTo>
                  <a:lnTo>
                    <a:pt x="8" y="1"/>
                  </a:lnTo>
                  <a:lnTo>
                    <a:pt x="6" y="2"/>
                  </a:lnTo>
                  <a:lnTo>
                    <a:pt x="4" y="4"/>
                  </a:lnTo>
                  <a:lnTo>
                    <a:pt x="2" y="6"/>
                  </a:lnTo>
                  <a:lnTo>
                    <a:pt x="1" y="9"/>
                  </a:lnTo>
                  <a:lnTo>
                    <a:pt x="0" y="11"/>
                  </a:lnTo>
                  <a:lnTo>
                    <a:pt x="0" y="15"/>
                  </a:lnTo>
                  <a:lnTo>
                    <a:pt x="0" y="18"/>
                  </a:lnTo>
                  <a:lnTo>
                    <a:pt x="1" y="20"/>
                  </a:lnTo>
                  <a:lnTo>
                    <a:pt x="2" y="23"/>
                  </a:lnTo>
                  <a:lnTo>
                    <a:pt x="4" y="25"/>
                  </a:lnTo>
                  <a:lnTo>
                    <a:pt x="6" y="28"/>
                  </a:lnTo>
                  <a:lnTo>
                    <a:pt x="8" y="29"/>
                  </a:lnTo>
                  <a:lnTo>
                    <a:pt x="12" y="30"/>
                  </a:lnTo>
                  <a:lnTo>
                    <a:pt x="15" y="30"/>
                  </a:lnTo>
                  <a:lnTo>
                    <a:pt x="165" y="30"/>
                  </a:lnTo>
                  <a:lnTo>
                    <a:pt x="168" y="30"/>
                  </a:lnTo>
                  <a:lnTo>
                    <a:pt x="171" y="29"/>
                  </a:lnTo>
                  <a:lnTo>
                    <a:pt x="174" y="28"/>
                  </a:lnTo>
                  <a:lnTo>
                    <a:pt x="176" y="25"/>
                  </a:lnTo>
                  <a:lnTo>
                    <a:pt x="178" y="23"/>
                  </a:lnTo>
                  <a:lnTo>
                    <a:pt x="179" y="20"/>
                  </a:lnTo>
                  <a:lnTo>
                    <a:pt x="180" y="18"/>
                  </a:lnTo>
                  <a:lnTo>
                    <a:pt x="180" y="15"/>
                  </a:lnTo>
                  <a:lnTo>
                    <a:pt x="180" y="11"/>
                  </a:lnTo>
                  <a:lnTo>
                    <a:pt x="179" y="9"/>
                  </a:lnTo>
                  <a:lnTo>
                    <a:pt x="178" y="6"/>
                  </a:lnTo>
                  <a:lnTo>
                    <a:pt x="176" y="4"/>
                  </a:lnTo>
                  <a:lnTo>
                    <a:pt x="174" y="2"/>
                  </a:lnTo>
                  <a:lnTo>
                    <a:pt x="171" y="1"/>
                  </a:lnTo>
                  <a:lnTo>
                    <a:pt x="168" y="0"/>
                  </a:lnTo>
                  <a:lnTo>
                    <a:pt x="165" y="0"/>
                  </a:lnTo>
                  <a:lnTo>
                    <a:pt x="1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latin typeface="Barlow" panose="00000500000000000000" pitchFamily="2" charset="0"/>
              </a:endParaRPr>
            </a:p>
          </p:txBody>
        </p:sp>
        <p:sp>
          <p:nvSpPr>
            <p:cNvPr id="289" name="Freeform 286"/>
            <p:cNvSpPr>
              <a:spLocks/>
            </p:cNvSpPr>
            <p:nvPr/>
          </p:nvSpPr>
          <p:spPr bwMode="auto">
            <a:xfrm>
              <a:off x="7234238" y="2108200"/>
              <a:ext cx="57150" cy="9525"/>
            </a:xfrm>
            <a:custGeom>
              <a:avLst/>
              <a:gdLst>
                <a:gd name="T0" fmla="*/ 165 w 180"/>
                <a:gd name="T1" fmla="*/ 0 h 30"/>
                <a:gd name="T2" fmla="*/ 15 w 180"/>
                <a:gd name="T3" fmla="*/ 0 h 30"/>
                <a:gd name="T4" fmla="*/ 12 w 180"/>
                <a:gd name="T5" fmla="*/ 0 h 30"/>
                <a:gd name="T6" fmla="*/ 8 w 180"/>
                <a:gd name="T7" fmla="*/ 1 h 30"/>
                <a:gd name="T8" fmla="*/ 6 w 180"/>
                <a:gd name="T9" fmla="*/ 3 h 30"/>
                <a:gd name="T10" fmla="*/ 4 w 180"/>
                <a:gd name="T11" fmla="*/ 4 h 30"/>
                <a:gd name="T12" fmla="*/ 2 w 180"/>
                <a:gd name="T13" fmla="*/ 6 h 30"/>
                <a:gd name="T14" fmla="*/ 1 w 180"/>
                <a:gd name="T15" fmla="*/ 9 h 30"/>
                <a:gd name="T16" fmla="*/ 0 w 180"/>
                <a:gd name="T17" fmla="*/ 12 h 30"/>
                <a:gd name="T18" fmla="*/ 0 w 180"/>
                <a:gd name="T19" fmla="*/ 15 h 30"/>
                <a:gd name="T20" fmla="*/ 0 w 180"/>
                <a:gd name="T21" fmla="*/ 18 h 30"/>
                <a:gd name="T22" fmla="*/ 1 w 180"/>
                <a:gd name="T23" fmla="*/ 21 h 30"/>
                <a:gd name="T24" fmla="*/ 2 w 180"/>
                <a:gd name="T25" fmla="*/ 23 h 30"/>
                <a:gd name="T26" fmla="*/ 4 w 180"/>
                <a:gd name="T27" fmla="*/ 25 h 30"/>
                <a:gd name="T28" fmla="*/ 6 w 180"/>
                <a:gd name="T29" fmla="*/ 28 h 30"/>
                <a:gd name="T30" fmla="*/ 8 w 180"/>
                <a:gd name="T31" fmla="*/ 29 h 30"/>
                <a:gd name="T32" fmla="*/ 12 w 180"/>
                <a:gd name="T33" fmla="*/ 30 h 30"/>
                <a:gd name="T34" fmla="*/ 15 w 180"/>
                <a:gd name="T35" fmla="*/ 30 h 30"/>
                <a:gd name="T36" fmla="*/ 165 w 180"/>
                <a:gd name="T37" fmla="*/ 30 h 30"/>
                <a:gd name="T38" fmla="*/ 168 w 180"/>
                <a:gd name="T39" fmla="*/ 30 h 30"/>
                <a:gd name="T40" fmla="*/ 171 w 180"/>
                <a:gd name="T41" fmla="*/ 29 h 30"/>
                <a:gd name="T42" fmla="*/ 174 w 180"/>
                <a:gd name="T43" fmla="*/ 28 h 30"/>
                <a:gd name="T44" fmla="*/ 176 w 180"/>
                <a:gd name="T45" fmla="*/ 25 h 30"/>
                <a:gd name="T46" fmla="*/ 178 w 180"/>
                <a:gd name="T47" fmla="*/ 23 h 30"/>
                <a:gd name="T48" fmla="*/ 179 w 180"/>
                <a:gd name="T49" fmla="*/ 21 h 30"/>
                <a:gd name="T50" fmla="*/ 180 w 180"/>
                <a:gd name="T51" fmla="*/ 18 h 30"/>
                <a:gd name="T52" fmla="*/ 180 w 180"/>
                <a:gd name="T53" fmla="*/ 15 h 30"/>
                <a:gd name="T54" fmla="*/ 180 w 180"/>
                <a:gd name="T55" fmla="*/ 12 h 30"/>
                <a:gd name="T56" fmla="*/ 179 w 180"/>
                <a:gd name="T57" fmla="*/ 9 h 30"/>
                <a:gd name="T58" fmla="*/ 178 w 180"/>
                <a:gd name="T59" fmla="*/ 6 h 30"/>
                <a:gd name="T60" fmla="*/ 176 w 180"/>
                <a:gd name="T61" fmla="*/ 4 h 30"/>
                <a:gd name="T62" fmla="*/ 174 w 180"/>
                <a:gd name="T63" fmla="*/ 3 h 30"/>
                <a:gd name="T64" fmla="*/ 171 w 180"/>
                <a:gd name="T65" fmla="*/ 1 h 30"/>
                <a:gd name="T66" fmla="*/ 168 w 180"/>
                <a:gd name="T67" fmla="*/ 0 h 30"/>
                <a:gd name="T68" fmla="*/ 165 w 180"/>
                <a:gd name="T6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0" h="30">
                  <a:moveTo>
                    <a:pt x="165" y="0"/>
                  </a:moveTo>
                  <a:lnTo>
                    <a:pt x="15" y="0"/>
                  </a:lnTo>
                  <a:lnTo>
                    <a:pt x="12" y="0"/>
                  </a:lnTo>
                  <a:lnTo>
                    <a:pt x="8" y="1"/>
                  </a:lnTo>
                  <a:lnTo>
                    <a:pt x="6" y="3"/>
                  </a:lnTo>
                  <a:lnTo>
                    <a:pt x="4" y="4"/>
                  </a:lnTo>
                  <a:lnTo>
                    <a:pt x="2" y="6"/>
                  </a:lnTo>
                  <a:lnTo>
                    <a:pt x="1" y="9"/>
                  </a:lnTo>
                  <a:lnTo>
                    <a:pt x="0" y="12"/>
                  </a:lnTo>
                  <a:lnTo>
                    <a:pt x="0" y="15"/>
                  </a:lnTo>
                  <a:lnTo>
                    <a:pt x="0" y="18"/>
                  </a:lnTo>
                  <a:lnTo>
                    <a:pt x="1" y="21"/>
                  </a:lnTo>
                  <a:lnTo>
                    <a:pt x="2" y="23"/>
                  </a:lnTo>
                  <a:lnTo>
                    <a:pt x="4" y="25"/>
                  </a:lnTo>
                  <a:lnTo>
                    <a:pt x="6" y="28"/>
                  </a:lnTo>
                  <a:lnTo>
                    <a:pt x="8" y="29"/>
                  </a:lnTo>
                  <a:lnTo>
                    <a:pt x="12" y="30"/>
                  </a:lnTo>
                  <a:lnTo>
                    <a:pt x="15" y="30"/>
                  </a:lnTo>
                  <a:lnTo>
                    <a:pt x="165" y="30"/>
                  </a:lnTo>
                  <a:lnTo>
                    <a:pt x="168" y="30"/>
                  </a:lnTo>
                  <a:lnTo>
                    <a:pt x="171" y="29"/>
                  </a:lnTo>
                  <a:lnTo>
                    <a:pt x="174" y="28"/>
                  </a:lnTo>
                  <a:lnTo>
                    <a:pt x="176" y="25"/>
                  </a:lnTo>
                  <a:lnTo>
                    <a:pt x="178" y="23"/>
                  </a:lnTo>
                  <a:lnTo>
                    <a:pt x="179" y="21"/>
                  </a:lnTo>
                  <a:lnTo>
                    <a:pt x="180" y="18"/>
                  </a:lnTo>
                  <a:lnTo>
                    <a:pt x="180" y="15"/>
                  </a:lnTo>
                  <a:lnTo>
                    <a:pt x="180" y="12"/>
                  </a:lnTo>
                  <a:lnTo>
                    <a:pt x="179" y="9"/>
                  </a:lnTo>
                  <a:lnTo>
                    <a:pt x="178" y="6"/>
                  </a:lnTo>
                  <a:lnTo>
                    <a:pt x="176" y="4"/>
                  </a:lnTo>
                  <a:lnTo>
                    <a:pt x="174" y="3"/>
                  </a:lnTo>
                  <a:lnTo>
                    <a:pt x="171" y="1"/>
                  </a:lnTo>
                  <a:lnTo>
                    <a:pt x="168" y="0"/>
                  </a:lnTo>
                  <a:lnTo>
                    <a:pt x="1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latin typeface="Barlow" panose="00000500000000000000" pitchFamily="2" charset="0"/>
              </a:endParaRPr>
            </a:p>
          </p:txBody>
        </p:sp>
        <p:sp>
          <p:nvSpPr>
            <p:cNvPr id="290" name="Freeform 287"/>
            <p:cNvSpPr>
              <a:spLocks/>
            </p:cNvSpPr>
            <p:nvPr/>
          </p:nvSpPr>
          <p:spPr bwMode="auto">
            <a:xfrm>
              <a:off x="7234238" y="2146300"/>
              <a:ext cx="57150" cy="9525"/>
            </a:xfrm>
            <a:custGeom>
              <a:avLst/>
              <a:gdLst>
                <a:gd name="T0" fmla="*/ 165 w 180"/>
                <a:gd name="T1" fmla="*/ 0 h 30"/>
                <a:gd name="T2" fmla="*/ 15 w 180"/>
                <a:gd name="T3" fmla="*/ 0 h 30"/>
                <a:gd name="T4" fmla="*/ 12 w 180"/>
                <a:gd name="T5" fmla="*/ 1 h 30"/>
                <a:gd name="T6" fmla="*/ 8 w 180"/>
                <a:gd name="T7" fmla="*/ 1 h 30"/>
                <a:gd name="T8" fmla="*/ 6 w 180"/>
                <a:gd name="T9" fmla="*/ 3 h 30"/>
                <a:gd name="T10" fmla="*/ 4 w 180"/>
                <a:gd name="T11" fmla="*/ 4 h 30"/>
                <a:gd name="T12" fmla="*/ 2 w 180"/>
                <a:gd name="T13" fmla="*/ 7 h 30"/>
                <a:gd name="T14" fmla="*/ 1 w 180"/>
                <a:gd name="T15" fmla="*/ 10 h 30"/>
                <a:gd name="T16" fmla="*/ 0 w 180"/>
                <a:gd name="T17" fmla="*/ 13 h 30"/>
                <a:gd name="T18" fmla="*/ 0 w 180"/>
                <a:gd name="T19" fmla="*/ 15 h 30"/>
                <a:gd name="T20" fmla="*/ 0 w 180"/>
                <a:gd name="T21" fmla="*/ 18 h 30"/>
                <a:gd name="T22" fmla="*/ 1 w 180"/>
                <a:gd name="T23" fmla="*/ 21 h 30"/>
                <a:gd name="T24" fmla="*/ 2 w 180"/>
                <a:gd name="T25" fmla="*/ 23 h 30"/>
                <a:gd name="T26" fmla="*/ 4 w 180"/>
                <a:gd name="T27" fmla="*/ 26 h 30"/>
                <a:gd name="T28" fmla="*/ 6 w 180"/>
                <a:gd name="T29" fmla="*/ 28 h 30"/>
                <a:gd name="T30" fmla="*/ 8 w 180"/>
                <a:gd name="T31" fmla="*/ 29 h 30"/>
                <a:gd name="T32" fmla="*/ 12 w 180"/>
                <a:gd name="T33" fmla="*/ 30 h 30"/>
                <a:gd name="T34" fmla="*/ 15 w 180"/>
                <a:gd name="T35" fmla="*/ 30 h 30"/>
                <a:gd name="T36" fmla="*/ 165 w 180"/>
                <a:gd name="T37" fmla="*/ 30 h 30"/>
                <a:gd name="T38" fmla="*/ 168 w 180"/>
                <a:gd name="T39" fmla="*/ 30 h 30"/>
                <a:gd name="T40" fmla="*/ 171 w 180"/>
                <a:gd name="T41" fmla="*/ 29 h 30"/>
                <a:gd name="T42" fmla="*/ 174 w 180"/>
                <a:gd name="T43" fmla="*/ 28 h 30"/>
                <a:gd name="T44" fmla="*/ 176 w 180"/>
                <a:gd name="T45" fmla="*/ 26 h 30"/>
                <a:gd name="T46" fmla="*/ 178 w 180"/>
                <a:gd name="T47" fmla="*/ 23 h 30"/>
                <a:gd name="T48" fmla="*/ 179 w 180"/>
                <a:gd name="T49" fmla="*/ 21 h 30"/>
                <a:gd name="T50" fmla="*/ 180 w 180"/>
                <a:gd name="T51" fmla="*/ 18 h 30"/>
                <a:gd name="T52" fmla="*/ 180 w 180"/>
                <a:gd name="T53" fmla="*/ 15 h 30"/>
                <a:gd name="T54" fmla="*/ 180 w 180"/>
                <a:gd name="T55" fmla="*/ 13 h 30"/>
                <a:gd name="T56" fmla="*/ 179 w 180"/>
                <a:gd name="T57" fmla="*/ 10 h 30"/>
                <a:gd name="T58" fmla="*/ 178 w 180"/>
                <a:gd name="T59" fmla="*/ 7 h 30"/>
                <a:gd name="T60" fmla="*/ 176 w 180"/>
                <a:gd name="T61" fmla="*/ 4 h 30"/>
                <a:gd name="T62" fmla="*/ 174 w 180"/>
                <a:gd name="T63" fmla="*/ 3 h 30"/>
                <a:gd name="T64" fmla="*/ 171 w 180"/>
                <a:gd name="T65" fmla="*/ 1 h 30"/>
                <a:gd name="T66" fmla="*/ 168 w 180"/>
                <a:gd name="T67" fmla="*/ 1 h 30"/>
                <a:gd name="T68" fmla="*/ 165 w 180"/>
                <a:gd name="T69" fmla="*/ 0 h 30"/>
                <a:gd name="T70" fmla="*/ 165 w 180"/>
                <a:gd name="T7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0" h="30">
                  <a:moveTo>
                    <a:pt x="165" y="0"/>
                  </a:moveTo>
                  <a:lnTo>
                    <a:pt x="15" y="0"/>
                  </a:lnTo>
                  <a:lnTo>
                    <a:pt x="12" y="1"/>
                  </a:lnTo>
                  <a:lnTo>
                    <a:pt x="8" y="1"/>
                  </a:lnTo>
                  <a:lnTo>
                    <a:pt x="6" y="3"/>
                  </a:lnTo>
                  <a:lnTo>
                    <a:pt x="4" y="4"/>
                  </a:lnTo>
                  <a:lnTo>
                    <a:pt x="2" y="7"/>
                  </a:lnTo>
                  <a:lnTo>
                    <a:pt x="1" y="10"/>
                  </a:lnTo>
                  <a:lnTo>
                    <a:pt x="0" y="13"/>
                  </a:lnTo>
                  <a:lnTo>
                    <a:pt x="0" y="15"/>
                  </a:lnTo>
                  <a:lnTo>
                    <a:pt x="0" y="18"/>
                  </a:lnTo>
                  <a:lnTo>
                    <a:pt x="1" y="21"/>
                  </a:lnTo>
                  <a:lnTo>
                    <a:pt x="2" y="23"/>
                  </a:lnTo>
                  <a:lnTo>
                    <a:pt x="4" y="26"/>
                  </a:lnTo>
                  <a:lnTo>
                    <a:pt x="6" y="28"/>
                  </a:lnTo>
                  <a:lnTo>
                    <a:pt x="8" y="29"/>
                  </a:lnTo>
                  <a:lnTo>
                    <a:pt x="12" y="30"/>
                  </a:lnTo>
                  <a:lnTo>
                    <a:pt x="15" y="30"/>
                  </a:lnTo>
                  <a:lnTo>
                    <a:pt x="165" y="30"/>
                  </a:lnTo>
                  <a:lnTo>
                    <a:pt x="168" y="30"/>
                  </a:lnTo>
                  <a:lnTo>
                    <a:pt x="171" y="29"/>
                  </a:lnTo>
                  <a:lnTo>
                    <a:pt x="174" y="28"/>
                  </a:lnTo>
                  <a:lnTo>
                    <a:pt x="176" y="26"/>
                  </a:lnTo>
                  <a:lnTo>
                    <a:pt x="178" y="23"/>
                  </a:lnTo>
                  <a:lnTo>
                    <a:pt x="179" y="21"/>
                  </a:lnTo>
                  <a:lnTo>
                    <a:pt x="180" y="18"/>
                  </a:lnTo>
                  <a:lnTo>
                    <a:pt x="180" y="15"/>
                  </a:lnTo>
                  <a:lnTo>
                    <a:pt x="180" y="13"/>
                  </a:lnTo>
                  <a:lnTo>
                    <a:pt x="179" y="10"/>
                  </a:lnTo>
                  <a:lnTo>
                    <a:pt x="178" y="7"/>
                  </a:lnTo>
                  <a:lnTo>
                    <a:pt x="176" y="4"/>
                  </a:lnTo>
                  <a:lnTo>
                    <a:pt x="174" y="3"/>
                  </a:lnTo>
                  <a:lnTo>
                    <a:pt x="171" y="1"/>
                  </a:lnTo>
                  <a:lnTo>
                    <a:pt x="168" y="1"/>
                  </a:lnTo>
                  <a:lnTo>
                    <a:pt x="165" y="0"/>
                  </a:lnTo>
                  <a:lnTo>
                    <a:pt x="1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latin typeface="Barlow" panose="00000500000000000000" pitchFamily="2" charset="0"/>
              </a:endParaRPr>
            </a:p>
          </p:txBody>
        </p:sp>
        <p:sp>
          <p:nvSpPr>
            <p:cNvPr id="291" name="Freeform 288"/>
            <p:cNvSpPr>
              <a:spLocks/>
            </p:cNvSpPr>
            <p:nvPr/>
          </p:nvSpPr>
          <p:spPr bwMode="auto">
            <a:xfrm>
              <a:off x="7234238" y="2127250"/>
              <a:ext cx="57150" cy="9525"/>
            </a:xfrm>
            <a:custGeom>
              <a:avLst/>
              <a:gdLst>
                <a:gd name="T0" fmla="*/ 165 w 180"/>
                <a:gd name="T1" fmla="*/ 0 h 30"/>
                <a:gd name="T2" fmla="*/ 15 w 180"/>
                <a:gd name="T3" fmla="*/ 0 h 30"/>
                <a:gd name="T4" fmla="*/ 12 w 180"/>
                <a:gd name="T5" fmla="*/ 0 h 30"/>
                <a:gd name="T6" fmla="*/ 8 w 180"/>
                <a:gd name="T7" fmla="*/ 1 h 30"/>
                <a:gd name="T8" fmla="*/ 6 w 180"/>
                <a:gd name="T9" fmla="*/ 3 h 30"/>
                <a:gd name="T10" fmla="*/ 4 w 180"/>
                <a:gd name="T11" fmla="*/ 4 h 30"/>
                <a:gd name="T12" fmla="*/ 2 w 180"/>
                <a:gd name="T13" fmla="*/ 6 h 30"/>
                <a:gd name="T14" fmla="*/ 1 w 180"/>
                <a:gd name="T15" fmla="*/ 9 h 30"/>
                <a:gd name="T16" fmla="*/ 0 w 180"/>
                <a:gd name="T17" fmla="*/ 12 h 30"/>
                <a:gd name="T18" fmla="*/ 0 w 180"/>
                <a:gd name="T19" fmla="*/ 15 h 30"/>
                <a:gd name="T20" fmla="*/ 0 w 180"/>
                <a:gd name="T21" fmla="*/ 18 h 30"/>
                <a:gd name="T22" fmla="*/ 1 w 180"/>
                <a:gd name="T23" fmla="*/ 21 h 30"/>
                <a:gd name="T24" fmla="*/ 2 w 180"/>
                <a:gd name="T25" fmla="*/ 23 h 30"/>
                <a:gd name="T26" fmla="*/ 4 w 180"/>
                <a:gd name="T27" fmla="*/ 26 h 30"/>
                <a:gd name="T28" fmla="*/ 6 w 180"/>
                <a:gd name="T29" fmla="*/ 28 h 30"/>
                <a:gd name="T30" fmla="*/ 8 w 180"/>
                <a:gd name="T31" fmla="*/ 29 h 30"/>
                <a:gd name="T32" fmla="*/ 12 w 180"/>
                <a:gd name="T33" fmla="*/ 30 h 30"/>
                <a:gd name="T34" fmla="*/ 15 w 180"/>
                <a:gd name="T35" fmla="*/ 30 h 30"/>
                <a:gd name="T36" fmla="*/ 165 w 180"/>
                <a:gd name="T37" fmla="*/ 30 h 30"/>
                <a:gd name="T38" fmla="*/ 168 w 180"/>
                <a:gd name="T39" fmla="*/ 30 h 30"/>
                <a:gd name="T40" fmla="*/ 171 w 180"/>
                <a:gd name="T41" fmla="*/ 29 h 30"/>
                <a:gd name="T42" fmla="*/ 174 w 180"/>
                <a:gd name="T43" fmla="*/ 28 h 30"/>
                <a:gd name="T44" fmla="*/ 176 w 180"/>
                <a:gd name="T45" fmla="*/ 26 h 30"/>
                <a:gd name="T46" fmla="*/ 178 w 180"/>
                <a:gd name="T47" fmla="*/ 23 h 30"/>
                <a:gd name="T48" fmla="*/ 179 w 180"/>
                <a:gd name="T49" fmla="*/ 21 h 30"/>
                <a:gd name="T50" fmla="*/ 180 w 180"/>
                <a:gd name="T51" fmla="*/ 18 h 30"/>
                <a:gd name="T52" fmla="*/ 180 w 180"/>
                <a:gd name="T53" fmla="*/ 15 h 30"/>
                <a:gd name="T54" fmla="*/ 180 w 180"/>
                <a:gd name="T55" fmla="*/ 12 h 30"/>
                <a:gd name="T56" fmla="*/ 179 w 180"/>
                <a:gd name="T57" fmla="*/ 9 h 30"/>
                <a:gd name="T58" fmla="*/ 178 w 180"/>
                <a:gd name="T59" fmla="*/ 6 h 30"/>
                <a:gd name="T60" fmla="*/ 176 w 180"/>
                <a:gd name="T61" fmla="*/ 4 h 30"/>
                <a:gd name="T62" fmla="*/ 174 w 180"/>
                <a:gd name="T63" fmla="*/ 3 h 30"/>
                <a:gd name="T64" fmla="*/ 171 w 180"/>
                <a:gd name="T65" fmla="*/ 1 h 30"/>
                <a:gd name="T66" fmla="*/ 168 w 180"/>
                <a:gd name="T67" fmla="*/ 1 h 30"/>
                <a:gd name="T68" fmla="*/ 165 w 180"/>
                <a:gd name="T69" fmla="*/ 0 h 30"/>
                <a:gd name="T70" fmla="*/ 165 w 180"/>
                <a:gd name="T7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0" h="30">
                  <a:moveTo>
                    <a:pt x="165" y="0"/>
                  </a:moveTo>
                  <a:lnTo>
                    <a:pt x="15" y="0"/>
                  </a:lnTo>
                  <a:lnTo>
                    <a:pt x="12" y="0"/>
                  </a:lnTo>
                  <a:lnTo>
                    <a:pt x="8" y="1"/>
                  </a:lnTo>
                  <a:lnTo>
                    <a:pt x="6" y="3"/>
                  </a:lnTo>
                  <a:lnTo>
                    <a:pt x="4" y="4"/>
                  </a:lnTo>
                  <a:lnTo>
                    <a:pt x="2" y="6"/>
                  </a:lnTo>
                  <a:lnTo>
                    <a:pt x="1" y="9"/>
                  </a:lnTo>
                  <a:lnTo>
                    <a:pt x="0" y="12"/>
                  </a:lnTo>
                  <a:lnTo>
                    <a:pt x="0" y="15"/>
                  </a:lnTo>
                  <a:lnTo>
                    <a:pt x="0" y="18"/>
                  </a:lnTo>
                  <a:lnTo>
                    <a:pt x="1" y="21"/>
                  </a:lnTo>
                  <a:lnTo>
                    <a:pt x="2" y="23"/>
                  </a:lnTo>
                  <a:lnTo>
                    <a:pt x="4" y="26"/>
                  </a:lnTo>
                  <a:lnTo>
                    <a:pt x="6" y="28"/>
                  </a:lnTo>
                  <a:lnTo>
                    <a:pt x="8" y="29"/>
                  </a:lnTo>
                  <a:lnTo>
                    <a:pt x="12" y="30"/>
                  </a:lnTo>
                  <a:lnTo>
                    <a:pt x="15" y="30"/>
                  </a:lnTo>
                  <a:lnTo>
                    <a:pt x="165" y="30"/>
                  </a:lnTo>
                  <a:lnTo>
                    <a:pt x="168" y="30"/>
                  </a:lnTo>
                  <a:lnTo>
                    <a:pt x="171" y="29"/>
                  </a:lnTo>
                  <a:lnTo>
                    <a:pt x="174" y="28"/>
                  </a:lnTo>
                  <a:lnTo>
                    <a:pt x="176" y="26"/>
                  </a:lnTo>
                  <a:lnTo>
                    <a:pt x="178" y="23"/>
                  </a:lnTo>
                  <a:lnTo>
                    <a:pt x="179" y="21"/>
                  </a:lnTo>
                  <a:lnTo>
                    <a:pt x="180" y="18"/>
                  </a:lnTo>
                  <a:lnTo>
                    <a:pt x="180" y="15"/>
                  </a:lnTo>
                  <a:lnTo>
                    <a:pt x="180" y="12"/>
                  </a:lnTo>
                  <a:lnTo>
                    <a:pt x="179" y="9"/>
                  </a:lnTo>
                  <a:lnTo>
                    <a:pt x="178" y="6"/>
                  </a:lnTo>
                  <a:lnTo>
                    <a:pt x="176" y="4"/>
                  </a:lnTo>
                  <a:lnTo>
                    <a:pt x="174" y="3"/>
                  </a:lnTo>
                  <a:lnTo>
                    <a:pt x="171" y="1"/>
                  </a:lnTo>
                  <a:lnTo>
                    <a:pt x="168" y="1"/>
                  </a:lnTo>
                  <a:lnTo>
                    <a:pt x="165" y="0"/>
                  </a:lnTo>
                  <a:lnTo>
                    <a:pt x="1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latin typeface="Barlow" panose="00000500000000000000" pitchFamily="2" charset="0"/>
              </a:endParaRPr>
            </a:p>
          </p:txBody>
        </p:sp>
        <p:sp>
          <p:nvSpPr>
            <p:cNvPr id="292" name="Freeform 289"/>
            <p:cNvSpPr>
              <a:spLocks/>
            </p:cNvSpPr>
            <p:nvPr/>
          </p:nvSpPr>
          <p:spPr bwMode="auto">
            <a:xfrm>
              <a:off x="7148513" y="2108200"/>
              <a:ext cx="57150" cy="9525"/>
            </a:xfrm>
            <a:custGeom>
              <a:avLst/>
              <a:gdLst>
                <a:gd name="T0" fmla="*/ 15 w 181"/>
                <a:gd name="T1" fmla="*/ 30 h 30"/>
                <a:gd name="T2" fmla="*/ 166 w 181"/>
                <a:gd name="T3" fmla="*/ 30 h 30"/>
                <a:gd name="T4" fmla="*/ 168 w 181"/>
                <a:gd name="T5" fmla="*/ 30 h 30"/>
                <a:gd name="T6" fmla="*/ 171 w 181"/>
                <a:gd name="T7" fmla="*/ 29 h 30"/>
                <a:gd name="T8" fmla="*/ 173 w 181"/>
                <a:gd name="T9" fmla="*/ 28 h 30"/>
                <a:gd name="T10" fmla="*/ 175 w 181"/>
                <a:gd name="T11" fmla="*/ 25 h 30"/>
                <a:gd name="T12" fmla="*/ 178 w 181"/>
                <a:gd name="T13" fmla="*/ 23 h 30"/>
                <a:gd name="T14" fmla="*/ 179 w 181"/>
                <a:gd name="T15" fmla="*/ 21 h 30"/>
                <a:gd name="T16" fmla="*/ 180 w 181"/>
                <a:gd name="T17" fmla="*/ 18 h 30"/>
                <a:gd name="T18" fmla="*/ 181 w 181"/>
                <a:gd name="T19" fmla="*/ 15 h 30"/>
                <a:gd name="T20" fmla="*/ 180 w 181"/>
                <a:gd name="T21" fmla="*/ 12 h 30"/>
                <a:gd name="T22" fmla="*/ 179 w 181"/>
                <a:gd name="T23" fmla="*/ 9 h 30"/>
                <a:gd name="T24" fmla="*/ 178 w 181"/>
                <a:gd name="T25" fmla="*/ 6 h 30"/>
                <a:gd name="T26" fmla="*/ 175 w 181"/>
                <a:gd name="T27" fmla="*/ 4 h 30"/>
                <a:gd name="T28" fmla="*/ 173 w 181"/>
                <a:gd name="T29" fmla="*/ 3 h 30"/>
                <a:gd name="T30" fmla="*/ 171 w 181"/>
                <a:gd name="T31" fmla="*/ 1 h 30"/>
                <a:gd name="T32" fmla="*/ 168 w 181"/>
                <a:gd name="T33" fmla="*/ 0 h 30"/>
                <a:gd name="T34" fmla="*/ 166 w 181"/>
                <a:gd name="T35" fmla="*/ 0 h 30"/>
                <a:gd name="T36" fmla="*/ 15 w 181"/>
                <a:gd name="T37" fmla="*/ 0 h 30"/>
                <a:gd name="T38" fmla="*/ 11 w 181"/>
                <a:gd name="T39" fmla="*/ 0 h 30"/>
                <a:gd name="T40" fmla="*/ 9 w 181"/>
                <a:gd name="T41" fmla="*/ 1 h 30"/>
                <a:gd name="T42" fmla="*/ 6 w 181"/>
                <a:gd name="T43" fmla="*/ 3 h 30"/>
                <a:gd name="T44" fmla="*/ 4 w 181"/>
                <a:gd name="T45" fmla="*/ 4 h 30"/>
                <a:gd name="T46" fmla="*/ 3 w 181"/>
                <a:gd name="T47" fmla="*/ 6 h 30"/>
                <a:gd name="T48" fmla="*/ 1 w 181"/>
                <a:gd name="T49" fmla="*/ 9 h 30"/>
                <a:gd name="T50" fmla="*/ 0 w 181"/>
                <a:gd name="T51" fmla="*/ 12 h 30"/>
                <a:gd name="T52" fmla="*/ 0 w 181"/>
                <a:gd name="T53" fmla="*/ 15 h 30"/>
                <a:gd name="T54" fmla="*/ 0 w 181"/>
                <a:gd name="T55" fmla="*/ 18 h 30"/>
                <a:gd name="T56" fmla="*/ 1 w 181"/>
                <a:gd name="T57" fmla="*/ 21 h 30"/>
                <a:gd name="T58" fmla="*/ 3 w 181"/>
                <a:gd name="T59" fmla="*/ 23 h 30"/>
                <a:gd name="T60" fmla="*/ 4 w 181"/>
                <a:gd name="T61" fmla="*/ 25 h 30"/>
                <a:gd name="T62" fmla="*/ 6 w 181"/>
                <a:gd name="T63" fmla="*/ 28 h 30"/>
                <a:gd name="T64" fmla="*/ 9 w 181"/>
                <a:gd name="T65" fmla="*/ 29 h 30"/>
                <a:gd name="T66" fmla="*/ 11 w 181"/>
                <a:gd name="T67" fmla="*/ 30 h 30"/>
                <a:gd name="T68" fmla="*/ 15 w 181"/>
                <a:gd name="T69"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1" h="30">
                  <a:moveTo>
                    <a:pt x="15" y="30"/>
                  </a:moveTo>
                  <a:lnTo>
                    <a:pt x="166" y="30"/>
                  </a:lnTo>
                  <a:lnTo>
                    <a:pt x="168" y="30"/>
                  </a:lnTo>
                  <a:lnTo>
                    <a:pt x="171" y="29"/>
                  </a:lnTo>
                  <a:lnTo>
                    <a:pt x="173" y="28"/>
                  </a:lnTo>
                  <a:lnTo>
                    <a:pt x="175" y="25"/>
                  </a:lnTo>
                  <a:lnTo>
                    <a:pt x="178" y="23"/>
                  </a:lnTo>
                  <a:lnTo>
                    <a:pt x="179" y="21"/>
                  </a:lnTo>
                  <a:lnTo>
                    <a:pt x="180" y="18"/>
                  </a:lnTo>
                  <a:lnTo>
                    <a:pt x="181" y="15"/>
                  </a:lnTo>
                  <a:lnTo>
                    <a:pt x="180" y="12"/>
                  </a:lnTo>
                  <a:lnTo>
                    <a:pt x="179" y="9"/>
                  </a:lnTo>
                  <a:lnTo>
                    <a:pt x="178" y="6"/>
                  </a:lnTo>
                  <a:lnTo>
                    <a:pt x="175" y="4"/>
                  </a:lnTo>
                  <a:lnTo>
                    <a:pt x="173" y="3"/>
                  </a:lnTo>
                  <a:lnTo>
                    <a:pt x="171" y="1"/>
                  </a:lnTo>
                  <a:lnTo>
                    <a:pt x="168" y="0"/>
                  </a:lnTo>
                  <a:lnTo>
                    <a:pt x="166" y="0"/>
                  </a:lnTo>
                  <a:lnTo>
                    <a:pt x="15" y="0"/>
                  </a:lnTo>
                  <a:lnTo>
                    <a:pt x="11" y="0"/>
                  </a:lnTo>
                  <a:lnTo>
                    <a:pt x="9" y="1"/>
                  </a:lnTo>
                  <a:lnTo>
                    <a:pt x="6" y="3"/>
                  </a:lnTo>
                  <a:lnTo>
                    <a:pt x="4" y="4"/>
                  </a:lnTo>
                  <a:lnTo>
                    <a:pt x="3" y="6"/>
                  </a:lnTo>
                  <a:lnTo>
                    <a:pt x="1" y="9"/>
                  </a:lnTo>
                  <a:lnTo>
                    <a:pt x="0" y="12"/>
                  </a:lnTo>
                  <a:lnTo>
                    <a:pt x="0" y="15"/>
                  </a:lnTo>
                  <a:lnTo>
                    <a:pt x="0" y="18"/>
                  </a:lnTo>
                  <a:lnTo>
                    <a:pt x="1" y="21"/>
                  </a:lnTo>
                  <a:lnTo>
                    <a:pt x="3" y="23"/>
                  </a:lnTo>
                  <a:lnTo>
                    <a:pt x="4" y="25"/>
                  </a:lnTo>
                  <a:lnTo>
                    <a:pt x="6" y="28"/>
                  </a:lnTo>
                  <a:lnTo>
                    <a:pt x="9" y="29"/>
                  </a:lnTo>
                  <a:lnTo>
                    <a:pt x="11" y="30"/>
                  </a:lnTo>
                  <a:lnTo>
                    <a:pt x="15"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latin typeface="Barlow" panose="00000500000000000000" pitchFamily="2" charset="0"/>
              </a:endParaRPr>
            </a:p>
          </p:txBody>
        </p:sp>
        <p:sp>
          <p:nvSpPr>
            <p:cNvPr id="293" name="Freeform 290"/>
            <p:cNvSpPr>
              <a:spLocks/>
            </p:cNvSpPr>
            <p:nvPr/>
          </p:nvSpPr>
          <p:spPr bwMode="auto">
            <a:xfrm>
              <a:off x="7148513" y="2127250"/>
              <a:ext cx="57150" cy="9525"/>
            </a:xfrm>
            <a:custGeom>
              <a:avLst/>
              <a:gdLst>
                <a:gd name="T0" fmla="*/ 15 w 181"/>
                <a:gd name="T1" fmla="*/ 30 h 30"/>
                <a:gd name="T2" fmla="*/ 166 w 181"/>
                <a:gd name="T3" fmla="*/ 30 h 30"/>
                <a:gd name="T4" fmla="*/ 168 w 181"/>
                <a:gd name="T5" fmla="*/ 30 h 30"/>
                <a:gd name="T6" fmla="*/ 171 w 181"/>
                <a:gd name="T7" fmla="*/ 29 h 30"/>
                <a:gd name="T8" fmla="*/ 173 w 181"/>
                <a:gd name="T9" fmla="*/ 28 h 30"/>
                <a:gd name="T10" fmla="*/ 175 w 181"/>
                <a:gd name="T11" fmla="*/ 26 h 30"/>
                <a:gd name="T12" fmla="*/ 178 w 181"/>
                <a:gd name="T13" fmla="*/ 23 h 30"/>
                <a:gd name="T14" fmla="*/ 179 w 181"/>
                <a:gd name="T15" fmla="*/ 21 h 30"/>
                <a:gd name="T16" fmla="*/ 180 w 181"/>
                <a:gd name="T17" fmla="*/ 18 h 30"/>
                <a:gd name="T18" fmla="*/ 181 w 181"/>
                <a:gd name="T19" fmla="*/ 15 h 30"/>
                <a:gd name="T20" fmla="*/ 180 w 181"/>
                <a:gd name="T21" fmla="*/ 12 h 30"/>
                <a:gd name="T22" fmla="*/ 179 w 181"/>
                <a:gd name="T23" fmla="*/ 9 h 30"/>
                <a:gd name="T24" fmla="*/ 178 w 181"/>
                <a:gd name="T25" fmla="*/ 6 h 30"/>
                <a:gd name="T26" fmla="*/ 175 w 181"/>
                <a:gd name="T27" fmla="*/ 4 h 30"/>
                <a:gd name="T28" fmla="*/ 173 w 181"/>
                <a:gd name="T29" fmla="*/ 3 h 30"/>
                <a:gd name="T30" fmla="*/ 171 w 181"/>
                <a:gd name="T31" fmla="*/ 1 h 30"/>
                <a:gd name="T32" fmla="*/ 168 w 181"/>
                <a:gd name="T33" fmla="*/ 1 h 30"/>
                <a:gd name="T34" fmla="*/ 166 w 181"/>
                <a:gd name="T35" fmla="*/ 0 h 30"/>
                <a:gd name="T36" fmla="*/ 15 w 181"/>
                <a:gd name="T37" fmla="*/ 0 h 30"/>
                <a:gd name="T38" fmla="*/ 11 w 181"/>
                <a:gd name="T39" fmla="*/ 0 h 30"/>
                <a:gd name="T40" fmla="*/ 9 w 181"/>
                <a:gd name="T41" fmla="*/ 1 h 30"/>
                <a:gd name="T42" fmla="*/ 6 w 181"/>
                <a:gd name="T43" fmla="*/ 3 h 30"/>
                <a:gd name="T44" fmla="*/ 4 w 181"/>
                <a:gd name="T45" fmla="*/ 4 h 30"/>
                <a:gd name="T46" fmla="*/ 3 w 181"/>
                <a:gd name="T47" fmla="*/ 6 h 30"/>
                <a:gd name="T48" fmla="*/ 1 w 181"/>
                <a:gd name="T49" fmla="*/ 9 h 30"/>
                <a:gd name="T50" fmla="*/ 0 w 181"/>
                <a:gd name="T51" fmla="*/ 12 h 30"/>
                <a:gd name="T52" fmla="*/ 0 w 181"/>
                <a:gd name="T53" fmla="*/ 15 h 30"/>
                <a:gd name="T54" fmla="*/ 0 w 181"/>
                <a:gd name="T55" fmla="*/ 18 h 30"/>
                <a:gd name="T56" fmla="*/ 1 w 181"/>
                <a:gd name="T57" fmla="*/ 21 h 30"/>
                <a:gd name="T58" fmla="*/ 3 w 181"/>
                <a:gd name="T59" fmla="*/ 23 h 30"/>
                <a:gd name="T60" fmla="*/ 4 w 181"/>
                <a:gd name="T61" fmla="*/ 26 h 30"/>
                <a:gd name="T62" fmla="*/ 6 w 181"/>
                <a:gd name="T63" fmla="*/ 28 h 30"/>
                <a:gd name="T64" fmla="*/ 9 w 181"/>
                <a:gd name="T65" fmla="*/ 29 h 30"/>
                <a:gd name="T66" fmla="*/ 11 w 181"/>
                <a:gd name="T67" fmla="*/ 30 h 30"/>
                <a:gd name="T68" fmla="*/ 15 w 181"/>
                <a:gd name="T69" fmla="*/ 30 h 30"/>
                <a:gd name="T70" fmla="*/ 15 w 181"/>
                <a:gd name="T71"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1" h="30">
                  <a:moveTo>
                    <a:pt x="15" y="30"/>
                  </a:moveTo>
                  <a:lnTo>
                    <a:pt x="166" y="30"/>
                  </a:lnTo>
                  <a:lnTo>
                    <a:pt x="168" y="30"/>
                  </a:lnTo>
                  <a:lnTo>
                    <a:pt x="171" y="29"/>
                  </a:lnTo>
                  <a:lnTo>
                    <a:pt x="173" y="28"/>
                  </a:lnTo>
                  <a:lnTo>
                    <a:pt x="175" y="26"/>
                  </a:lnTo>
                  <a:lnTo>
                    <a:pt x="178" y="23"/>
                  </a:lnTo>
                  <a:lnTo>
                    <a:pt x="179" y="21"/>
                  </a:lnTo>
                  <a:lnTo>
                    <a:pt x="180" y="18"/>
                  </a:lnTo>
                  <a:lnTo>
                    <a:pt x="181" y="15"/>
                  </a:lnTo>
                  <a:lnTo>
                    <a:pt x="180" y="12"/>
                  </a:lnTo>
                  <a:lnTo>
                    <a:pt x="179" y="9"/>
                  </a:lnTo>
                  <a:lnTo>
                    <a:pt x="178" y="6"/>
                  </a:lnTo>
                  <a:lnTo>
                    <a:pt x="175" y="4"/>
                  </a:lnTo>
                  <a:lnTo>
                    <a:pt x="173" y="3"/>
                  </a:lnTo>
                  <a:lnTo>
                    <a:pt x="171" y="1"/>
                  </a:lnTo>
                  <a:lnTo>
                    <a:pt x="168" y="1"/>
                  </a:lnTo>
                  <a:lnTo>
                    <a:pt x="166" y="0"/>
                  </a:lnTo>
                  <a:lnTo>
                    <a:pt x="15" y="0"/>
                  </a:lnTo>
                  <a:lnTo>
                    <a:pt x="11" y="0"/>
                  </a:lnTo>
                  <a:lnTo>
                    <a:pt x="9" y="1"/>
                  </a:lnTo>
                  <a:lnTo>
                    <a:pt x="6" y="3"/>
                  </a:lnTo>
                  <a:lnTo>
                    <a:pt x="4" y="4"/>
                  </a:lnTo>
                  <a:lnTo>
                    <a:pt x="3" y="6"/>
                  </a:lnTo>
                  <a:lnTo>
                    <a:pt x="1" y="9"/>
                  </a:lnTo>
                  <a:lnTo>
                    <a:pt x="0" y="12"/>
                  </a:lnTo>
                  <a:lnTo>
                    <a:pt x="0" y="15"/>
                  </a:lnTo>
                  <a:lnTo>
                    <a:pt x="0" y="18"/>
                  </a:lnTo>
                  <a:lnTo>
                    <a:pt x="1" y="21"/>
                  </a:lnTo>
                  <a:lnTo>
                    <a:pt x="3" y="23"/>
                  </a:lnTo>
                  <a:lnTo>
                    <a:pt x="4" y="26"/>
                  </a:lnTo>
                  <a:lnTo>
                    <a:pt x="6" y="28"/>
                  </a:lnTo>
                  <a:lnTo>
                    <a:pt x="9" y="29"/>
                  </a:lnTo>
                  <a:lnTo>
                    <a:pt x="11" y="30"/>
                  </a:lnTo>
                  <a:lnTo>
                    <a:pt x="15" y="30"/>
                  </a:lnTo>
                  <a:lnTo>
                    <a:pt x="15"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latin typeface="Barlow" panose="00000500000000000000" pitchFamily="2" charset="0"/>
              </a:endParaRPr>
            </a:p>
          </p:txBody>
        </p:sp>
        <p:sp>
          <p:nvSpPr>
            <p:cNvPr id="294" name="Freeform 291"/>
            <p:cNvSpPr>
              <a:spLocks/>
            </p:cNvSpPr>
            <p:nvPr/>
          </p:nvSpPr>
          <p:spPr bwMode="auto">
            <a:xfrm>
              <a:off x="7148513" y="2146300"/>
              <a:ext cx="57150" cy="9525"/>
            </a:xfrm>
            <a:custGeom>
              <a:avLst/>
              <a:gdLst>
                <a:gd name="T0" fmla="*/ 166 w 181"/>
                <a:gd name="T1" fmla="*/ 0 h 30"/>
                <a:gd name="T2" fmla="*/ 15 w 181"/>
                <a:gd name="T3" fmla="*/ 0 h 30"/>
                <a:gd name="T4" fmla="*/ 11 w 181"/>
                <a:gd name="T5" fmla="*/ 1 h 30"/>
                <a:gd name="T6" fmla="*/ 9 w 181"/>
                <a:gd name="T7" fmla="*/ 1 h 30"/>
                <a:gd name="T8" fmla="*/ 6 w 181"/>
                <a:gd name="T9" fmla="*/ 3 h 30"/>
                <a:gd name="T10" fmla="*/ 4 w 181"/>
                <a:gd name="T11" fmla="*/ 4 h 30"/>
                <a:gd name="T12" fmla="*/ 3 w 181"/>
                <a:gd name="T13" fmla="*/ 7 h 30"/>
                <a:gd name="T14" fmla="*/ 1 w 181"/>
                <a:gd name="T15" fmla="*/ 10 h 30"/>
                <a:gd name="T16" fmla="*/ 0 w 181"/>
                <a:gd name="T17" fmla="*/ 13 h 30"/>
                <a:gd name="T18" fmla="*/ 0 w 181"/>
                <a:gd name="T19" fmla="*/ 15 h 30"/>
                <a:gd name="T20" fmla="*/ 0 w 181"/>
                <a:gd name="T21" fmla="*/ 18 h 30"/>
                <a:gd name="T22" fmla="*/ 1 w 181"/>
                <a:gd name="T23" fmla="*/ 21 h 30"/>
                <a:gd name="T24" fmla="*/ 3 w 181"/>
                <a:gd name="T25" fmla="*/ 23 h 30"/>
                <a:gd name="T26" fmla="*/ 4 w 181"/>
                <a:gd name="T27" fmla="*/ 26 h 30"/>
                <a:gd name="T28" fmla="*/ 6 w 181"/>
                <a:gd name="T29" fmla="*/ 28 h 30"/>
                <a:gd name="T30" fmla="*/ 9 w 181"/>
                <a:gd name="T31" fmla="*/ 29 h 30"/>
                <a:gd name="T32" fmla="*/ 11 w 181"/>
                <a:gd name="T33" fmla="*/ 30 h 30"/>
                <a:gd name="T34" fmla="*/ 15 w 181"/>
                <a:gd name="T35" fmla="*/ 30 h 30"/>
                <a:gd name="T36" fmla="*/ 166 w 181"/>
                <a:gd name="T37" fmla="*/ 30 h 30"/>
                <a:gd name="T38" fmla="*/ 168 w 181"/>
                <a:gd name="T39" fmla="*/ 30 h 30"/>
                <a:gd name="T40" fmla="*/ 171 w 181"/>
                <a:gd name="T41" fmla="*/ 29 h 30"/>
                <a:gd name="T42" fmla="*/ 173 w 181"/>
                <a:gd name="T43" fmla="*/ 28 h 30"/>
                <a:gd name="T44" fmla="*/ 175 w 181"/>
                <a:gd name="T45" fmla="*/ 26 h 30"/>
                <a:gd name="T46" fmla="*/ 178 w 181"/>
                <a:gd name="T47" fmla="*/ 23 h 30"/>
                <a:gd name="T48" fmla="*/ 179 w 181"/>
                <a:gd name="T49" fmla="*/ 21 h 30"/>
                <a:gd name="T50" fmla="*/ 180 w 181"/>
                <a:gd name="T51" fmla="*/ 18 h 30"/>
                <a:gd name="T52" fmla="*/ 181 w 181"/>
                <a:gd name="T53" fmla="*/ 15 h 30"/>
                <a:gd name="T54" fmla="*/ 180 w 181"/>
                <a:gd name="T55" fmla="*/ 13 h 30"/>
                <a:gd name="T56" fmla="*/ 179 w 181"/>
                <a:gd name="T57" fmla="*/ 10 h 30"/>
                <a:gd name="T58" fmla="*/ 178 w 181"/>
                <a:gd name="T59" fmla="*/ 7 h 30"/>
                <a:gd name="T60" fmla="*/ 175 w 181"/>
                <a:gd name="T61" fmla="*/ 4 h 30"/>
                <a:gd name="T62" fmla="*/ 173 w 181"/>
                <a:gd name="T63" fmla="*/ 3 h 30"/>
                <a:gd name="T64" fmla="*/ 171 w 181"/>
                <a:gd name="T65" fmla="*/ 1 h 30"/>
                <a:gd name="T66" fmla="*/ 168 w 181"/>
                <a:gd name="T67" fmla="*/ 1 h 30"/>
                <a:gd name="T68" fmla="*/ 166 w 181"/>
                <a:gd name="T69" fmla="*/ 0 h 30"/>
                <a:gd name="T70" fmla="*/ 166 w 181"/>
                <a:gd name="T7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1" h="30">
                  <a:moveTo>
                    <a:pt x="166" y="0"/>
                  </a:moveTo>
                  <a:lnTo>
                    <a:pt x="15" y="0"/>
                  </a:lnTo>
                  <a:lnTo>
                    <a:pt x="11" y="1"/>
                  </a:lnTo>
                  <a:lnTo>
                    <a:pt x="9" y="1"/>
                  </a:lnTo>
                  <a:lnTo>
                    <a:pt x="6" y="3"/>
                  </a:lnTo>
                  <a:lnTo>
                    <a:pt x="4" y="4"/>
                  </a:lnTo>
                  <a:lnTo>
                    <a:pt x="3" y="7"/>
                  </a:lnTo>
                  <a:lnTo>
                    <a:pt x="1" y="10"/>
                  </a:lnTo>
                  <a:lnTo>
                    <a:pt x="0" y="13"/>
                  </a:lnTo>
                  <a:lnTo>
                    <a:pt x="0" y="15"/>
                  </a:lnTo>
                  <a:lnTo>
                    <a:pt x="0" y="18"/>
                  </a:lnTo>
                  <a:lnTo>
                    <a:pt x="1" y="21"/>
                  </a:lnTo>
                  <a:lnTo>
                    <a:pt x="3" y="23"/>
                  </a:lnTo>
                  <a:lnTo>
                    <a:pt x="4" y="26"/>
                  </a:lnTo>
                  <a:lnTo>
                    <a:pt x="6" y="28"/>
                  </a:lnTo>
                  <a:lnTo>
                    <a:pt x="9" y="29"/>
                  </a:lnTo>
                  <a:lnTo>
                    <a:pt x="11" y="30"/>
                  </a:lnTo>
                  <a:lnTo>
                    <a:pt x="15" y="30"/>
                  </a:lnTo>
                  <a:lnTo>
                    <a:pt x="166" y="30"/>
                  </a:lnTo>
                  <a:lnTo>
                    <a:pt x="168" y="30"/>
                  </a:lnTo>
                  <a:lnTo>
                    <a:pt x="171" y="29"/>
                  </a:lnTo>
                  <a:lnTo>
                    <a:pt x="173" y="28"/>
                  </a:lnTo>
                  <a:lnTo>
                    <a:pt x="175" y="26"/>
                  </a:lnTo>
                  <a:lnTo>
                    <a:pt x="178" y="23"/>
                  </a:lnTo>
                  <a:lnTo>
                    <a:pt x="179" y="21"/>
                  </a:lnTo>
                  <a:lnTo>
                    <a:pt x="180" y="18"/>
                  </a:lnTo>
                  <a:lnTo>
                    <a:pt x="181" y="15"/>
                  </a:lnTo>
                  <a:lnTo>
                    <a:pt x="180" y="13"/>
                  </a:lnTo>
                  <a:lnTo>
                    <a:pt x="179" y="10"/>
                  </a:lnTo>
                  <a:lnTo>
                    <a:pt x="178" y="7"/>
                  </a:lnTo>
                  <a:lnTo>
                    <a:pt x="175" y="4"/>
                  </a:lnTo>
                  <a:lnTo>
                    <a:pt x="173" y="3"/>
                  </a:lnTo>
                  <a:lnTo>
                    <a:pt x="171" y="1"/>
                  </a:lnTo>
                  <a:lnTo>
                    <a:pt x="168" y="1"/>
                  </a:lnTo>
                  <a:lnTo>
                    <a:pt x="166" y="0"/>
                  </a:lnTo>
                  <a:lnTo>
                    <a:pt x="1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latin typeface="Barlow" panose="00000500000000000000" pitchFamily="2" charset="0"/>
              </a:endParaRPr>
            </a:p>
          </p:txBody>
        </p:sp>
      </p:grpSp>
      <p:grpSp>
        <p:nvGrpSpPr>
          <p:cNvPr id="295" name="Group 294"/>
          <p:cNvGrpSpPr/>
          <p:nvPr/>
        </p:nvGrpSpPr>
        <p:grpSpPr>
          <a:xfrm>
            <a:off x="7057529" y="2370057"/>
            <a:ext cx="287339" cy="287339"/>
            <a:chOff x="885825" y="1925638"/>
            <a:chExt cx="287338" cy="287338"/>
          </a:xfrm>
          <a:solidFill>
            <a:srgbClr val="005941"/>
          </a:solidFill>
        </p:grpSpPr>
        <p:sp>
          <p:nvSpPr>
            <p:cNvPr id="296" name="Freeform 50"/>
            <p:cNvSpPr>
              <a:spLocks noEditPoints="1"/>
            </p:cNvSpPr>
            <p:nvPr/>
          </p:nvSpPr>
          <p:spPr bwMode="auto">
            <a:xfrm>
              <a:off x="885825" y="1925638"/>
              <a:ext cx="228600" cy="287338"/>
            </a:xfrm>
            <a:custGeom>
              <a:avLst/>
              <a:gdLst>
                <a:gd name="T0" fmla="*/ 230 w 722"/>
                <a:gd name="T1" fmla="*/ 221 h 905"/>
                <a:gd name="T2" fmla="*/ 252 w 722"/>
                <a:gd name="T3" fmla="*/ 167 h 905"/>
                <a:gd name="T4" fmla="*/ 252 w 722"/>
                <a:gd name="T5" fmla="*/ 105 h 905"/>
                <a:gd name="T6" fmla="*/ 227 w 722"/>
                <a:gd name="T7" fmla="*/ 52 h 905"/>
                <a:gd name="T8" fmla="*/ 598 w 722"/>
                <a:gd name="T9" fmla="*/ 30 h 905"/>
                <a:gd name="T10" fmla="*/ 635 w 722"/>
                <a:gd name="T11" fmla="*/ 43 h 905"/>
                <a:gd name="T12" fmla="*/ 668 w 722"/>
                <a:gd name="T13" fmla="*/ 70 h 905"/>
                <a:gd name="T14" fmla="*/ 688 w 722"/>
                <a:gd name="T15" fmla="*/ 106 h 905"/>
                <a:gd name="T16" fmla="*/ 692 w 722"/>
                <a:gd name="T17" fmla="*/ 145 h 905"/>
                <a:gd name="T18" fmla="*/ 679 w 722"/>
                <a:gd name="T19" fmla="*/ 184 h 905"/>
                <a:gd name="T20" fmla="*/ 652 w 722"/>
                <a:gd name="T21" fmla="*/ 216 h 905"/>
                <a:gd name="T22" fmla="*/ 617 w 722"/>
                <a:gd name="T23" fmla="*/ 236 h 905"/>
                <a:gd name="T24" fmla="*/ 587 w 722"/>
                <a:gd name="T25" fmla="*/ 241 h 905"/>
                <a:gd name="T26" fmla="*/ 572 w 722"/>
                <a:gd name="T27" fmla="*/ 271 h 905"/>
                <a:gd name="T28" fmla="*/ 217 w 722"/>
                <a:gd name="T29" fmla="*/ 181 h 905"/>
                <a:gd name="T30" fmla="*/ 191 w 722"/>
                <a:gd name="T31" fmla="*/ 220 h 905"/>
                <a:gd name="T32" fmla="*/ 150 w 722"/>
                <a:gd name="T33" fmla="*/ 240 h 905"/>
                <a:gd name="T34" fmla="*/ 30 w 722"/>
                <a:gd name="T35" fmla="*/ 125 h 905"/>
                <a:gd name="T36" fmla="*/ 42 w 722"/>
                <a:gd name="T37" fmla="*/ 86 h 905"/>
                <a:gd name="T38" fmla="*/ 66 w 722"/>
                <a:gd name="T39" fmla="*/ 55 h 905"/>
                <a:gd name="T40" fmla="*/ 100 w 722"/>
                <a:gd name="T41" fmla="*/ 35 h 905"/>
                <a:gd name="T42" fmla="*/ 138 w 722"/>
                <a:gd name="T43" fmla="*/ 30 h 905"/>
                <a:gd name="T44" fmla="*/ 174 w 722"/>
                <a:gd name="T45" fmla="*/ 43 h 905"/>
                <a:gd name="T46" fmla="*/ 203 w 722"/>
                <a:gd name="T47" fmla="*/ 69 h 905"/>
                <a:gd name="T48" fmla="*/ 221 w 722"/>
                <a:gd name="T49" fmla="*/ 105 h 905"/>
                <a:gd name="T50" fmla="*/ 225 w 722"/>
                <a:gd name="T51" fmla="*/ 143 h 905"/>
                <a:gd name="T52" fmla="*/ 129 w 722"/>
                <a:gd name="T53" fmla="*/ 152 h 905"/>
                <a:gd name="T54" fmla="*/ 121 w 722"/>
                <a:gd name="T55" fmla="*/ 160 h 905"/>
                <a:gd name="T56" fmla="*/ 120 w 722"/>
                <a:gd name="T57" fmla="*/ 604 h 905"/>
                <a:gd name="T58" fmla="*/ 720 w 722"/>
                <a:gd name="T59" fmla="*/ 110 h 905"/>
                <a:gd name="T60" fmla="*/ 699 w 722"/>
                <a:gd name="T61" fmla="*/ 62 h 905"/>
                <a:gd name="T62" fmla="*/ 661 w 722"/>
                <a:gd name="T63" fmla="*/ 24 h 905"/>
                <a:gd name="T64" fmla="*/ 614 w 722"/>
                <a:gd name="T65" fmla="*/ 3 h 905"/>
                <a:gd name="T66" fmla="*/ 134 w 722"/>
                <a:gd name="T67" fmla="*/ 0 h 905"/>
                <a:gd name="T68" fmla="*/ 116 w 722"/>
                <a:gd name="T69" fmla="*/ 1 h 905"/>
                <a:gd name="T70" fmla="*/ 67 w 722"/>
                <a:gd name="T71" fmla="*/ 16 h 905"/>
                <a:gd name="T72" fmla="*/ 29 w 722"/>
                <a:gd name="T73" fmla="*/ 50 h 905"/>
                <a:gd name="T74" fmla="*/ 5 w 722"/>
                <a:gd name="T75" fmla="*/ 96 h 905"/>
                <a:gd name="T76" fmla="*/ 0 w 722"/>
                <a:gd name="T77" fmla="*/ 619 h 905"/>
                <a:gd name="T78" fmla="*/ 4 w 722"/>
                <a:gd name="T79" fmla="*/ 629 h 905"/>
                <a:gd name="T80" fmla="*/ 15 w 722"/>
                <a:gd name="T81" fmla="*/ 634 h 905"/>
                <a:gd name="T82" fmla="*/ 121 w 722"/>
                <a:gd name="T83" fmla="*/ 895 h 905"/>
                <a:gd name="T84" fmla="*/ 129 w 722"/>
                <a:gd name="T85" fmla="*/ 904 h 905"/>
                <a:gd name="T86" fmla="*/ 590 w 722"/>
                <a:gd name="T87" fmla="*/ 905 h 905"/>
                <a:gd name="T88" fmla="*/ 600 w 722"/>
                <a:gd name="T89" fmla="*/ 898 h 905"/>
                <a:gd name="T90" fmla="*/ 602 w 722"/>
                <a:gd name="T91" fmla="*/ 270 h 905"/>
                <a:gd name="T92" fmla="*/ 648 w 722"/>
                <a:gd name="T93" fmla="*/ 255 h 905"/>
                <a:gd name="T94" fmla="*/ 687 w 722"/>
                <a:gd name="T95" fmla="*/ 225 h 905"/>
                <a:gd name="T96" fmla="*/ 713 w 722"/>
                <a:gd name="T97" fmla="*/ 183 h 905"/>
                <a:gd name="T98" fmla="*/ 722 w 722"/>
                <a:gd name="T99" fmla="*/ 136 h 9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22" h="905">
                  <a:moveTo>
                    <a:pt x="587" y="241"/>
                  </a:moveTo>
                  <a:lnTo>
                    <a:pt x="211" y="241"/>
                  </a:lnTo>
                  <a:lnTo>
                    <a:pt x="221" y="231"/>
                  </a:lnTo>
                  <a:lnTo>
                    <a:pt x="230" y="221"/>
                  </a:lnTo>
                  <a:lnTo>
                    <a:pt x="237" y="209"/>
                  </a:lnTo>
                  <a:lnTo>
                    <a:pt x="244" y="195"/>
                  </a:lnTo>
                  <a:lnTo>
                    <a:pt x="249" y="182"/>
                  </a:lnTo>
                  <a:lnTo>
                    <a:pt x="252" y="167"/>
                  </a:lnTo>
                  <a:lnTo>
                    <a:pt x="254" y="152"/>
                  </a:lnTo>
                  <a:lnTo>
                    <a:pt x="256" y="136"/>
                  </a:lnTo>
                  <a:lnTo>
                    <a:pt x="254" y="120"/>
                  </a:lnTo>
                  <a:lnTo>
                    <a:pt x="252" y="105"/>
                  </a:lnTo>
                  <a:lnTo>
                    <a:pt x="248" y="91"/>
                  </a:lnTo>
                  <a:lnTo>
                    <a:pt x="243" y="77"/>
                  </a:lnTo>
                  <a:lnTo>
                    <a:pt x="235" y="64"/>
                  </a:lnTo>
                  <a:lnTo>
                    <a:pt x="227" y="52"/>
                  </a:lnTo>
                  <a:lnTo>
                    <a:pt x="218" y="40"/>
                  </a:lnTo>
                  <a:lnTo>
                    <a:pt x="207" y="30"/>
                  </a:lnTo>
                  <a:lnTo>
                    <a:pt x="587" y="30"/>
                  </a:lnTo>
                  <a:lnTo>
                    <a:pt x="598" y="30"/>
                  </a:lnTo>
                  <a:lnTo>
                    <a:pt x="607" y="33"/>
                  </a:lnTo>
                  <a:lnTo>
                    <a:pt x="617" y="36"/>
                  </a:lnTo>
                  <a:lnTo>
                    <a:pt x="627" y="39"/>
                  </a:lnTo>
                  <a:lnTo>
                    <a:pt x="635" y="43"/>
                  </a:lnTo>
                  <a:lnTo>
                    <a:pt x="645" y="50"/>
                  </a:lnTo>
                  <a:lnTo>
                    <a:pt x="652" y="56"/>
                  </a:lnTo>
                  <a:lnTo>
                    <a:pt x="660" y="63"/>
                  </a:lnTo>
                  <a:lnTo>
                    <a:pt x="668" y="70"/>
                  </a:lnTo>
                  <a:lnTo>
                    <a:pt x="674" y="79"/>
                  </a:lnTo>
                  <a:lnTo>
                    <a:pt x="679" y="87"/>
                  </a:lnTo>
                  <a:lnTo>
                    <a:pt x="684" y="96"/>
                  </a:lnTo>
                  <a:lnTo>
                    <a:pt x="688" y="106"/>
                  </a:lnTo>
                  <a:lnTo>
                    <a:pt x="690" y="115"/>
                  </a:lnTo>
                  <a:lnTo>
                    <a:pt x="692" y="126"/>
                  </a:lnTo>
                  <a:lnTo>
                    <a:pt x="692" y="136"/>
                  </a:lnTo>
                  <a:lnTo>
                    <a:pt x="692" y="145"/>
                  </a:lnTo>
                  <a:lnTo>
                    <a:pt x="690" y="156"/>
                  </a:lnTo>
                  <a:lnTo>
                    <a:pt x="688" y="166"/>
                  </a:lnTo>
                  <a:lnTo>
                    <a:pt x="684" y="176"/>
                  </a:lnTo>
                  <a:lnTo>
                    <a:pt x="679" y="184"/>
                  </a:lnTo>
                  <a:lnTo>
                    <a:pt x="674" y="193"/>
                  </a:lnTo>
                  <a:lnTo>
                    <a:pt x="668" y="201"/>
                  </a:lnTo>
                  <a:lnTo>
                    <a:pt x="660" y="209"/>
                  </a:lnTo>
                  <a:lnTo>
                    <a:pt x="652" y="216"/>
                  </a:lnTo>
                  <a:lnTo>
                    <a:pt x="645" y="222"/>
                  </a:lnTo>
                  <a:lnTo>
                    <a:pt x="635" y="228"/>
                  </a:lnTo>
                  <a:lnTo>
                    <a:pt x="627" y="233"/>
                  </a:lnTo>
                  <a:lnTo>
                    <a:pt x="617" y="236"/>
                  </a:lnTo>
                  <a:lnTo>
                    <a:pt x="607" y="239"/>
                  </a:lnTo>
                  <a:lnTo>
                    <a:pt x="598" y="241"/>
                  </a:lnTo>
                  <a:lnTo>
                    <a:pt x="587" y="241"/>
                  </a:lnTo>
                  <a:lnTo>
                    <a:pt x="587" y="241"/>
                  </a:lnTo>
                  <a:close/>
                  <a:moveTo>
                    <a:pt x="572" y="874"/>
                  </a:moveTo>
                  <a:lnTo>
                    <a:pt x="150" y="874"/>
                  </a:lnTo>
                  <a:lnTo>
                    <a:pt x="150" y="271"/>
                  </a:lnTo>
                  <a:lnTo>
                    <a:pt x="572" y="271"/>
                  </a:lnTo>
                  <a:lnTo>
                    <a:pt x="572" y="874"/>
                  </a:lnTo>
                  <a:close/>
                  <a:moveTo>
                    <a:pt x="150" y="240"/>
                  </a:moveTo>
                  <a:lnTo>
                    <a:pt x="150" y="181"/>
                  </a:lnTo>
                  <a:lnTo>
                    <a:pt x="217" y="181"/>
                  </a:lnTo>
                  <a:lnTo>
                    <a:pt x="211" y="192"/>
                  </a:lnTo>
                  <a:lnTo>
                    <a:pt x="206" y="201"/>
                  </a:lnTo>
                  <a:lnTo>
                    <a:pt x="199" y="211"/>
                  </a:lnTo>
                  <a:lnTo>
                    <a:pt x="191" y="220"/>
                  </a:lnTo>
                  <a:lnTo>
                    <a:pt x="182" y="226"/>
                  </a:lnTo>
                  <a:lnTo>
                    <a:pt x="172" y="233"/>
                  </a:lnTo>
                  <a:lnTo>
                    <a:pt x="161" y="237"/>
                  </a:lnTo>
                  <a:lnTo>
                    <a:pt x="150" y="240"/>
                  </a:lnTo>
                  <a:lnTo>
                    <a:pt x="150" y="240"/>
                  </a:lnTo>
                  <a:close/>
                  <a:moveTo>
                    <a:pt x="30" y="604"/>
                  </a:moveTo>
                  <a:lnTo>
                    <a:pt x="30" y="136"/>
                  </a:lnTo>
                  <a:lnTo>
                    <a:pt x="30" y="125"/>
                  </a:lnTo>
                  <a:lnTo>
                    <a:pt x="32" y="115"/>
                  </a:lnTo>
                  <a:lnTo>
                    <a:pt x="34" y="105"/>
                  </a:lnTo>
                  <a:lnTo>
                    <a:pt x="37" y="96"/>
                  </a:lnTo>
                  <a:lnTo>
                    <a:pt x="42" y="86"/>
                  </a:lnTo>
                  <a:lnTo>
                    <a:pt x="47" y="78"/>
                  </a:lnTo>
                  <a:lnTo>
                    <a:pt x="52" y="69"/>
                  </a:lnTo>
                  <a:lnTo>
                    <a:pt x="59" y="62"/>
                  </a:lnTo>
                  <a:lnTo>
                    <a:pt x="66" y="55"/>
                  </a:lnTo>
                  <a:lnTo>
                    <a:pt x="74" y="49"/>
                  </a:lnTo>
                  <a:lnTo>
                    <a:pt x="82" y="43"/>
                  </a:lnTo>
                  <a:lnTo>
                    <a:pt x="91" y="39"/>
                  </a:lnTo>
                  <a:lnTo>
                    <a:pt x="100" y="35"/>
                  </a:lnTo>
                  <a:lnTo>
                    <a:pt x="109" y="33"/>
                  </a:lnTo>
                  <a:lnTo>
                    <a:pt x="119" y="30"/>
                  </a:lnTo>
                  <a:lnTo>
                    <a:pt x="129" y="30"/>
                  </a:lnTo>
                  <a:lnTo>
                    <a:pt x="138" y="30"/>
                  </a:lnTo>
                  <a:lnTo>
                    <a:pt x="148" y="33"/>
                  </a:lnTo>
                  <a:lnTo>
                    <a:pt x="157" y="35"/>
                  </a:lnTo>
                  <a:lnTo>
                    <a:pt x="165" y="39"/>
                  </a:lnTo>
                  <a:lnTo>
                    <a:pt x="174" y="43"/>
                  </a:lnTo>
                  <a:lnTo>
                    <a:pt x="182" y="49"/>
                  </a:lnTo>
                  <a:lnTo>
                    <a:pt x="190" y="55"/>
                  </a:lnTo>
                  <a:lnTo>
                    <a:pt x="196" y="62"/>
                  </a:lnTo>
                  <a:lnTo>
                    <a:pt x="203" y="69"/>
                  </a:lnTo>
                  <a:lnTo>
                    <a:pt x="208" y="78"/>
                  </a:lnTo>
                  <a:lnTo>
                    <a:pt x="214" y="86"/>
                  </a:lnTo>
                  <a:lnTo>
                    <a:pt x="218" y="95"/>
                  </a:lnTo>
                  <a:lnTo>
                    <a:pt x="221" y="105"/>
                  </a:lnTo>
                  <a:lnTo>
                    <a:pt x="223" y="115"/>
                  </a:lnTo>
                  <a:lnTo>
                    <a:pt x="224" y="125"/>
                  </a:lnTo>
                  <a:lnTo>
                    <a:pt x="225" y="136"/>
                  </a:lnTo>
                  <a:lnTo>
                    <a:pt x="225" y="143"/>
                  </a:lnTo>
                  <a:lnTo>
                    <a:pt x="224" y="151"/>
                  </a:lnTo>
                  <a:lnTo>
                    <a:pt x="135" y="151"/>
                  </a:lnTo>
                  <a:lnTo>
                    <a:pt x="132" y="151"/>
                  </a:lnTo>
                  <a:lnTo>
                    <a:pt x="129" y="152"/>
                  </a:lnTo>
                  <a:lnTo>
                    <a:pt x="126" y="153"/>
                  </a:lnTo>
                  <a:lnTo>
                    <a:pt x="124" y="155"/>
                  </a:lnTo>
                  <a:lnTo>
                    <a:pt x="122" y="157"/>
                  </a:lnTo>
                  <a:lnTo>
                    <a:pt x="121" y="160"/>
                  </a:lnTo>
                  <a:lnTo>
                    <a:pt x="120" y="163"/>
                  </a:lnTo>
                  <a:lnTo>
                    <a:pt x="120" y="166"/>
                  </a:lnTo>
                  <a:lnTo>
                    <a:pt x="120" y="256"/>
                  </a:lnTo>
                  <a:lnTo>
                    <a:pt x="120" y="604"/>
                  </a:lnTo>
                  <a:lnTo>
                    <a:pt x="30" y="604"/>
                  </a:lnTo>
                  <a:close/>
                  <a:moveTo>
                    <a:pt x="722" y="136"/>
                  </a:moveTo>
                  <a:lnTo>
                    <a:pt x="722" y="123"/>
                  </a:lnTo>
                  <a:lnTo>
                    <a:pt x="720" y="110"/>
                  </a:lnTo>
                  <a:lnTo>
                    <a:pt x="717" y="97"/>
                  </a:lnTo>
                  <a:lnTo>
                    <a:pt x="712" y="84"/>
                  </a:lnTo>
                  <a:lnTo>
                    <a:pt x="706" y="72"/>
                  </a:lnTo>
                  <a:lnTo>
                    <a:pt x="699" y="62"/>
                  </a:lnTo>
                  <a:lnTo>
                    <a:pt x="691" y="51"/>
                  </a:lnTo>
                  <a:lnTo>
                    <a:pt x="682" y="41"/>
                  </a:lnTo>
                  <a:lnTo>
                    <a:pt x="672" y="33"/>
                  </a:lnTo>
                  <a:lnTo>
                    <a:pt x="661" y="24"/>
                  </a:lnTo>
                  <a:lnTo>
                    <a:pt x="650" y="17"/>
                  </a:lnTo>
                  <a:lnTo>
                    <a:pt x="638" y="11"/>
                  </a:lnTo>
                  <a:lnTo>
                    <a:pt x="626" y="7"/>
                  </a:lnTo>
                  <a:lnTo>
                    <a:pt x="614" y="3"/>
                  </a:lnTo>
                  <a:lnTo>
                    <a:pt x="601" y="1"/>
                  </a:lnTo>
                  <a:lnTo>
                    <a:pt x="587" y="0"/>
                  </a:lnTo>
                  <a:lnTo>
                    <a:pt x="135" y="0"/>
                  </a:lnTo>
                  <a:lnTo>
                    <a:pt x="134" y="0"/>
                  </a:lnTo>
                  <a:lnTo>
                    <a:pt x="133" y="0"/>
                  </a:lnTo>
                  <a:lnTo>
                    <a:pt x="131" y="0"/>
                  </a:lnTo>
                  <a:lnTo>
                    <a:pt x="129" y="0"/>
                  </a:lnTo>
                  <a:lnTo>
                    <a:pt x="116" y="1"/>
                  </a:lnTo>
                  <a:lnTo>
                    <a:pt x="103" y="2"/>
                  </a:lnTo>
                  <a:lnTo>
                    <a:pt x="90" y="7"/>
                  </a:lnTo>
                  <a:lnTo>
                    <a:pt x="78" y="11"/>
                  </a:lnTo>
                  <a:lnTo>
                    <a:pt x="67" y="16"/>
                  </a:lnTo>
                  <a:lnTo>
                    <a:pt x="57" y="24"/>
                  </a:lnTo>
                  <a:lnTo>
                    <a:pt x="47" y="31"/>
                  </a:lnTo>
                  <a:lnTo>
                    <a:pt x="37" y="40"/>
                  </a:lnTo>
                  <a:lnTo>
                    <a:pt x="29" y="50"/>
                  </a:lnTo>
                  <a:lnTo>
                    <a:pt x="21" y="60"/>
                  </a:lnTo>
                  <a:lnTo>
                    <a:pt x="15" y="71"/>
                  </a:lnTo>
                  <a:lnTo>
                    <a:pt x="9" y="83"/>
                  </a:lnTo>
                  <a:lnTo>
                    <a:pt x="5" y="96"/>
                  </a:lnTo>
                  <a:lnTo>
                    <a:pt x="2" y="109"/>
                  </a:lnTo>
                  <a:lnTo>
                    <a:pt x="0" y="122"/>
                  </a:lnTo>
                  <a:lnTo>
                    <a:pt x="0" y="136"/>
                  </a:lnTo>
                  <a:lnTo>
                    <a:pt x="0" y="619"/>
                  </a:lnTo>
                  <a:lnTo>
                    <a:pt x="0" y="621"/>
                  </a:lnTo>
                  <a:lnTo>
                    <a:pt x="1" y="624"/>
                  </a:lnTo>
                  <a:lnTo>
                    <a:pt x="2" y="626"/>
                  </a:lnTo>
                  <a:lnTo>
                    <a:pt x="4" y="629"/>
                  </a:lnTo>
                  <a:lnTo>
                    <a:pt x="6" y="630"/>
                  </a:lnTo>
                  <a:lnTo>
                    <a:pt x="8" y="633"/>
                  </a:lnTo>
                  <a:lnTo>
                    <a:pt x="11" y="633"/>
                  </a:lnTo>
                  <a:lnTo>
                    <a:pt x="15" y="634"/>
                  </a:lnTo>
                  <a:lnTo>
                    <a:pt x="120" y="634"/>
                  </a:lnTo>
                  <a:lnTo>
                    <a:pt x="120" y="890"/>
                  </a:lnTo>
                  <a:lnTo>
                    <a:pt x="120" y="893"/>
                  </a:lnTo>
                  <a:lnTo>
                    <a:pt x="121" y="895"/>
                  </a:lnTo>
                  <a:lnTo>
                    <a:pt x="122" y="898"/>
                  </a:lnTo>
                  <a:lnTo>
                    <a:pt x="124" y="900"/>
                  </a:lnTo>
                  <a:lnTo>
                    <a:pt x="126" y="902"/>
                  </a:lnTo>
                  <a:lnTo>
                    <a:pt x="129" y="904"/>
                  </a:lnTo>
                  <a:lnTo>
                    <a:pt x="132" y="905"/>
                  </a:lnTo>
                  <a:lnTo>
                    <a:pt x="135" y="905"/>
                  </a:lnTo>
                  <a:lnTo>
                    <a:pt x="587" y="905"/>
                  </a:lnTo>
                  <a:lnTo>
                    <a:pt x="590" y="905"/>
                  </a:lnTo>
                  <a:lnTo>
                    <a:pt x="593" y="904"/>
                  </a:lnTo>
                  <a:lnTo>
                    <a:pt x="595" y="902"/>
                  </a:lnTo>
                  <a:lnTo>
                    <a:pt x="598" y="900"/>
                  </a:lnTo>
                  <a:lnTo>
                    <a:pt x="600" y="898"/>
                  </a:lnTo>
                  <a:lnTo>
                    <a:pt x="601" y="895"/>
                  </a:lnTo>
                  <a:lnTo>
                    <a:pt x="602" y="893"/>
                  </a:lnTo>
                  <a:lnTo>
                    <a:pt x="602" y="890"/>
                  </a:lnTo>
                  <a:lnTo>
                    <a:pt x="602" y="270"/>
                  </a:lnTo>
                  <a:lnTo>
                    <a:pt x="615" y="268"/>
                  </a:lnTo>
                  <a:lnTo>
                    <a:pt x="626" y="265"/>
                  </a:lnTo>
                  <a:lnTo>
                    <a:pt x="637" y="260"/>
                  </a:lnTo>
                  <a:lnTo>
                    <a:pt x="648" y="255"/>
                  </a:lnTo>
                  <a:lnTo>
                    <a:pt x="659" y="249"/>
                  </a:lnTo>
                  <a:lnTo>
                    <a:pt x="669" y="241"/>
                  </a:lnTo>
                  <a:lnTo>
                    <a:pt x="678" y="234"/>
                  </a:lnTo>
                  <a:lnTo>
                    <a:pt x="687" y="225"/>
                  </a:lnTo>
                  <a:lnTo>
                    <a:pt x="694" y="215"/>
                  </a:lnTo>
                  <a:lnTo>
                    <a:pt x="702" y="206"/>
                  </a:lnTo>
                  <a:lnTo>
                    <a:pt x="708" y="195"/>
                  </a:lnTo>
                  <a:lnTo>
                    <a:pt x="713" y="183"/>
                  </a:lnTo>
                  <a:lnTo>
                    <a:pt x="717" y="172"/>
                  </a:lnTo>
                  <a:lnTo>
                    <a:pt x="720" y="160"/>
                  </a:lnTo>
                  <a:lnTo>
                    <a:pt x="722" y="148"/>
                  </a:lnTo>
                  <a:lnTo>
                    <a:pt x="722" y="136"/>
                  </a:lnTo>
                  <a:lnTo>
                    <a:pt x="722" y="1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latin typeface="Barlow" panose="00000500000000000000" pitchFamily="2" charset="0"/>
              </a:endParaRPr>
            </a:p>
          </p:txBody>
        </p:sp>
        <p:sp>
          <p:nvSpPr>
            <p:cNvPr id="297" name="Freeform 51"/>
            <p:cNvSpPr>
              <a:spLocks/>
            </p:cNvSpPr>
            <p:nvPr/>
          </p:nvSpPr>
          <p:spPr bwMode="auto">
            <a:xfrm>
              <a:off x="995363" y="2051050"/>
              <a:ext cx="57150" cy="9525"/>
            </a:xfrm>
            <a:custGeom>
              <a:avLst/>
              <a:gdLst>
                <a:gd name="T0" fmla="*/ 15 w 181"/>
                <a:gd name="T1" fmla="*/ 30 h 30"/>
                <a:gd name="T2" fmla="*/ 166 w 181"/>
                <a:gd name="T3" fmla="*/ 30 h 30"/>
                <a:gd name="T4" fmla="*/ 169 w 181"/>
                <a:gd name="T5" fmla="*/ 30 h 30"/>
                <a:gd name="T6" fmla="*/ 172 w 181"/>
                <a:gd name="T7" fmla="*/ 29 h 30"/>
                <a:gd name="T8" fmla="*/ 174 w 181"/>
                <a:gd name="T9" fmla="*/ 28 h 30"/>
                <a:gd name="T10" fmla="*/ 176 w 181"/>
                <a:gd name="T11" fmla="*/ 25 h 30"/>
                <a:gd name="T12" fmla="*/ 178 w 181"/>
                <a:gd name="T13" fmla="*/ 23 h 30"/>
                <a:gd name="T14" fmla="*/ 180 w 181"/>
                <a:gd name="T15" fmla="*/ 21 h 30"/>
                <a:gd name="T16" fmla="*/ 181 w 181"/>
                <a:gd name="T17" fmla="*/ 18 h 30"/>
                <a:gd name="T18" fmla="*/ 181 w 181"/>
                <a:gd name="T19" fmla="*/ 15 h 30"/>
                <a:gd name="T20" fmla="*/ 181 w 181"/>
                <a:gd name="T21" fmla="*/ 13 h 30"/>
                <a:gd name="T22" fmla="*/ 180 w 181"/>
                <a:gd name="T23" fmla="*/ 9 h 30"/>
                <a:gd name="T24" fmla="*/ 178 w 181"/>
                <a:gd name="T25" fmla="*/ 7 h 30"/>
                <a:gd name="T26" fmla="*/ 176 w 181"/>
                <a:gd name="T27" fmla="*/ 4 h 30"/>
                <a:gd name="T28" fmla="*/ 174 w 181"/>
                <a:gd name="T29" fmla="*/ 3 h 30"/>
                <a:gd name="T30" fmla="*/ 172 w 181"/>
                <a:gd name="T31" fmla="*/ 1 h 30"/>
                <a:gd name="T32" fmla="*/ 169 w 181"/>
                <a:gd name="T33" fmla="*/ 1 h 30"/>
                <a:gd name="T34" fmla="*/ 166 w 181"/>
                <a:gd name="T35" fmla="*/ 0 h 30"/>
                <a:gd name="T36" fmla="*/ 15 w 181"/>
                <a:gd name="T37" fmla="*/ 0 h 30"/>
                <a:gd name="T38" fmla="*/ 12 w 181"/>
                <a:gd name="T39" fmla="*/ 1 h 30"/>
                <a:gd name="T40" fmla="*/ 10 w 181"/>
                <a:gd name="T41" fmla="*/ 1 h 30"/>
                <a:gd name="T42" fmla="*/ 6 w 181"/>
                <a:gd name="T43" fmla="*/ 3 h 30"/>
                <a:gd name="T44" fmla="*/ 4 w 181"/>
                <a:gd name="T45" fmla="*/ 4 h 30"/>
                <a:gd name="T46" fmla="*/ 2 w 181"/>
                <a:gd name="T47" fmla="*/ 7 h 30"/>
                <a:gd name="T48" fmla="*/ 1 w 181"/>
                <a:gd name="T49" fmla="*/ 9 h 30"/>
                <a:gd name="T50" fmla="*/ 0 w 181"/>
                <a:gd name="T51" fmla="*/ 13 h 30"/>
                <a:gd name="T52" fmla="*/ 0 w 181"/>
                <a:gd name="T53" fmla="*/ 15 h 30"/>
                <a:gd name="T54" fmla="*/ 0 w 181"/>
                <a:gd name="T55" fmla="*/ 18 h 30"/>
                <a:gd name="T56" fmla="*/ 1 w 181"/>
                <a:gd name="T57" fmla="*/ 21 h 30"/>
                <a:gd name="T58" fmla="*/ 2 w 181"/>
                <a:gd name="T59" fmla="*/ 23 h 30"/>
                <a:gd name="T60" fmla="*/ 4 w 181"/>
                <a:gd name="T61" fmla="*/ 25 h 30"/>
                <a:gd name="T62" fmla="*/ 6 w 181"/>
                <a:gd name="T63" fmla="*/ 28 h 30"/>
                <a:gd name="T64" fmla="*/ 10 w 181"/>
                <a:gd name="T65" fmla="*/ 29 h 30"/>
                <a:gd name="T66" fmla="*/ 12 w 181"/>
                <a:gd name="T67" fmla="*/ 30 h 30"/>
                <a:gd name="T68" fmla="*/ 15 w 181"/>
                <a:gd name="T69"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1" h="30">
                  <a:moveTo>
                    <a:pt x="15" y="30"/>
                  </a:moveTo>
                  <a:lnTo>
                    <a:pt x="166" y="30"/>
                  </a:lnTo>
                  <a:lnTo>
                    <a:pt x="169" y="30"/>
                  </a:lnTo>
                  <a:lnTo>
                    <a:pt x="172" y="29"/>
                  </a:lnTo>
                  <a:lnTo>
                    <a:pt x="174" y="28"/>
                  </a:lnTo>
                  <a:lnTo>
                    <a:pt x="176" y="25"/>
                  </a:lnTo>
                  <a:lnTo>
                    <a:pt x="178" y="23"/>
                  </a:lnTo>
                  <a:lnTo>
                    <a:pt x="180" y="21"/>
                  </a:lnTo>
                  <a:lnTo>
                    <a:pt x="181" y="18"/>
                  </a:lnTo>
                  <a:lnTo>
                    <a:pt x="181" y="15"/>
                  </a:lnTo>
                  <a:lnTo>
                    <a:pt x="181" y="13"/>
                  </a:lnTo>
                  <a:lnTo>
                    <a:pt x="180" y="9"/>
                  </a:lnTo>
                  <a:lnTo>
                    <a:pt x="178" y="7"/>
                  </a:lnTo>
                  <a:lnTo>
                    <a:pt x="176" y="4"/>
                  </a:lnTo>
                  <a:lnTo>
                    <a:pt x="174" y="3"/>
                  </a:lnTo>
                  <a:lnTo>
                    <a:pt x="172" y="1"/>
                  </a:lnTo>
                  <a:lnTo>
                    <a:pt x="169" y="1"/>
                  </a:lnTo>
                  <a:lnTo>
                    <a:pt x="166" y="0"/>
                  </a:lnTo>
                  <a:lnTo>
                    <a:pt x="15" y="0"/>
                  </a:lnTo>
                  <a:lnTo>
                    <a:pt x="12" y="1"/>
                  </a:lnTo>
                  <a:lnTo>
                    <a:pt x="10" y="1"/>
                  </a:lnTo>
                  <a:lnTo>
                    <a:pt x="6" y="3"/>
                  </a:lnTo>
                  <a:lnTo>
                    <a:pt x="4" y="4"/>
                  </a:lnTo>
                  <a:lnTo>
                    <a:pt x="2" y="7"/>
                  </a:lnTo>
                  <a:lnTo>
                    <a:pt x="1" y="9"/>
                  </a:lnTo>
                  <a:lnTo>
                    <a:pt x="0" y="13"/>
                  </a:lnTo>
                  <a:lnTo>
                    <a:pt x="0" y="15"/>
                  </a:lnTo>
                  <a:lnTo>
                    <a:pt x="0" y="18"/>
                  </a:lnTo>
                  <a:lnTo>
                    <a:pt x="1" y="21"/>
                  </a:lnTo>
                  <a:lnTo>
                    <a:pt x="2" y="23"/>
                  </a:lnTo>
                  <a:lnTo>
                    <a:pt x="4" y="25"/>
                  </a:lnTo>
                  <a:lnTo>
                    <a:pt x="6" y="28"/>
                  </a:lnTo>
                  <a:lnTo>
                    <a:pt x="10" y="29"/>
                  </a:lnTo>
                  <a:lnTo>
                    <a:pt x="12" y="30"/>
                  </a:lnTo>
                  <a:lnTo>
                    <a:pt x="15"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latin typeface="Barlow" panose="00000500000000000000" pitchFamily="2" charset="0"/>
              </a:endParaRPr>
            </a:p>
          </p:txBody>
        </p:sp>
        <p:sp>
          <p:nvSpPr>
            <p:cNvPr id="298" name="Freeform 52"/>
            <p:cNvSpPr>
              <a:spLocks/>
            </p:cNvSpPr>
            <p:nvPr/>
          </p:nvSpPr>
          <p:spPr bwMode="auto">
            <a:xfrm>
              <a:off x="995363" y="2098675"/>
              <a:ext cx="57150" cy="9525"/>
            </a:xfrm>
            <a:custGeom>
              <a:avLst/>
              <a:gdLst>
                <a:gd name="T0" fmla="*/ 15 w 181"/>
                <a:gd name="T1" fmla="*/ 31 h 31"/>
                <a:gd name="T2" fmla="*/ 166 w 181"/>
                <a:gd name="T3" fmla="*/ 31 h 31"/>
                <a:gd name="T4" fmla="*/ 169 w 181"/>
                <a:gd name="T5" fmla="*/ 30 h 31"/>
                <a:gd name="T6" fmla="*/ 172 w 181"/>
                <a:gd name="T7" fmla="*/ 30 h 31"/>
                <a:gd name="T8" fmla="*/ 174 w 181"/>
                <a:gd name="T9" fmla="*/ 28 h 31"/>
                <a:gd name="T10" fmla="*/ 176 w 181"/>
                <a:gd name="T11" fmla="*/ 27 h 31"/>
                <a:gd name="T12" fmla="*/ 178 w 181"/>
                <a:gd name="T13" fmla="*/ 24 h 31"/>
                <a:gd name="T14" fmla="*/ 180 w 181"/>
                <a:gd name="T15" fmla="*/ 22 h 31"/>
                <a:gd name="T16" fmla="*/ 181 w 181"/>
                <a:gd name="T17" fmla="*/ 19 h 31"/>
                <a:gd name="T18" fmla="*/ 181 w 181"/>
                <a:gd name="T19" fmla="*/ 16 h 31"/>
                <a:gd name="T20" fmla="*/ 181 w 181"/>
                <a:gd name="T21" fmla="*/ 13 h 31"/>
                <a:gd name="T22" fmla="*/ 180 w 181"/>
                <a:gd name="T23" fmla="*/ 10 h 31"/>
                <a:gd name="T24" fmla="*/ 178 w 181"/>
                <a:gd name="T25" fmla="*/ 8 h 31"/>
                <a:gd name="T26" fmla="*/ 176 w 181"/>
                <a:gd name="T27" fmla="*/ 6 h 31"/>
                <a:gd name="T28" fmla="*/ 174 w 181"/>
                <a:gd name="T29" fmla="*/ 3 h 31"/>
                <a:gd name="T30" fmla="*/ 172 w 181"/>
                <a:gd name="T31" fmla="*/ 2 h 31"/>
                <a:gd name="T32" fmla="*/ 169 w 181"/>
                <a:gd name="T33" fmla="*/ 1 h 31"/>
                <a:gd name="T34" fmla="*/ 166 w 181"/>
                <a:gd name="T35" fmla="*/ 1 h 31"/>
                <a:gd name="T36" fmla="*/ 15 w 181"/>
                <a:gd name="T37" fmla="*/ 0 h 31"/>
                <a:gd name="T38" fmla="*/ 12 w 181"/>
                <a:gd name="T39" fmla="*/ 1 h 31"/>
                <a:gd name="T40" fmla="*/ 10 w 181"/>
                <a:gd name="T41" fmla="*/ 2 h 31"/>
                <a:gd name="T42" fmla="*/ 6 w 181"/>
                <a:gd name="T43" fmla="*/ 3 h 31"/>
                <a:gd name="T44" fmla="*/ 4 w 181"/>
                <a:gd name="T45" fmla="*/ 6 h 31"/>
                <a:gd name="T46" fmla="*/ 2 w 181"/>
                <a:gd name="T47" fmla="*/ 8 h 31"/>
                <a:gd name="T48" fmla="*/ 1 w 181"/>
                <a:gd name="T49" fmla="*/ 10 h 31"/>
                <a:gd name="T50" fmla="*/ 0 w 181"/>
                <a:gd name="T51" fmla="*/ 13 h 31"/>
                <a:gd name="T52" fmla="*/ 0 w 181"/>
                <a:gd name="T53" fmla="*/ 16 h 31"/>
                <a:gd name="T54" fmla="*/ 0 w 181"/>
                <a:gd name="T55" fmla="*/ 19 h 31"/>
                <a:gd name="T56" fmla="*/ 1 w 181"/>
                <a:gd name="T57" fmla="*/ 22 h 31"/>
                <a:gd name="T58" fmla="*/ 2 w 181"/>
                <a:gd name="T59" fmla="*/ 24 h 31"/>
                <a:gd name="T60" fmla="*/ 4 w 181"/>
                <a:gd name="T61" fmla="*/ 27 h 31"/>
                <a:gd name="T62" fmla="*/ 6 w 181"/>
                <a:gd name="T63" fmla="*/ 28 h 31"/>
                <a:gd name="T64" fmla="*/ 10 w 181"/>
                <a:gd name="T65" fmla="*/ 30 h 31"/>
                <a:gd name="T66" fmla="*/ 12 w 181"/>
                <a:gd name="T67" fmla="*/ 30 h 31"/>
                <a:gd name="T68" fmla="*/ 15 w 181"/>
                <a:gd name="T69"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1" h="31">
                  <a:moveTo>
                    <a:pt x="15" y="31"/>
                  </a:moveTo>
                  <a:lnTo>
                    <a:pt x="166" y="31"/>
                  </a:lnTo>
                  <a:lnTo>
                    <a:pt x="169" y="30"/>
                  </a:lnTo>
                  <a:lnTo>
                    <a:pt x="172" y="30"/>
                  </a:lnTo>
                  <a:lnTo>
                    <a:pt x="174" y="28"/>
                  </a:lnTo>
                  <a:lnTo>
                    <a:pt x="176" y="27"/>
                  </a:lnTo>
                  <a:lnTo>
                    <a:pt x="178" y="24"/>
                  </a:lnTo>
                  <a:lnTo>
                    <a:pt x="180" y="22"/>
                  </a:lnTo>
                  <a:lnTo>
                    <a:pt x="181" y="19"/>
                  </a:lnTo>
                  <a:lnTo>
                    <a:pt x="181" y="16"/>
                  </a:lnTo>
                  <a:lnTo>
                    <a:pt x="181" y="13"/>
                  </a:lnTo>
                  <a:lnTo>
                    <a:pt x="180" y="10"/>
                  </a:lnTo>
                  <a:lnTo>
                    <a:pt x="178" y="8"/>
                  </a:lnTo>
                  <a:lnTo>
                    <a:pt x="176" y="6"/>
                  </a:lnTo>
                  <a:lnTo>
                    <a:pt x="174" y="3"/>
                  </a:lnTo>
                  <a:lnTo>
                    <a:pt x="172" y="2"/>
                  </a:lnTo>
                  <a:lnTo>
                    <a:pt x="169" y="1"/>
                  </a:lnTo>
                  <a:lnTo>
                    <a:pt x="166" y="1"/>
                  </a:lnTo>
                  <a:lnTo>
                    <a:pt x="15" y="0"/>
                  </a:lnTo>
                  <a:lnTo>
                    <a:pt x="12" y="1"/>
                  </a:lnTo>
                  <a:lnTo>
                    <a:pt x="10" y="2"/>
                  </a:lnTo>
                  <a:lnTo>
                    <a:pt x="6" y="3"/>
                  </a:lnTo>
                  <a:lnTo>
                    <a:pt x="4" y="6"/>
                  </a:lnTo>
                  <a:lnTo>
                    <a:pt x="2" y="8"/>
                  </a:lnTo>
                  <a:lnTo>
                    <a:pt x="1" y="10"/>
                  </a:lnTo>
                  <a:lnTo>
                    <a:pt x="0" y="13"/>
                  </a:lnTo>
                  <a:lnTo>
                    <a:pt x="0" y="16"/>
                  </a:lnTo>
                  <a:lnTo>
                    <a:pt x="0" y="19"/>
                  </a:lnTo>
                  <a:lnTo>
                    <a:pt x="1" y="22"/>
                  </a:lnTo>
                  <a:lnTo>
                    <a:pt x="2" y="24"/>
                  </a:lnTo>
                  <a:lnTo>
                    <a:pt x="4" y="27"/>
                  </a:lnTo>
                  <a:lnTo>
                    <a:pt x="6" y="28"/>
                  </a:lnTo>
                  <a:lnTo>
                    <a:pt x="10" y="30"/>
                  </a:lnTo>
                  <a:lnTo>
                    <a:pt x="12" y="30"/>
                  </a:lnTo>
                  <a:lnTo>
                    <a:pt x="15"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latin typeface="Barlow" panose="00000500000000000000" pitchFamily="2" charset="0"/>
              </a:endParaRPr>
            </a:p>
          </p:txBody>
        </p:sp>
        <p:sp>
          <p:nvSpPr>
            <p:cNvPr id="299" name="Freeform 53"/>
            <p:cNvSpPr>
              <a:spLocks/>
            </p:cNvSpPr>
            <p:nvPr/>
          </p:nvSpPr>
          <p:spPr bwMode="auto">
            <a:xfrm>
              <a:off x="995363" y="2146300"/>
              <a:ext cx="57150" cy="9525"/>
            </a:xfrm>
            <a:custGeom>
              <a:avLst/>
              <a:gdLst>
                <a:gd name="T0" fmla="*/ 15 w 181"/>
                <a:gd name="T1" fmla="*/ 30 h 30"/>
                <a:gd name="T2" fmla="*/ 166 w 181"/>
                <a:gd name="T3" fmla="*/ 30 h 30"/>
                <a:gd name="T4" fmla="*/ 169 w 181"/>
                <a:gd name="T5" fmla="*/ 30 h 30"/>
                <a:gd name="T6" fmla="*/ 172 w 181"/>
                <a:gd name="T7" fmla="*/ 29 h 30"/>
                <a:gd name="T8" fmla="*/ 174 w 181"/>
                <a:gd name="T9" fmla="*/ 27 h 30"/>
                <a:gd name="T10" fmla="*/ 176 w 181"/>
                <a:gd name="T11" fmla="*/ 26 h 30"/>
                <a:gd name="T12" fmla="*/ 178 w 181"/>
                <a:gd name="T13" fmla="*/ 23 h 30"/>
                <a:gd name="T14" fmla="*/ 180 w 181"/>
                <a:gd name="T15" fmla="*/ 20 h 30"/>
                <a:gd name="T16" fmla="*/ 181 w 181"/>
                <a:gd name="T17" fmla="*/ 18 h 30"/>
                <a:gd name="T18" fmla="*/ 181 w 181"/>
                <a:gd name="T19" fmla="*/ 15 h 30"/>
                <a:gd name="T20" fmla="*/ 181 w 181"/>
                <a:gd name="T21" fmla="*/ 12 h 30"/>
                <a:gd name="T22" fmla="*/ 180 w 181"/>
                <a:gd name="T23" fmla="*/ 8 h 30"/>
                <a:gd name="T24" fmla="*/ 178 w 181"/>
                <a:gd name="T25" fmla="*/ 6 h 30"/>
                <a:gd name="T26" fmla="*/ 176 w 181"/>
                <a:gd name="T27" fmla="*/ 4 h 30"/>
                <a:gd name="T28" fmla="*/ 174 w 181"/>
                <a:gd name="T29" fmla="*/ 2 h 30"/>
                <a:gd name="T30" fmla="*/ 172 w 181"/>
                <a:gd name="T31" fmla="*/ 1 h 30"/>
                <a:gd name="T32" fmla="*/ 169 w 181"/>
                <a:gd name="T33" fmla="*/ 0 h 30"/>
                <a:gd name="T34" fmla="*/ 166 w 181"/>
                <a:gd name="T35" fmla="*/ 0 h 30"/>
                <a:gd name="T36" fmla="*/ 15 w 181"/>
                <a:gd name="T37" fmla="*/ 0 h 30"/>
                <a:gd name="T38" fmla="*/ 12 w 181"/>
                <a:gd name="T39" fmla="*/ 0 h 30"/>
                <a:gd name="T40" fmla="*/ 10 w 181"/>
                <a:gd name="T41" fmla="*/ 1 h 30"/>
                <a:gd name="T42" fmla="*/ 6 w 181"/>
                <a:gd name="T43" fmla="*/ 2 h 30"/>
                <a:gd name="T44" fmla="*/ 4 w 181"/>
                <a:gd name="T45" fmla="*/ 4 h 30"/>
                <a:gd name="T46" fmla="*/ 2 w 181"/>
                <a:gd name="T47" fmla="*/ 6 h 30"/>
                <a:gd name="T48" fmla="*/ 1 w 181"/>
                <a:gd name="T49" fmla="*/ 8 h 30"/>
                <a:gd name="T50" fmla="*/ 0 w 181"/>
                <a:gd name="T51" fmla="*/ 12 h 30"/>
                <a:gd name="T52" fmla="*/ 0 w 181"/>
                <a:gd name="T53" fmla="*/ 15 h 30"/>
                <a:gd name="T54" fmla="*/ 0 w 181"/>
                <a:gd name="T55" fmla="*/ 18 h 30"/>
                <a:gd name="T56" fmla="*/ 1 w 181"/>
                <a:gd name="T57" fmla="*/ 20 h 30"/>
                <a:gd name="T58" fmla="*/ 2 w 181"/>
                <a:gd name="T59" fmla="*/ 23 h 30"/>
                <a:gd name="T60" fmla="*/ 4 w 181"/>
                <a:gd name="T61" fmla="*/ 26 h 30"/>
                <a:gd name="T62" fmla="*/ 6 w 181"/>
                <a:gd name="T63" fmla="*/ 27 h 30"/>
                <a:gd name="T64" fmla="*/ 10 w 181"/>
                <a:gd name="T65" fmla="*/ 29 h 30"/>
                <a:gd name="T66" fmla="*/ 12 w 181"/>
                <a:gd name="T67" fmla="*/ 30 h 30"/>
                <a:gd name="T68" fmla="*/ 15 w 181"/>
                <a:gd name="T69"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1" h="30">
                  <a:moveTo>
                    <a:pt x="15" y="30"/>
                  </a:moveTo>
                  <a:lnTo>
                    <a:pt x="166" y="30"/>
                  </a:lnTo>
                  <a:lnTo>
                    <a:pt x="169" y="30"/>
                  </a:lnTo>
                  <a:lnTo>
                    <a:pt x="172" y="29"/>
                  </a:lnTo>
                  <a:lnTo>
                    <a:pt x="174" y="27"/>
                  </a:lnTo>
                  <a:lnTo>
                    <a:pt x="176" y="26"/>
                  </a:lnTo>
                  <a:lnTo>
                    <a:pt x="178" y="23"/>
                  </a:lnTo>
                  <a:lnTo>
                    <a:pt x="180" y="20"/>
                  </a:lnTo>
                  <a:lnTo>
                    <a:pt x="181" y="18"/>
                  </a:lnTo>
                  <a:lnTo>
                    <a:pt x="181" y="15"/>
                  </a:lnTo>
                  <a:lnTo>
                    <a:pt x="181" y="12"/>
                  </a:lnTo>
                  <a:lnTo>
                    <a:pt x="180" y="8"/>
                  </a:lnTo>
                  <a:lnTo>
                    <a:pt x="178" y="6"/>
                  </a:lnTo>
                  <a:lnTo>
                    <a:pt x="176" y="4"/>
                  </a:lnTo>
                  <a:lnTo>
                    <a:pt x="174" y="2"/>
                  </a:lnTo>
                  <a:lnTo>
                    <a:pt x="172" y="1"/>
                  </a:lnTo>
                  <a:lnTo>
                    <a:pt x="169" y="0"/>
                  </a:lnTo>
                  <a:lnTo>
                    <a:pt x="166" y="0"/>
                  </a:lnTo>
                  <a:lnTo>
                    <a:pt x="15" y="0"/>
                  </a:lnTo>
                  <a:lnTo>
                    <a:pt x="12" y="0"/>
                  </a:lnTo>
                  <a:lnTo>
                    <a:pt x="10" y="1"/>
                  </a:lnTo>
                  <a:lnTo>
                    <a:pt x="6" y="2"/>
                  </a:lnTo>
                  <a:lnTo>
                    <a:pt x="4" y="4"/>
                  </a:lnTo>
                  <a:lnTo>
                    <a:pt x="2" y="6"/>
                  </a:lnTo>
                  <a:lnTo>
                    <a:pt x="1" y="8"/>
                  </a:lnTo>
                  <a:lnTo>
                    <a:pt x="0" y="12"/>
                  </a:lnTo>
                  <a:lnTo>
                    <a:pt x="0" y="15"/>
                  </a:lnTo>
                  <a:lnTo>
                    <a:pt x="0" y="18"/>
                  </a:lnTo>
                  <a:lnTo>
                    <a:pt x="1" y="20"/>
                  </a:lnTo>
                  <a:lnTo>
                    <a:pt x="2" y="23"/>
                  </a:lnTo>
                  <a:lnTo>
                    <a:pt x="4" y="26"/>
                  </a:lnTo>
                  <a:lnTo>
                    <a:pt x="6" y="27"/>
                  </a:lnTo>
                  <a:lnTo>
                    <a:pt x="10" y="29"/>
                  </a:lnTo>
                  <a:lnTo>
                    <a:pt x="12" y="30"/>
                  </a:lnTo>
                  <a:lnTo>
                    <a:pt x="15"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latin typeface="Barlow" panose="00000500000000000000" pitchFamily="2" charset="0"/>
              </a:endParaRPr>
            </a:p>
          </p:txBody>
        </p:sp>
        <p:sp>
          <p:nvSpPr>
            <p:cNvPr id="300" name="Freeform 54"/>
            <p:cNvSpPr>
              <a:spLocks/>
            </p:cNvSpPr>
            <p:nvPr/>
          </p:nvSpPr>
          <p:spPr bwMode="auto">
            <a:xfrm>
              <a:off x="947738" y="2022475"/>
              <a:ext cx="38100" cy="33338"/>
            </a:xfrm>
            <a:custGeom>
              <a:avLst/>
              <a:gdLst>
                <a:gd name="T0" fmla="*/ 20 w 121"/>
                <a:gd name="T1" fmla="*/ 101 h 106"/>
                <a:gd name="T2" fmla="*/ 22 w 121"/>
                <a:gd name="T3" fmla="*/ 104 h 106"/>
                <a:gd name="T4" fmla="*/ 25 w 121"/>
                <a:gd name="T5" fmla="*/ 105 h 106"/>
                <a:gd name="T6" fmla="*/ 27 w 121"/>
                <a:gd name="T7" fmla="*/ 106 h 106"/>
                <a:gd name="T8" fmla="*/ 30 w 121"/>
                <a:gd name="T9" fmla="*/ 106 h 106"/>
                <a:gd name="T10" fmla="*/ 36 w 121"/>
                <a:gd name="T11" fmla="*/ 105 h 106"/>
                <a:gd name="T12" fmla="*/ 41 w 121"/>
                <a:gd name="T13" fmla="*/ 101 h 106"/>
                <a:gd name="T14" fmla="*/ 116 w 121"/>
                <a:gd name="T15" fmla="*/ 26 h 106"/>
                <a:gd name="T16" fmla="*/ 119 w 121"/>
                <a:gd name="T17" fmla="*/ 24 h 106"/>
                <a:gd name="T18" fmla="*/ 120 w 121"/>
                <a:gd name="T19" fmla="*/ 21 h 106"/>
                <a:gd name="T20" fmla="*/ 121 w 121"/>
                <a:gd name="T21" fmla="*/ 19 h 106"/>
                <a:gd name="T22" fmla="*/ 121 w 121"/>
                <a:gd name="T23" fmla="*/ 15 h 106"/>
                <a:gd name="T24" fmla="*/ 121 w 121"/>
                <a:gd name="T25" fmla="*/ 13 h 106"/>
                <a:gd name="T26" fmla="*/ 120 w 121"/>
                <a:gd name="T27" fmla="*/ 10 h 106"/>
                <a:gd name="T28" fmla="*/ 119 w 121"/>
                <a:gd name="T29" fmla="*/ 8 h 106"/>
                <a:gd name="T30" fmla="*/ 116 w 121"/>
                <a:gd name="T31" fmla="*/ 5 h 106"/>
                <a:gd name="T32" fmla="*/ 114 w 121"/>
                <a:gd name="T33" fmla="*/ 4 h 106"/>
                <a:gd name="T34" fmla="*/ 111 w 121"/>
                <a:gd name="T35" fmla="*/ 1 h 106"/>
                <a:gd name="T36" fmla="*/ 109 w 121"/>
                <a:gd name="T37" fmla="*/ 0 h 106"/>
                <a:gd name="T38" fmla="*/ 106 w 121"/>
                <a:gd name="T39" fmla="*/ 0 h 106"/>
                <a:gd name="T40" fmla="*/ 103 w 121"/>
                <a:gd name="T41" fmla="*/ 0 h 106"/>
                <a:gd name="T42" fmla="*/ 100 w 121"/>
                <a:gd name="T43" fmla="*/ 1 h 106"/>
                <a:gd name="T44" fmla="*/ 97 w 121"/>
                <a:gd name="T45" fmla="*/ 4 h 106"/>
                <a:gd name="T46" fmla="*/ 95 w 121"/>
                <a:gd name="T47" fmla="*/ 5 h 106"/>
                <a:gd name="T48" fmla="*/ 30 w 121"/>
                <a:gd name="T49" fmla="*/ 69 h 106"/>
                <a:gd name="T50" fmla="*/ 26 w 121"/>
                <a:gd name="T51" fmla="*/ 65 h 106"/>
                <a:gd name="T52" fmla="*/ 24 w 121"/>
                <a:gd name="T53" fmla="*/ 64 h 106"/>
                <a:gd name="T54" fmla="*/ 21 w 121"/>
                <a:gd name="T55" fmla="*/ 62 h 106"/>
                <a:gd name="T56" fmla="*/ 18 w 121"/>
                <a:gd name="T57" fmla="*/ 62 h 106"/>
                <a:gd name="T58" fmla="*/ 15 w 121"/>
                <a:gd name="T59" fmla="*/ 61 h 106"/>
                <a:gd name="T60" fmla="*/ 12 w 121"/>
                <a:gd name="T61" fmla="*/ 62 h 106"/>
                <a:gd name="T62" fmla="*/ 10 w 121"/>
                <a:gd name="T63" fmla="*/ 62 h 106"/>
                <a:gd name="T64" fmla="*/ 7 w 121"/>
                <a:gd name="T65" fmla="*/ 64 h 106"/>
                <a:gd name="T66" fmla="*/ 5 w 121"/>
                <a:gd name="T67" fmla="*/ 65 h 106"/>
                <a:gd name="T68" fmla="*/ 2 w 121"/>
                <a:gd name="T69" fmla="*/ 68 h 106"/>
                <a:gd name="T70" fmla="*/ 1 w 121"/>
                <a:gd name="T71" fmla="*/ 70 h 106"/>
                <a:gd name="T72" fmla="*/ 0 w 121"/>
                <a:gd name="T73" fmla="*/ 73 h 106"/>
                <a:gd name="T74" fmla="*/ 0 w 121"/>
                <a:gd name="T75" fmla="*/ 76 h 106"/>
                <a:gd name="T76" fmla="*/ 0 w 121"/>
                <a:gd name="T77" fmla="*/ 79 h 106"/>
                <a:gd name="T78" fmla="*/ 1 w 121"/>
                <a:gd name="T79" fmla="*/ 82 h 106"/>
                <a:gd name="T80" fmla="*/ 2 w 121"/>
                <a:gd name="T81" fmla="*/ 84 h 106"/>
                <a:gd name="T82" fmla="*/ 5 w 121"/>
                <a:gd name="T83" fmla="*/ 86 h 106"/>
                <a:gd name="T84" fmla="*/ 20 w 121"/>
                <a:gd name="T85" fmla="*/ 10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1" h="106">
                  <a:moveTo>
                    <a:pt x="20" y="101"/>
                  </a:moveTo>
                  <a:lnTo>
                    <a:pt x="22" y="104"/>
                  </a:lnTo>
                  <a:lnTo>
                    <a:pt x="25" y="105"/>
                  </a:lnTo>
                  <a:lnTo>
                    <a:pt x="27" y="106"/>
                  </a:lnTo>
                  <a:lnTo>
                    <a:pt x="30" y="106"/>
                  </a:lnTo>
                  <a:lnTo>
                    <a:pt x="36" y="105"/>
                  </a:lnTo>
                  <a:lnTo>
                    <a:pt x="41" y="101"/>
                  </a:lnTo>
                  <a:lnTo>
                    <a:pt x="116" y="26"/>
                  </a:lnTo>
                  <a:lnTo>
                    <a:pt x="119" y="24"/>
                  </a:lnTo>
                  <a:lnTo>
                    <a:pt x="120" y="21"/>
                  </a:lnTo>
                  <a:lnTo>
                    <a:pt x="121" y="19"/>
                  </a:lnTo>
                  <a:lnTo>
                    <a:pt x="121" y="15"/>
                  </a:lnTo>
                  <a:lnTo>
                    <a:pt x="121" y="13"/>
                  </a:lnTo>
                  <a:lnTo>
                    <a:pt x="120" y="10"/>
                  </a:lnTo>
                  <a:lnTo>
                    <a:pt x="119" y="8"/>
                  </a:lnTo>
                  <a:lnTo>
                    <a:pt x="116" y="5"/>
                  </a:lnTo>
                  <a:lnTo>
                    <a:pt x="114" y="4"/>
                  </a:lnTo>
                  <a:lnTo>
                    <a:pt x="111" y="1"/>
                  </a:lnTo>
                  <a:lnTo>
                    <a:pt x="109" y="0"/>
                  </a:lnTo>
                  <a:lnTo>
                    <a:pt x="106" y="0"/>
                  </a:lnTo>
                  <a:lnTo>
                    <a:pt x="103" y="0"/>
                  </a:lnTo>
                  <a:lnTo>
                    <a:pt x="100" y="1"/>
                  </a:lnTo>
                  <a:lnTo>
                    <a:pt x="97" y="4"/>
                  </a:lnTo>
                  <a:lnTo>
                    <a:pt x="95" y="5"/>
                  </a:lnTo>
                  <a:lnTo>
                    <a:pt x="30" y="69"/>
                  </a:lnTo>
                  <a:lnTo>
                    <a:pt x="26" y="65"/>
                  </a:lnTo>
                  <a:lnTo>
                    <a:pt x="24" y="64"/>
                  </a:lnTo>
                  <a:lnTo>
                    <a:pt x="21" y="62"/>
                  </a:lnTo>
                  <a:lnTo>
                    <a:pt x="18" y="62"/>
                  </a:lnTo>
                  <a:lnTo>
                    <a:pt x="15" y="61"/>
                  </a:lnTo>
                  <a:lnTo>
                    <a:pt x="12" y="62"/>
                  </a:lnTo>
                  <a:lnTo>
                    <a:pt x="10" y="62"/>
                  </a:lnTo>
                  <a:lnTo>
                    <a:pt x="7" y="64"/>
                  </a:lnTo>
                  <a:lnTo>
                    <a:pt x="5" y="65"/>
                  </a:lnTo>
                  <a:lnTo>
                    <a:pt x="2" y="68"/>
                  </a:lnTo>
                  <a:lnTo>
                    <a:pt x="1" y="70"/>
                  </a:lnTo>
                  <a:lnTo>
                    <a:pt x="0" y="73"/>
                  </a:lnTo>
                  <a:lnTo>
                    <a:pt x="0" y="76"/>
                  </a:lnTo>
                  <a:lnTo>
                    <a:pt x="0" y="79"/>
                  </a:lnTo>
                  <a:lnTo>
                    <a:pt x="1" y="82"/>
                  </a:lnTo>
                  <a:lnTo>
                    <a:pt x="2" y="84"/>
                  </a:lnTo>
                  <a:lnTo>
                    <a:pt x="5" y="86"/>
                  </a:lnTo>
                  <a:lnTo>
                    <a:pt x="20" y="1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latin typeface="Barlow" panose="00000500000000000000" pitchFamily="2" charset="0"/>
              </a:endParaRPr>
            </a:p>
          </p:txBody>
        </p:sp>
        <p:sp>
          <p:nvSpPr>
            <p:cNvPr id="301" name="Freeform 55"/>
            <p:cNvSpPr>
              <a:spLocks/>
            </p:cNvSpPr>
            <p:nvPr/>
          </p:nvSpPr>
          <p:spPr bwMode="auto">
            <a:xfrm>
              <a:off x="947738" y="2070100"/>
              <a:ext cx="38100" cy="33338"/>
            </a:xfrm>
            <a:custGeom>
              <a:avLst/>
              <a:gdLst>
                <a:gd name="T0" fmla="*/ 20 w 121"/>
                <a:gd name="T1" fmla="*/ 101 h 106"/>
                <a:gd name="T2" fmla="*/ 22 w 121"/>
                <a:gd name="T3" fmla="*/ 103 h 106"/>
                <a:gd name="T4" fmla="*/ 25 w 121"/>
                <a:gd name="T5" fmla="*/ 105 h 106"/>
                <a:gd name="T6" fmla="*/ 27 w 121"/>
                <a:gd name="T7" fmla="*/ 105 h 106"/>
                <a:gd name="T8" fmla="*/ 30 w 121"/>
                <a:gd name="T9" fmla="*/ 106 h 106"/>
                <a:gd name="T10" fmla="*/ 34 w 121"/>
                <a:gd name="T11" fmla="*/ 105 h 106"/>
                <a:gd name="T12" fmla="*/ 36 w 121"/>
                <a:gd name="T13" fmla="*/ 105 h 106"/>
                <a:gd name="T14" fmla="*/ 39 w 121"/>
                <a:gd name="T15" fmla="*/ 103 h 106"/>
                <a:gd name="T16" fmla="*/ 41 w 121"/>
                <a:gd name="T17" fmla="*/ 102 h 106"/>
                <a:gd name="T18" fmla="*/ 116 w 121"/>
                <a:gd name="T19" fmla="*/ 26 h 106"/>
                <a:gd name="T20" fmla="*/ 119 w 121"/>
                <a:gd name="T21" fmla="*/ 24 h 106"/>
                <a:gd name="T22" fmla="*/ 120 w 121"/>
                <a:gd name="T23" fmla="*/ 21 h 106"/>
                <a:gd name="T24" fmla="*/ 121 w 121"/>
                <a:gd name="T25" fmla="*/ 18 h 106"/>
                <a:gd name="T26" fmla="*/ 121 w 121"/>
                <a:gd name="T27" fmla="*/ 15 h 106"/>
                <a:gd name="T28" fmla="*/ 121 w 121"/>
                <a:gd name="T29" fmla="*/ 13 h 106"/>
                <a:gd name="T30" fmla="*/ 120 w 121"/>
                <a:gd name="T31" fmla="*/ 10 h 106"/>
                <a:gd name="T32" fmla="*/ 119 w 121"/>
                <a:gd name="T33" fmla="*/ 7 h 106"/>
                <a:gd name="T34" fmla="*/ 116 w 121"/>
                <a:gd name="T35" fmla="*/ 5 h 106"/>
                <a:gd name="T36" fmla="*/ 114 w 121"/>
                <a:gd name="T37" fmla="*/ 3 h 106"/>
                <a:gd name="T38" fmla="*/ 111 w 121"/>
                <a:gd name="T39" fmla="*/ 1 h 106"/>
                <a:gd name="T40" fmla="*/ 109 w 121"/>
                <a:gd name="T41" fmla="*/ 1 h 106"/>
                <a:gd name="T42" fmla="*/ 106 w 121"/>
                <a:gd name="T43" fmla="*/ 0 h 106"/>
                <a:gd name="T44" fmla="*/ 103 w 121"/>
                <a:gd name="T45" fmla="*/ 1 h 106"/>
                <a:gd name="T46" fmla="*/ 100 w 121"/>
                <a:gd name="T47" fmla="*/ 1 h 106"/>
                <a:gd name="T48" fmla="*/ 97 w 121"/>
                <a:gd name="T49" fmla="*/ 3 h 106"/>
                <a:gd name="T50" fmla="*/ 95 w 121"/>
                <a:gd name="T51" fmla="*/ 5 h 106"/>
                <a:gd name="T52" fmla="*/ 30 w 121"/>
                <a:gd name="T53" fmla="*/ 70 h 106"/>
                <a:gd name="T54" fmla="*/ 26 w 121"/>
                <a:gd name="T55" fmla="*/ 65 h 106"/>
                <a:gd name="T56" fmla="*/ 24 w 121"/>
                <a:gd name="T57" fmla="*/ 63 h 106"/>
                <a:gd name="T58" fmla="*/ 21 w 121"/>
                <a:gd name="T59" fmla="*/ 61 h 106"/>
                <a:gd name="T60" fmla="*/ 18 w 121"/>
                <a:gd name="T61" fmla="*/ 61 h 106"/>
                <a:gd name="T62" fmla="*/ 15 w 121"/>
                <a:gd name="T63" fmla="*/ 60 h 106"/>
                <a:gd name="T64" fmla="*/ 12 w 121"/>
                <a:gd name="T65" fmla="*/ 61 h 106"/>
                <a:gd name="T66" fmla="*/ 10 w 121"/>
                <a:gd name="T67" fmla="*/ 62 h 106"/>
                <a:gd name="T68" fmla="*/ 7 w 121"/>
                <a:gd name="T69" fmla="*/ 63 h 106"/>
                <a:gd name="T70" fmla="*/ 5 w 121"/>
                <a:gd name="T71" fmla="*/ 65 h 106"/>
                <a:gd name="T72" fmla="*/ 2 w 121"/>
                <a:gd name="T73" fmla="*/ 68 h 106"/>
                <a:gd name="T74" fmla="*/ 1 w 121"/>
                <a:gd name="T75" fmla="*/ 70 h 106"/>
                <a:gd name="T76" fmla="*/ 0 w 121"/>
                <a:gd name="T77" fmla="*/ 73 h 106"/>
                <a:gd name="T78" fmla="*/ 0 w 121"/>
                <a:gd name="T79" fmla="*/ 76 h 106"/>
                <a:gd name="T80" fmla="*/ 0 w 121"/>
                <a:gd name="T81" fmla="*/ 78 h 106"/>
                <a:gd name="T82" fmla="*/ 1 w 121"/>
                <a:gd name="T83" fmla="*/ 82 h 106"/>
                <a:gd name="T84" fmla="*/ 2 w 121"/>
                <a:gd name="T85" fmla="*/ 84 h 106"/>
                <a:gd name="T86" fmla="*/ 5 w 121"/>
                <a:gd name="T87" fmla="*/ 87 h 106"/>
                <a:gd name="T88" fmla="*/ 20 w 121"/>
                <a:gd name="T89" fmla="*/ 10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1" h="106">
                  <a:moveTo>
                    <a:pt x="20" y="101"/>
                  </a:moveTo>
                  <a:lnTo>
                    <a:pt x="22" y="103"/>
                  </a:lnTo>
                  <a:lnTo>
                    <a:pt x="25" y="105"/>
                  </a:lnTo>
                  <a:lnTo>
                    <a:pt x="27" y="105"/>
                  </a:lnTo>
                  <a:lnTo>
                    <a:pt x="30" y="106"/>
                  </a:lnTo>
                  <a:lnTo>
                    <a:pt x="34" y="105"/>
                  </a:lnTo>
                  <a:lnTo>
                    <a:pt x="36" y="105"/>
                  </a:lnTo>
                  <a:lnTo>
                    <a:pt x="39" y="103"/>
                  </a:lnTo>
                  <a:lnTo>
                    <a:pt x="41" y="102"/>
                  </a:lnTo>
                  <a:lnTo>
                    <a:pt x="116" y="26"/>
                  </a:lnTo>
                  <a:lnTo>
                    <a:pt x="119" y="24"/>
                  </a:lnTo>
                  <a:lnTo>
                    <a:pt x="120" y="21"/>
                  </a:lnTo>
                  <a:lnTo>
                    <a:pt x="121" y="18"/>
                  </a:lnTo>
                  <a:lnTo>
                    <a:pt x="121" y="15"/>
                  </a:lnTo>
                  <a:lnTo>
                    <a:pt x="121" y="13"/>
                  </a:lnTo>
                  <a:lnTo>
                    <a:pt x="120" y="10"/>
                  </a:lnTo>
                  <a:lnTo>
                    <a:pt x="119" y="7"/>
                  </a:lnTo>
                  <a:lnTo>
                    <a:pt x="116" y="5"/>
                  </a:lnTo>
                  <a:lnTo>
                    <a:pt x="114" y="3"/>
                  </a:lnTo>
                  <a:lnTo>
                    <a:pt x="111" y="1"/>
                  </a:lnTo>
                  <a:lnTo>
                    <a:pt x="109" y="1"/>
                  </a:lnTo>
                  <a:lnTo>
                    <a:pt x="106" y="0"/>
                  </a:lnTo>
                  <a:lnTo>
                    <a:pt x="103" y="1"/>
                  </a:lnTo>
                  <a:lnTo>
                    <a:pt x="100" y="1"/>
                  </a:lnTo>
                  <a:lnTo>
                    <a:pt x="97" y="3"/>
                  </a:lnTo>
                  <a:lnTo>
                    <a:pt x="95" y="5"/>
                  </a:lnTo>
                  <a:lnTo>
                    <a:pt x="30" y="70"/>
                  </a:lnTo>
                  <a:lnTo>
                    <a:pt x="26" y="65"/>
                  </a:lnTo>
                  <a:lnTo>
                    <a:pt x="24" y="63"/>
                  </a:lnTo>
                  <a:lnTo>
                    <a:pt x="21" y="61"/>
                  </a:lnTo>
                  <a:lnTo>
                    <a:pt x="18" y="61"/>
                  </a:lnTo>
                  <a:lnTo>
                    <a:pt x="15" y="60"/>
                  </a:lnTo>
                  <a:lnTo>
                    <a:pt x="12" y="61"/>
                  </a:lnTo>
                  <a:lnTo>
                    <a:pt x="10" y="62"/>
                  </a:lnTo>
                  <a:lnTo>
                    <a:pt x="7" y="63"/>
                  </a:lnTo>
                  <a:lnTo>
                    <a:pt x="5" y="65"/>
                  </a:lnTo>
                  <a:lnTo>
                    <a:pt x="2" y="68"/>
                  </a:lnTo>
                  <a:lnTo>
                    <a:pt x="1" y="70"/>
                  </a:lnTo>
                  <a:lnTo>
                    <a:pt x="0" y="73"/>
                  </a:lnTo>
                  <a:lnTo>
                    <a:pt x="0" y="76"/>
                  </a:lnTo>
                  <a:lnTo>
                    <a:pt x="0" y="78"/>
                  </a:lnTo>
                  <a:lnTo>
                    <a:pt x="1" y="82"/>
                  </a:lnTo>
                  <a:lnTo>
                    <a:pt x="2" y="84"/>
                  </a:lnTo>
                  <a:lnTo>
                    <a:pt x="5" y="87"/>
                  </a:lnTo>
                  <a:lnTo>
                    <a:pt x="20" y="1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latin typeface="Barlow" panose="00000500000000000000" pitchFamily="2" charset="0"/>
              </a:endParaRPr>
            </a:p>
          </p:txBody>
        </p:sp>
        <p:sp>
          <p:nvSpPr>
            <p:cNvPr id="302" name="Freeform 56"/>
            <p:cNvSpPr>
              <a:spLocks noEditPoints="1"/>
            </p:cNvSpPr>
            <p:nvPr/>
          </p:nvSpPr>
          <p:spPr bwMode="auto">
            <a:xfrm>
              <a:off x="1104900" y="1993900"/>
              <a:ext cx="68263" cy="219075"/>
            </a:xfrm>
            <a:custGeom>
              <a:avLst/>
              <a:gdLst>
                <a:gd name="T0" fmla="*/ 120 w 212"/>
                <a:gd name="T1" fmla="*/ 659 h 694"/>
                <a:gd name="T2" fmla="*/ 99 w 212"/>
                <a:gd name="T3" fmla="*/ 643 h 694"/>
                <a:gd name="T4" fmla="*/ 92 w 212"/>
                <a:gd name="T5" fmla="*/ 618 h 694"/>
                <a:gd name="T6" fmla="*/ 181 w 212"/>
                <a:gd name="T7" fmla="*/ 616 h 694"/>
                <a:gd name="T8" fmla="*/ 167 w 212"/>
                <a:gd name="T9" fmla="*/ 647 h 694"/>
                <a:gd name="T10" fmla="*/ 144 w 212"/>
                <a:gd name="T11" fmla="*/ 662 h 694"/>
                <a:gd name="T12" fmla="*/ 145 w 212"/>
                <a:gd name="T13" fmla="*/ 31 h 694"/>
                <a:gd name="T14" fmla="*/ 168 w 212"/>
                <a:gd name="T15" fmla="*/ 43 h 694"/>
                <a:gd name="T16" fmla="*/ 181 w 212"/>
                <a:gd name="T17" fmla="*/ 57 h 694"/>
                <a:gd name="T18" fmla="*/ 92 w 212"/>
                <a:gd name="T19" fmla="*/ 331 h 694"/>
                <a:gd name="T20" fmla="*/ 95 w 212"/>
                <a:gd name="T21" fmla="*/ 53 h 694"/>
                <a:gd name="T22" fmla="*/ 112 w 212"/>
                <a:gd name="T23" fmla="*/ 38 h 694"/>
                <a:gd name="T24" fmla="*/ 137 w 212"/>
                <a:gd name="T25" fmla="*/ 30 h 694"/>
                <a:gd name="T26" fmla="*/ 182 w 212"/>
                <a:gd name="T27" fmla="*/ 362 h 694"/>
                <a:gd name="T28" fmla="*/ 92 w 212"/>
                <a:gd name="T29" fmla="*/ 362 h 694"/>
                <a:gd name="T30" fmla="*/ 113 w 212"/>
                <a:gd name="T31" fmla="*/ 4 h 694"/>
                <a:gd name="T32" fmla="*/ 84 w 212"/>
                <a:gd name="T33" fmla="*/ 22 h 694"/>
                <a:gd name="T34" fmla="*/ 65 w 212"/>
                <a:gd name="T35" fmla="*/ 46 h 694"/>
                <a:gd name="T36" fmla="*/ 36 w 212"/>
                <a:gd name="T37" fmla="*/ 55 h 694"/>
                <a:gd name="T38" fmla="*/ 21 w 212"/>
                <a:gd name="T39" fmla="*/ 67 h 694"/>
                <a:gd name="T40" fmla="*/ 9 w 212"/>
                <a:gd name="T41" fmla="*/ 82 h 694"/>
                <a:gd name="T42" fmla="*/ 2 w 212"/>
                <a:gd name="T43" fmla="*/ 103 h 694"/>
                <a:gd name="T44" fmla="*/ 0 w 212"/>
                <a:gd name="T45" fmla="*/ 394 h 694"/>
                <a:gd name="T46" fmla="*/ 3 w 212"/>
                <a:gd name="T47" fmla="*/ 402 h 694"/>
                <a:gd name="T48" fmla="*/ 10 w 212"/>
                <a:gd name="T49" fmla="*/ 408 h 694"/>
                <a:gd name="T50" fmla="*/ 19 w 212"/>
                <a:gd name="T51" fmla="*/ 409 h 694"/>
                <a:gd name="T52" fmla="*/ 26 w 212"/>
                <a:gd name="T53" fmla="*/ 404 h 694"/>
                <a:gd name="T54" fmla="*/ 30 w 212"/>
                <a:gd name="T55" fmla="*/ 397 h 694"/>
                <a:gd name="T56" fmla="*/ 31 w 212"/>
                <a:gd name="T57" fmla="*/ 111 h 694"/>
                <a:gd name="T58" fmla="*/ 40 w 212"/>
                <a:gd name="T59" fmla="*/ 89 h 694"/>
                <a:gd name="T60" fmla="*/ 55 w 212"/>
                <a:gd name="T61" fmla="*/ 79 h 694"/>
                <a:gd name="T62" fmla="*/ 62 w 212"/>
                <a:gd name="T63" fmla="*/ 626 h 694"/>
                <a:gd name="T64" fmla="*/ 67 w 212"/>
                <a:gd name="T65" fmla="*/ 647 h 694"/>
                <a:gd name="T66" fmla="*/ 79 w 212"/>
                <a:gd name="T67" fmla="*/ 666 h 694"/>
                <a:gd name="T68" fmla="*/ 95 w 212"/>
                <a:gd name="T69" fmla="*/ 681 h 694"/>
                <a:gd name="T70" fmla="*/ 114 w 212"/>
                <a:gd name="T71" fmla="*/ 690 h 694"/>
                <a:gd name="T72" fmla="*/ 137 w 212"/>
                <a:gd name="T73" fmla="*/ 694 h 694"/>
                <a:gd name="T74" fmla="*/ 157 w 212"/>
                <a:gd name="T75" fmla="*/ 690 h 694"/>
                <a:gd name="T76" fmla="*/ 177 w 212"/>
                <a:gd name="T77" fmla="*/ 680 h 694"/>
                <a:gd name="T78" fmla="*/ 193 w 212"/>
                <a:gd name="T79" fmla="*/ 663 h 694"/>
                <a:gd name="T80" fmla="*/ 206 w 212"/>
                <a:gd name="T81" fmla="*/ 641 h 694"/>
                <a:gd name="T82" fmla="*/ 211 w 212"/>
                <a:gd name="T83" fmla="*/ 613 h 694"/>
                <a:gd name="T84" fmla="*/ 211 w 212"/>
                <a:gd name="T85" fmla="*/ 56 h 694"/>
                <a:gd name="T86" fmla="*/ 206 w 212"/>
                <a:gd name="T87" fmla="*/ 41 h 694"/>
                <a:gd name="T88" fmla="*/ 177 w 212"/>
                <a:gd name="T89" fmla="*/ 13 h 694"/>
                <a:gd name="T90" fmla="*/ 151 w 212"/>
                <a:gd name="T91" fmla="*/ 2 h 694"/>
                <a:gd name="T92" fmla="*/ 137 w 212"/>
                <a:gd name="T93" fmla="*/ 0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12" h="694">
                  <a:moveTo>
                    <a:pt x="137" y="663"/>
                  </a:moveTo>
                  <a:lnTo>
                    <a:pt x="128" y="662"/>
                  </a:lnTo>
                  <a:lnTo>
                    <a:pt x="120" y="659"/>
                  </a:lnTo>
                  <a:lnTo>
                    <a:pt x="112" y="655"/>
                  </a:lnTo>
                  <a:lnTo>
                    <a:pt x="105" y="650"/>
                  </a:lnTo>
                  <a:lnTo>
                    <a:pt x="99" y="643"/>
                  </a:lnTo>
                  <a:lnTo>
                    <a:pt x="95" y="636"/>
                  </a:lnTo>
                  <a:lnTo>
                    <a:pt x="92" y="627"/>
                  </a:lnTo>
                  <a:lnTo>
                    <a:pt x="92" y="618"/>
                  </a:lnTo>
                  <a:lnTo>
                    <a:pt x="92" y="603"/>
                  </a:lnTo>
                  <a:lnTo>
                    <a:pt x="182" y="603"/>
                  </a:lnTo>
                  <a:lnTo>
                    <a:pt x="181" y="616"/>
                  </a:lnTo>
                  <a:lnTo>
                    <a:pt x="178" y="628"/>
                  </a:lnTo>
                  <a:lnTo>
                    <a:pt x="173" y="639"/>
                  </a:lnTo>
                  <a:lnTo>
                    <a:pt x="167" y="647"/>
                  </a:lnTo>
                  <a:lnTo>
                    <a:pt x="161" y="654"/>
                  </a:lnTo>
                  <a:lnTo>
                    <a:pt x="153" y="659"/>
                  </a:lnTo>
                  <a:lnTo>
                    <a:pt x="144" y="662"/>
                  </a:lnTo>
                  <a:lnTo>
                    <a:pt x="137" y="663"/>
                  </a:lnTo>
                  <a:close/>
                  <a:moveTo>
                    <a:pt x="137" y="30"/>
                  </a:moveTo>
                  <a:lnTo>
                    <a:pt x="145" y="31"/>
                  </a:lnTo>
                  <a:lnTo>
                    <a:pt x="153" y="34"/>
                  </a:lnTo>
                  <a:lnTo>
                    <a:pt x="161" y="38"/>
                  </a:lnTo>
                  <a:lnTo>
                    <a:pt x="168" y="43"/>
                  </a:lnTo>
                  <a:lnTo>
                    <a:pt x="173" y="47"/>
                  </a:lnTo>
                  <a:lnTo>
                    <a:pt x="178" y="53"/>
                  </a:lnTo>
                  <a:lnTo>
                    <a:pt x="181" y="57"/>
                  </a:lnTo>
                  <a:lnTo>
                    <a:pt x="182" y="60"/>
                  </a:lnTo>
                  <a:lnTo>
                    <a:pt x="182" y="331"/>
                  </a:lnTo>
                  <a:lnTo>
                    <a:pt x="92" y="331"/>
                  </a:lnTo>
                  <a:lnTo>
                    <a:pt x="92" y="60"/>
                  </a:lnTo>
                  <a:lnTo>
                    <a:pt x="93" y="57"/>
                  </a:lnTo>
                  <a:lnTo>
                    <a:pt x="95" y="53"/>
                  </a:lnTo>
                  <a:lnTo>
                    <a:pt x="99" y="48"/>
                  </a:lnTo>
                  <a:lnTo>
                    <a:pt x="106" y="43"/>
                  </a:lnTo>
                  <a:lnTo>
                    <a:pt x="112" y="38"/>
                  </a:lnTo>
                  <a:lnTo>
                    <a:pt x="120" y="34"/>
                  </a:lnTo>
                  <a:lnTo>
                    <a:pt x="127" y="31"/>
                  </a:lnTo>
                  <a:lnTo>
                    <a:pt x="137" y="30"/>
                  </a:lnTo>
                  <a:lnTo>
                    <a:pt x="137" y="30"/>
                  </a:lnTo>
                  <a:close/>
                  <a:moveTo>
                    <a:pt x="92" y="362"/>
                  </a:moveTo>
                  <a:lnTo>
                    <a:pt x="182" y="362"/>
                  </a:lnTo>
                  <a:lnTo>
                    <a:pt x="182" y="573"/>
                  </a:lnTo>
                  <a:lnTo>
                    <a:pt x="92" y="573"/>
                  </a:lnTo>
                  <a:lnTo>
                    <a:pt x="92" y="362"/>
                  </a:lnTo>
                  <a:close/>
                  <a:moveTo>
                    <a:pt x="137" y="0"/>
                  </a:moveTo>
                  <a:lnTo>
                    <a:pt x="125" y="1"/>
                  </a:lnTo>
                  <a:lnTo>
                    <a:pt x="113" y="4"/>
                  </a:lnTo>
                  <a:lnTo>
                    <a:pt x="102" y="9"/>
                  </a:lnTo>
                  <a:lnTo>
                    <a:pt x="93" y="15"/>
                  </a:lnTo>
                  <a:lnTo>
                    <a:pt x="84" y="22"/>
                  </a:lnTo>
                  <a:lnTo>
                    <a:pt x="76" y="29"/>
                  </a:lnTo>
                  <a:lnTo>
                    <a:pt x="69" y="38"/>
                  </a:lnTo>
                  <a:lnTo>
                    <a:pt x="65" y="46"/>
                  </a:lnTo>
                  <a:lnTo>
                    <a:pt x="53" y="48"/>
                  </a:lnTo>
                  <a:lnTo>
                    <a:pt x="41" y="53"/>
                  </a:lnTo>
                  <a:lnTo>
                    <a:pt x="36" y="55"/>
                  </a:lnTo>
                  <a:lnTo>
                    <a:pt x="30" y="58"/>
                  </a:lnTo>
                  <a:lnTo>
                    <a:pt x="25" y="62"/>
                  </a:lnTo>
                  <a:lnTo>
                    <a:pt x="21" y="67"/>
                  </a:lnTo>
                  <a:lnTo>
                    <a:pt x="16" y="71"/>
                  </a:lnTo>
                  <a:lnTo>
                    <a:pt x="12" y="76"/>
                  </a:lnTo>
                  <a:lnTo>
                    <a:pt x="9" y="82"/>
                  </a:lnTo>
                  <a:lnTo>
                    <a:pt x="6" y="88"/>
                  </a:lnTo>
                  <a:lnTo>
                    <a:pt x="3" y="96"/>
                  </a:lnTo>
                  <a:lnTo>
                    <a:pt x="2" y="103"/>
                  </a:lnTo>
                  <a:lnTo>
                    <a:pt x="1" y="112"/>
                  </a:lnTo>
                  <a:lnTo>
                    <a:pt x="0" y="120"/>
                  </a:lnTo>
                  <a:lnTo>
                    <a:pt x="0" y="394"/>
                  </a:lnTo>
                  <a:lnTo>
                    <a:pt x="1" y="397"/>
                  </a:lnTo>
                  <a:lnTo>
                    <a:pt x="2" y="399"/>
                  </a:lnTo>
                  <a:lnTo>
                    <a:pt x="3" y="402"/>
                  </a:lnTo>
                  <a:lnTo>
                    <a:pt x="6" y="404"/>
                  </a:lnTo>
                  <a:lnTo>
                    <a:pt x="8" y="406"/>
                  </a:lnTo>
                  <a:lnTo>
                    <a:pt x="10" y="408"/>
                  </a:lnTo>
                  <a:lnTo>
                    <a:pt x="13" y="409"/>
                  </a:lnTo>
                  <a:lnTo>
                    <a:pt x="15" y="409"/>
                  </a:lnTo>
                  <a:lnTo>
                    <a:pt x="19" y="409"/>
                  </a:lnTo>
                  <a:lnTo>
                    <a:pt x="22" y="408"/>
                  </a:lnTo>
                  <a:lnTo>
                    <a:pt x="24" y="406"/>
                  </a:lnTo>
                  <a:lnTo>
                    <a:pt x="26" y="404"/>
                  </a:lnTo>
                  <a:lnTo>
                    <a:pt x="28" y="402"/>
                  </a:lnTo>
                  <a:lnTo>
                    <a:pt x="29" y="399"/>
                  </a:lnTo>
                  <a:lnTo>
                    <a:pt x="30" y="397"/>
                  </a:lnTo>
                  <a:lnTo>
                    <a:pt x="30" y="394"/>
                  </a:lnTo>
                  <a:lnTo>
                    <a:pt x="30" y="120"/>
                  </a:lnTo>
                  <a:lnTo>
                    <a:pt x="31" y="111"/>
                  </a:lnTo>
                  <a:lnTo>
                    <a:pt x="34" y="102"/>
                  </a:lnTo>
                  <a:lnTo>
                    <a:pt x="36" y="96"/>
                  </a:lnTo>
                  <a:lnTo>
                    <a:pt x="40" y="89"/>
                  </a:lnTo>
                  <a:lnTo>
                    <a:pt x="44" y="85"/>
                  </a:lnTo>
                  <a:lnTo>
                    <a:pt x="50" y="82"/>
                  </a:lnTo>
                  <a:lnTo>
                    <a:pt x="55" y="79"/>
                  </a:lnTo>
                  <a:lnTo>
                    <a:pt x="62" y="77"/>
                  </a:lnTo>
                  <a:lnTo>
                    <a:pt x="62" y="618"/>
                  </a:lnTo>
                  <a:lnTo>
                    <a:pt x="62" y="626"/>
                  </a:lnTo>
                  <a:lnTo>
                    <a:pt x="63" y="633"/>
                  </a:lnTo>
                  <a:lnTo>
                    <a:pt x="65" y="640"/>
                  </a:lnTo>
                  <a:lnTo>
                    <a:pt x="67" y="647"/>
                  </a:lnTo>
                  <a:lnTo>
                    <a:pt x="70" y="654"/>
                  </a:lnTo>
                  <a:lnTo>
                    <a:pt x="74" y="660"/>
                  </a:lnTo>
                  <a:lnTo>
                    <a:pt x="79" y="666"/>
                  </a:lnTo>
                  <a:lnTo>
                    <a:pt x="84" y="671"/>
                  </a:lnTo>
                  <a:lnTo>
                    <a:pt x="90" y="676"/>
                  </a:lnTo>
                  <a:lnTo>
                    <a:pt x="95" y="681"/>
                  </a:lnTo>
                  <a:lnTo>
                    <a:pt x="101" y="684"/>
                  </a:lnTo>
                  <a:lnTo>
                    <a:pt x="108" y="687"/>
                  </a:lnTo>
                  <a:lnTo>
                    <a:pt x="114" y="690"/>
                  </a:lnTo>
                  <a:lnTo>
                    <a:pt x="122" y="693"/>
                  </a:lnTo>
                  <a:lnTo>
                    <a:pt x="129" y="694"/>
                  </a:lnTo>
                  <a:lnTo>
                    <a:pt x="137" y="694"/>
                  </a:lnTo>
                  <a:lnTo>
                    <a:pt x="143" y="694"/>
                  </a:lnTo>
                  <a:lnTo>
                    <a:pt x="150" y="693"/>
                  </a:lnTo>
                  <a:lnTo>
                    <a:pt x="157" y="690"/>
                  </a:lnTo>
                  <a:lnTo>
                    <a:pt x="164" y="687"/>
                  </a:lnTo>
                  <a:lnTo>
                    <a:pt x="170" y="684"/>
                  </a:lnTo>
                  <a:lnTo>
                    <a:pt x="177" y="680"/>
                  </a:lnTo>
                  <a:lnTo>
                    <a:pt x="182" y="675"/>
                  </a:lnTo>
                  <a:lnTo>
                    <a:pt x="187" y="669"/>
                  </a:lnTo>
                  <a:lnTo>
                    <a:pt x="193" y="663"/>
                  </a:lnTo>
                  <a:lnTo>
                    <a:pt x="197" y="656"/>
                  </a:lnTo>
                  <a:lnTo>
                    <a:pt x="201" y="648"/>
                  </a:lnTo>
                  <a:lnTo>
                    <a:pt x="206" y="641"/>
                  </a:lnTo>
                  <a:lnTo>
                    <a:pt x="208" y="632"/>
                  </a:lnTo>
                  <a:lnTo>
                    <a:pt x="210" y="623"/>
                  </a:lnTo>
                  <a:lnTo>
                    <a:pt x="211" y="613"/>
                  </a:lnTo>
                  <a:lnTo>
                    <a:pt x="212" y="603"/>
                  </a:lnTo>
                  <a:lnTo>
                    <a:pt x="212" y="60"/>
                  </a:lnTo>
                  <a:lnTo>
                    <a:pt x="211" y="56"/>
                  </a:lnTo>
                  <a:lnTo>
                    <a:pt x="210" y="51"/>
                  </a:lnTo>
                  <a:lnTo>
                    <a:pt x="208" y="45"/>
                  </a:lnTo>
                  <a:lnTo>
                    <a:pt x="206" y="41"/>
                  </a:lnTo>
                  <a:lnTo>
                    <a:pt x="198" y="30"/>
                  </a:lnTo>
                  <a:lnTo>
                    <a:pt x="188" y="20"/>
                  </a:lnTo>
                  <a:lnTo>
                    <a:pt x="177" y="13"/>
                  </a:lnTo>
                  <a:lnTo>
                    <a:pt x="164" y="6"/>
                  </a:lnTo>
                  <a:lnTo>
                    <a:pt x="157" y="3"/>
                  </a:lnTo>
                  <a:lnTo>
                    <a:pt x="151" y="2"/>
                  </a:lnTo>
                  <a:lnTo>
                    <a:pt x="143" y="1"/>
                  </a:lnTo>
                  <a:lnTo>
                    <a:pt x="137" y="0"/>
                  </a:lnTo>
                  <a:lnTo>
                    <a:pt x="1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latin typeface="Barlow" panose="00000500000000000000" pitchFamily="2" charset="0"/>
              </a:endParaRPr>
            </a:p>
          </p:txBody>
        </p:sp>
      </p:grpSp>
      <p:grpSp>
        <p:nvGrpSpPr>
          <p:cNvPr id="303" name="Group 302"/>
          <p:cNvGrpSpPr/>
          <p:nvPr/>
        </p:nvGrpSpPr>
        <p:grpSpPr>
          <a:xfrm>
            <a:off x="7769566" y="3304215"/>
            <a:ext cx="285751" cy="249239"/>
            <a:chOff x="3173413" y="1952625"/>
            <a:chExt cx="285750" cy="249238"/>
          </a:xfrm>
          <a:solidFill>
            <a:srgbClr val="005941"/>
          </a:solidFill>
        </p:grpSpPr>
        <p:sp>
          <p:nvSpPr>
            <p:cNvPr id="304" name="Freeform 83"/>
            <p:cNvSpPr>
              <a:spLocks noEditPoints="1"/>
            </p:cNvSpPr>
            <p:nvPr/>
          </p:nvSpPr>
          <p:spPr bwMode="auto">
            <a:xfrm>
              <a:off x="3173413" y="1952625"/>
              <a:ext cx="225425" cy="249238"/>
            </a:xfrm>
            <a:custGeom>
              <a:avLst/>
              <a:gdLst>
                <a:gd name="T0" fmla="*/ 37 w 713"/>
                <a:gd name="T1" fmla="*/ 654 h 786"/>
                <a:gd name="T2" fmla="*/ 60 w 713"/>
                <a:gd name="T3" fmla="*/ 578 h 786"/>
                <a:gd name="T4" fmla="*/ 188 w 713"/>
                <a:gd name="T5" fmla="*/ 520 h 786"/>
                <a:gd name="T6" fmla="*/ 295 w 713"/>
                <a:gd name="T7" fmla="*/ 482 h 786"/>
                <a:gd name="T8" fmla="*/ 299 w 713"/>
                <a:gd name="T9" fmla="*/ 372 h 786"/>
                <a:gd name="T10" fmla="*/ 265 w 713"/>
                <a:gd name="T11" fmla="*/ 342 h 786"/>
                <a:gd name="T12" fmla="*/ 241 w 713"/>
                <a:gd name="T13" fmla="*/ 287 h 786"/>
                <a:gd name="T14" fmla="*/ 235 w 713"/>
                <a:gd name="T15" fmla="*/ 248 h 786"/>
                <a:gd name="T16" fmla="*/ 220 w 713"/>
                <a:gd name="T17" fmla="*/ 237 h 786"/>
                <a:gd name="T18" fmla="*/ 221 w 713"/>
                <a:gd name="T19" fmla="*/ 202 h 786"/>
                <a:gd name="T20" fmla="*/ 235 w 713"/>
                <a:gd name="T21" fmla="*/ 193 h 786"/>
                <a:gd name="T22" fmla="*/ 235 w 713"/>
                <a:gd name="T23" fmla="*/ 164 h 786"/>
                <a:gd name="T24" fmla="*/ 225 w 713"/>
                <a:gd name="T25" fmla="*/ 96 h 786"/>
                <a:gd name="T26" fmla="*/ 246 w 713"/>
                <a:gd name="T27" fmla="*/ 83 h 786"/>
                <a:gd name="T28" fmla="*/ 275 w 713"/>
                <a:gd name="T29" fmla="*/ 79 h 786"/>
                <a:gd name="T30" fmla="*/ 289 w 713"/>
                <a:gd name="T31" fmla="*/ 56 h 786"/>
                <a:gd name="T32" fmla="*/ 345 w 713"/>
                <a:gd name="T33" fmla="*/ 34 h 786"/>
                <a:gd name="T34" fmla="*/ 459 w 713"/>
                <a:gd name="T35" fmla="*/ 42 h 786"/>
                <a:gd name="T36" fmla="*/ 490 w 713"/>
                <a:gd name="T37" fmla="*/ 64 h 786"/>
                <a:gd name="T38" fmla="*/ 493 w 713"/>
                <a:gd name="T39" fmla="*/ 123 h 786"/>
                <a:gd name="T40" fmla="*/ 476 w 713"/>
                <a:gd name="T41" fmla="*/ 189 h 786"/>
                <a:gd name="T42" fmla="*/ 489 w 713"/>
                <a:gd name="T43" fmla="*/ 198 h 786"/>
                <a:gd name="T44" fmla="*/ 493 w 713"/>
                <a:gd name="T45" fmla="*/ 238 h 786"/>
                <a:gd name="T46" fmla="*/ 479 w 713"/>
                <a:gd name="T47" fmla="*/ 248 h 786"/>
                <a:gd name="T48" fmla="*/ 473 w 713"/>
                <a:gd name="T49" fmla="*/ 287 h 786"/>
                <a:gd name="T50" fmla="*/ 453 w 713"/>
                <a:gd name="T51" fmla="*/ 342 h 786"/>
                <a:gd name="T52" fmla="*/ 424 w 713"/>
                <a:gd name="T53" fmla="*/ 372 h 786"/>
                <a:gd name="T54" fmla="*/ 427 w 713"/>
                <a:gd name="T55" fmla="*/ 482 h 786"/>
                <a:gd name="T56" fmla="*/ 531 w 713"/>
                <a:gd name="T57" fmla="*/ 520 h 786"/>
                <a:gd name="T58" fmla="*/ 654 w 713"/>
                <a:gd name="T59" fmla="*/ 578 h 786"/>
                <a:gd name="T60" fmla="*/ 677 w 713"/>
                <a:gd name="T61" fmla="*/ 654 h 786"/>
                <a:gd name="T62" fmla="*/ 30 w 713"/>
                <a:gd name="T63" fmla="*/ 756 h 786"/>
                <a:gd name="T64" fmla="*/ 452 w 713"/>
                <a:gd name="T65" fmla="*/ 387 h 786"/>
                <a:gd name="T66" fmla="*/ 490 w 713"/>
                <a:gd name="T67" fmla="*/ 335 h 786"/>
                <a:gd name="T68" fmla="*/ 504 w 713"/>
                <a:gd name="T69" fmla="*/ 271 h 786"/>
                <a:gd name="T70" fmla="*/ 524 w 713"/>
                <a:gd name="T71" fmla="*/ 238 h 786"/>
                <a:gd name="T72" fmla="*/ 522 w 713"/>
                <a:gd name="T73" fmla="*/ 193 h 786"/>
                <a:gd name="T74" fmla="*/ 523 w 713"/>
                <a:gd name="T75" fmla="*/ 127 h 786"/>
                <a:gd name="T76" fmla="*/ 516 w 713"/>
                <a:gd name="T77" fmla="*/ 49 h 786"/>
                <a:gd name="T78" fmla="*/ 471 w 713"/>
                <a:gd name="T79" fmla="*/ 14 h 786"/>
                <a:gd name="T80" fmla="*/ 385 w 713"/>
                <a:gd name="T81" fmla="*/ 0 h 786"/>
                <a:gd name="T82" fmla="*/ 290 w 713"/>
                <a:gd name="T83" fmla="*/ 19 h 786"/>
                <a:gd name="T84" fmla="*/ 252 w 713"/>
                <a:gd name="T85" fmla="*/ 53 h 786"/>
                <a:gd name="T86" fmla="*/ 211 w 713"/>
                <a:gd name="T87" fmla="*/ 64 h 786"/>
                <a:gd name="T88" fmla="*/ 195 w 713"/>
                <a:gd name="T89" fmla="*/ 95 h 786"/>
                <a:gd name="T90" fmla="*/ 206 w 713"/>
                <a:gd name="T91" fmla="*/ 173 h 786"/>
                <a:gd name="T92" fmla="*/ 192 w 713"/>
                <a:gd name="T93" fmla="*/ 192 h 786"/>
                <a:gd name="T94" fmla="*/ 189 w 713"/>
                <a:gd name="T95" fmla="*/ 237 h 786"/>
                <a:gd name="T96" fmla="*/ 209 w 713"/>
                <a:gd name="T97" fmla="*/ 271 h 786"/>
                <a:gd name="T98" fmla="*/ 226 w 713"/>
                <a:gd name="T99" fmla="*/ 336 h 786"/>
                <a:gd name="T100" fmla="*/ 271 w 713"/>
                <a:gd name="T101" fmla="*/ 388 h 786"/>
                <a:gd name="T102" fmla="*/ 173 w 713"/>
                <a:gd name="T103" fmla="*/ 495 h 786"/>
                <a:gd name="T104" fmla="*/ 51 w 713"/>
                <a:gd name="T105" fmla="*/ 549 h 786"/>
                <a:gd name="T106" fmla="*/ 16 w 713"/>
                <a:gd name="T107" fmla="*/ 596 h 786"/>
                <a:gd name="T108" fmla="*/ 1 w 713"/>
                <a:gd name="T109" fmla="*/ 725 h 786"/>
                <a:gd name="T110" fmla="*/ 3 w 713"/>
                <a:gd name="T111" fmla="*/ 780 h 786"/>
                <a:gd name="T112" fmla="*/ 698 w 713"/>
                <a:gd name="T113" fmla="*/ 786 h 786"/>
                <a:gd name="T114" fmla="*/ 712 w 713"/>
                <a:gd name="T115" fmla="*/ 777 h 786"/>
                <a:gd name="T116" fmla="*/ 711 w 713"/>
                <a:gd name="T117" fmla="*/ 697 h 786"/>
                <a:gd name="T118" fmla="*/ 695 w 713"/>
                <a:gd name="T119" fmla="*/ 586 h 786"/>
                <a:gd name="T120" fmla="*/ 655 w 713"/>
                <a:gd name="T121" fmla="*/ 542 h 786"/>
                <a:gd name="T122" fmla="*/ 512 w 713"/>
                <a:gd name="T123" fmla="*/ 482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13" h="786">
                  <a:moveTo>
                    <a:pt x="30" y="756"/>
                  </a:moveTo>
                  <a:lnTo>
                    <a:pt x="31" y="740"/>
                  </a:lnTo>
                  <a:lnTo>
                    <a:pt x="31" y="722"/>
                  </a:lnTo>
                  <a:lnTo>
                    <a:pt x="32" y="700"/>
                  </a:lnTo>
                  <a:lnTo>
                    <a:pt x="34" y="678"/>
                  </a:lnTo>
                  <a:lnTo>
                    <a:pt x="37" y="654"/>
                  </a:lnTo>
                  <a:lnTo>
                    <a:pt x="40" y="632"/>
                  </a:lnTo>
                  <a:lnTo>
                    <a:pt x="43" y="613"/>
                  </a:lnTo>
                  <a:lnTo>
                    <a:pt x="47" y="595"/>
                  </a:lnTo>
                  <a:lnTo>
                    <a:pt x="51" y="589"/>
                  </a:lnTo>
                  <a:lnTo>
                    <a:pt x="55" y="584"/>
                  </a:lnTo>
                  <a:lnTo>
                    <a:pt x="60" y="578"/>
                  </a:lnTo>
                  <a:lnTo>
                    <a:pt x="68" y="573"/>
                  </a:lnTo>
                  <a:lnTo>
                    <a:pt x="86" y="562"/>
                  </a:lnTo>
                  <a:lnTo>
                    <a:pt x="107" y="551"/>
                  </a:lnTo>
                  <a:lnTo>
                    <a:pt x="133" y="541"/>
                  </a:lnTo>
                  <a:lnTo>
                    <a:pt x="160" y="531"/>
                  </a:lnTo>
                  <a:lnTo>
                    <a:pt x="188" y="520"/>
                  </a:lnTo>
                  <a:lnTo>
                    <a:pt x="216" y="511"/>
                  </a:lnTo>
                  <a:lnTo>
                    <a:pt x="235" y="504"/>
                  </a:lnTo>
                  <a:lnTo>
                    <a:pt x="254" y="498"/>
                  </a:lnTo>
                  <a:lnTo>
                    <a:pt x="273" y="491"/>
                  </a:lnTo>
                  <a:lnTo>
                    <a:pt x="292" y="484"/>
                  </a:lnTo>
                  <a:lnTo>
                    <a:pt x="295" y="482"/>
                  </a:lnTo>
                  <a:lnTo>
                    <a:pt x="298" y="479"/>
                  </a:lnTo>
                  <a:lnTo>
                    <a:pt x="300" y="474"/>
                  </a:lnTo>
                  <a:lnTo>
                    <a:pt x="301" y="470"/>
                  </a:lnTo>
                  <a:lnTo>
                    <a:pt x="301" y="380"/>
                  </a:lnTo>
                  <a:lnTo>
                    <a:pt x="300" y="376"/>
                  </a:lnTo>
                  <a:lnTo>
                    <a:pt x="299" y="372"/>
                  </a:lnTo>
                  <a:lnTo>
                    <a:pt x="296" y="369"/>
                  </a:lnTo>
                  <a:lnTo>
                    <a:pt x="293" y="366"/>
                  </a:lnTo>
                  <a:lnTo>
                    <a:pt x="290" y="365"/>
                  </a:lnTo>
                  <a:lnTo>
                    <a:pt x="283" y="361"/>
                  </a:lnTo>
                  <a:lnTo>
                    <a:pt x="275" y="353"/>
                  </a:lnTo>
                  <a:lnTo>
                    <a:pt x="265" y="342"/>
                  </a:lnTo>
                  <a:lnTo>
                    <a:pt x="261" y="335"/>
                  </a:lnTo>
                  <a:lnTo>
                    <a:pt x="255" y="327"/>
                  </a:lnTo>
                  <a:lnTo>
                    <a:pt x="251" y="319"/>
                  </a:lnTo>
                  <a:lnTo>
                    <a:pt x="247" y="309"/>
                  </a:lnTo>
                  <a:lnTo>
                    <a:pt x="244" y="298"/>
                  </a:lnTo>
                  <a:lnTo>
                    <a:pt x="241" y="287"/>
                  </a:lnTo>
                  <a:lnTo>
                    <a:pt x="239" y="273"/>
                  </a:lnTo>
                  <a:lnTo>
                    <a:pt x="239" y="259"/>
                  </a:lnTo>
                  <a:lnTo>
                    <a:pt x="239" y="256"/>
                  </a:lnTo>
                  <a:lnTo>
                    <a:pt x="238" y="253"/>
                  </a:lnTo>
                  <a:lnTo>
                    <a:pt x="236" y="250"/>
                  </a:lnTo>
                  <a:lnTo>
                    <a:pt x="235" y="248"/>
                  </a:lnTo>
                  <a:lnTo>
                    <a:pt x="233" y="246"/>
                  </a:lnTo>
                  <a:lnTo>
                    <a:pt x="230" y="245"/>
                  </a:lnTo>
                  <a:lnTo>
                    <a:pt x="227" y="244"/>
                  </a:lnTo>
                  <a:lnTo>
                    <a:pt x="224" y="244"/>
                  </a:lnTo>
                  <a:lnTo>
                    <a:pt x="222" y="243"/>
                  </a:lnTo>
                  <a:lnTo>
                    <a:pt x="220" y="237"/>
                  </a:lnTo>
                  <a:lnTo>
                    <a:pt x="218" y="231"/>
                  </a:lnTo>
                  <a:lnTo>
                    <a:pt x="217" y="221"/>
                  </a:lnTo>
                  <a:lnTo>
                    <a:pt x="217" y="216"/>
                  </a:lnTo>
                  <a:lnTo>
                    <a:pt x="218" y="210"/>
                  </a:lnTo>
                  <a:lnTo>
                    <a:pt x="219" y="206"/>
                  </a:lnTo>
                  <a:lnTo>
                    <a:pt x="221" y="202"/>
                  </a:lnTo>
                  <a:lnTo>
                    <a:pt x="222" y="200"/>
                  </a:lnTo>
                  <a:lnTo>
                    <a:pt x="224" y="198"/>
                  </a:lnTo>
                  <a:lnTo>
                    <a:pt x="227" y="198"/>
                  </a:lnTo>
                  <a:lnTo>
                    <a:pt x="230" y="197"/>
                  </a:lnTo>
                  <a:lnTo>
                    <a:pt x="233" y="195"/>
                  </a:lnTo>
                  <a:lnTo>
                    <a:pt x="235" y="193"/>
                  </a:lnTo>
                  <a:lnTo>
                    <a:pt x="236" y="191"/>
                  </a:lnTo>
                  <a:lnTo>
                    <a:pt x="238" y="189"/>
                  </a:lnTo>
                  <a:lnTo>
                    <a:pt x="239" y="186"/>
                  </a:lnTo>
                  <a:lnTo>
                    <a:pt x="239" y="183"/>
                  </a:lnTo>
                  <a:lnTo>
                    <a:pt x="238" y="176"/>
                  </a:lnTo>
                  <a:lnTo>
                    <a:pt x="235" y="164"/>
                  </a:lnTo>
                  <a:lnTo>
                    <a:pt x="231" y="147"/>
                  </a:lnTo>
                  <a:lnTo>
                    <a:pt x="225" y="126"/>
                  </a:lnTo>
                  <a:lnTo>
                    <a:pt x="224" y="114"/>
                  </a:lnTo>
                  <a:lnTo>
                    <a:pt x="224" y="104"/>
                  </a:lnTo>
                  <a:lnTo>
                    <a:pt x="224" y="100"/>
                  </a:lnTo>
                  <a:lnTo>
                    <a:pt x="225" y="96"/>
                  </a:lnTo>
                  <a:lnTo>
                    <a:pt x="227" y="91"/>
                  </a:lnTo>
                  <a:lnTo>
                    <a:pt x="229" y="88"/>
                  </a:lnTo>
                  <a:lnTo>
                    <a:pt x="231" y="87"/>
                  </a:lnTo>
                  <a:lnTo>
                    <a:pt x="233" y="85"/>
                  </a:lnTo>
                  <a:lnTo>
                    <a:pt x="238" y="83"/>
                  </a:lnTo>
                  <a:lnTo>
                    <a:pt x="246" y="83"/>
                  </a:lnTo>
                  <a:lnTo>
                    <a:pt x="252" y="83"/>
                  </a:lnTo>
                  <a:lnTo>
                    <a:pt x="259" y="84"/>
                  </a:lnTo>
                  <a:lnTo>
                    <a:pt x="265" y="84"/>
                  </a:lnTo>
                  <a:lnTo>
                    <a:pt x="270" y="82"/>
                  </a:lnTo>
                  <a:lnTo>
                    <a:pt x="273" y="81"/>
                  </a:lnTo>
                  <a:lnTo>
                    <a:pt x="275" y="79"/>
                  </a:lnTo>
                  <a:lnTo>
                    <a:pt x="276" y="75"/>
                  </a:lnTo>
                  <a:lnTo>
                    <a:pt x="277" y="73"/>
                  </a:lnTo>
                  <a:lnTo>
                    <a:pt x="278" y="68"/>
                  </a:lnTo>
                  <a:lnTo>
                    <a:pt x="281" y="64"/>
                  </a:lnTo>
                  <a:lnTo>
                    <a:pt x="284" y="59"/>
                  </a:lnTo>
                  <a:lnTo>
                    <a:pt x="289" y="56"/>
                  </a:lnTo>
                  <a:lnTo>
                    <a:pt x="293" y="52"/>
                  </a:lnTo>
                  <a:lnTo>
                    <a:pt x="298" y="49"/>
                  </a:lnTo>
                  <a:lnTo>
                    <a:pt x="305" y="45"/>
                  </a:lnTo>
                  <a:lnTo>
                    <a:pt x="312" y="42"/>
                  </a:lnTo>
                  <a:lnTo>
                    <a:pt x="327" y="37"/>
                  </a:lnTo>
                  <a:lnTo>
                    <a:pt x="345" y="34"/>
                  </a:lnTo>
                  <a:lnTo>
                    <a:pt x="365" y="30"/>
                  </a:lnTo>
                  <a:lnTo>
                    <a:pt x="385" y="30"/>
                  </a:lnTo>
                  <a:lnTo>
                    <a:pt x="407" y="30"/>
                  </a:lnTo>
                  <a:lnTo>
                    <a:pt x="426" y="34"/>
                  </a:lnTo>
                  <a:lnTo>
                    <a:pt x="443" y="37"/>
                  </a:lnTo>
                  <a:lnTo>
                    <a:pt x="459" y="42"/>
                  </a:lnTo>
                  <a:lnTo>
                    <a:pt x="466" y="45"/>
                  </a:lnTo>
                  <a:lnTo>
                    <a:pt x="472" y="49"/>
                  </a:lnTo>
                  <a:lnTo>
                    <a:pt x="477" y="52"/>
                  </a:lnTo>
                  <a:lnTo>
                    <a:pt x="483" y="56"/>
                  </a:lnTo>
                  <a:lnTo>
                    <a:pt x="487" y="59"/>
                  </a:lnTo>
                  <a:lnTo>
                    <a:pt x="490" y="64"/>
                  </a:lnTo>
                  <a:lnTo>
                    <a:pt x="492" y="68"/>
                  </a:lnTo>
                  <a:lnTo>
                    <a:pt x="494" y="73"/>
                  </a:lnTo>
                  <a:lnTo>
                    <a:pt x="496" y="85"/>
                  </a:lnTo>
                  <a:lnTo>
                    <a:pt x="497" y="98"/>
                  </a:lnTo>
                  <a:lnTo>
                    <a:pt x="496" y="111"/>
                  </a:lnTo>
                  <a:lnTo>
                    <a:pt x="493" y="123"/>
                  </a:lnTo>
                  <a:lnTo>
                    <a:pt x="487" y="145"/>
                  </a:lnTo>
                  <a:lnTo>
                    <a:pt x="481" y="163"/>
                  </a:lnTo>
                  <a:lnTo>
                    <a:pt x="476" y="175"/>
                  </a:lnTo>
                  <a:lnTo>
                    <a:pt x="474" y="183"/>
                  </a:lnTo>
                  <a:lnTo>
                    <a:pt x="475" y="186"/>
                  </a:lnTo>
                  <a:lnTo>
                    <a:pt x="476" y="189"/>
                  </a:lnTo>
                  <a:lnTo>
                    <a:pt x="477" y="191"/>
                  </a:lnTo>
                  <a:lnTo>
                    <a:pt x="479" y="193"/>
                  </a:lnTo>
                  <a:lnTo>
                    <a:pt x="482" y="195"/>
                  </a:lnTo>
                  <a:lnTo>
                    <a:pt x="484" y="197"/>
                  </a:lnTo>
                  <a:lnTo>
                    <a:pt x="487" y="198"/>
                  </a:lnTo>
                  <a:lnTo>
                    <a:pt x="489" y="198"/>
                  </a:lnTo>
                  <a:lnTo>
                    <a:pt x="491" y="200"/>
                  </a:lnTo>
                  <a:lnTo>
                    <a:pt x="493" y="204"/>
                  </a:lnTo>
                  <a:lnTo>
                    <a:pt x="496" y="210"/>
                  </a:lnTo>
                  <a:lnTo>
                    <a:pt x="497" y="221"/>
                  </a:lnTo>
                  <a:lnTo>
                    <a:pt x="496" y="231"/>
                  </a:lnTo>
                  <a:lnTo>
                    <a:pt x="493" y="238"/>
                  </a:lnTo>
                  <a:lnTo>
                    <a:pt x="491" y="243"/>
                  </a:lnTo>
                  <a:lnTo>
                    <a:pt x="489" y="244"/>
                  </a:lnTo>
                  <a:lnTo>
                    <a:pt x="487" y="244"/>
                  </a:lnTo>
                  <a:lnTo>
                    <a:pt x="484" y="245"/>
                  </a:lnTo>
                  <a:lnTo>
                    <a:pt x="482" y="246"/>
                  </a:lnTo>
                  <a:lnTo>
                    <a:pt x="479" y="248"/>
                  </a:lnTo>
                  <a:lnTo>
                    <a:pt x="477" y="250"/>
                  </a:lnTo>
                  <a:lnTo>
                    <a:pt x="476" y="253"/>
                  </a:lnTo>
                  <a:lnTo>
                    <a:pt x="475" y="256"/>
                  </a:lnTo>
                  <a:lnTo>
                    <a:pt x="474" y="259"/>
                  </a:lnTo>
                  <a:lnTo>
                    <a:pt x="474" y="273"/>
                  </a:lnTo>
                  <a:lnTo>
                    <a:pt x="473" y="287"/>
                  </a:lnTo>
                  <a:lnTo>
                    <a:pt x="471" y="298"/>
                  </a:lnTo>
                  <a:lnTo>
                    <a:pt x="468" y="309"/>
                  </a:lnTo>
                  <a:lnTo>
                    <a:pt x="464" y="319"/>
                  </a:lnTo>
                  <a:lnTo>
                    <a:pt x="460" y="327"/>
                  </a:lnTo>
                  <a:lnTo>
                    <a:pt x="457" y="336"/>
                  </a:lnTo>
                  <a:lnTo>
                    <a:pt x="453" y="342"/>
                  </a:lnTo>
                  <a:lnTo>
                    <a:pt x="444" y="353"/>
                  </a:lnTo>
                  <a:lnTo>
                    <a:pt x="437" y="361"/>
                  </a:lnTo>
                  <a:lnTo>
                    <a:pt x="431" y="365"/>
                  </a:lnTo>
                  <a:lnTo>
                    <a:pt x="429" y="367"/>
                  </a:lnTo>
                  <a:lnTo>
                    <a:pt x="426" y="369"/>
                  </a:lnTo>
                  <a:lnTo>
                    <a:pt x="424" y="372"/>
                  </a:lnTo>
                  <a:lnTo>
                    <a:pt x="423" y="376"/>
                  </a:lnTo>
                  <a:lnTo>
                    <a:pt x="422" y="380"/>
                  </a:lnTo>
                  <a:lnTo>
                    <a:pt x="422" y="470"/>
                  </a:lnTo>
                  <a:lnTo>
                    <a:pt x="423" y="474"/>
                  </a:lnTo>
                  <a:lnTo>
                    <a:pt x="425" y="479"/>
                  </a:lnTo>
                  <a:lnTo>
                    <a:pt x="427" y="482"/>
                  </a:lnTo>
                  <a:lnTo>
                    <a:pt x="431" y="484"/>
                  </a:lnTo>
                  <a:lnTo>
                    <a:pt x="449" y="490"/>
                  </a:lnTo>
                  <a:lnTo>
                    <a:pt x="467" y="497"/>
                  </a:lnTo>
                  <a:lnTo>
                    <a:pt x="485" y="503"/>
                  </a:lnTo>
                  <a:lnTo>
                    <a:pt x="502" y="510"/>
                  </a:lnTo>
                  <a:lnTo>
                    <a:pt x="531" y="520"/>
                  </a:lnTo>
                  <a:lnTo>
                    <a:pt x="559" y="530"/>
                  </a:lnTo>
                  <a:lnTo>
                    <a:pt x="586" y="541"/>
                  </a:lnTo>
                  <a:lnTo>
                    <a:pt x="609" y="551"/>
                  </a:lnTo>
                  <a:lnTo>
                    <a:pt x="631" y="562"/>
                  </a:lnTo>
                  <a:lnTo>
                    <a:pt x="647" y="573"/>
                  </a:lnTo>
                  <a:lnTo>
                    <a:pt x="654" y="578"/>
                  </a:lnTo>
                  <a:lnTo>
                    <a:pt x="660" y="584"/>
                  </a:lnTo>
                  <a:lnTo>
                    <a:pt x="663" y="589"/>
                  </a:lnTo>
                  <a:lnTo>
                    <a:pt x="666" y="595"/>
                  </a:lnTo>
                  <a:lnTo>
                    <a:pt x="670" y="613"/>
                  </a:lnTo>
                  <a:lnTo>
                    <a:pt x="675" y="632"/>
                  </a:lnTo>
                  <a:lnTo>
                    <a:pt x="677" y="654"/>
                  </a:lnTo>
                  <a:lnTo>
                    <a:pt x="679" y="678"/>
                  </a:lnTo>
                  <a:lnTo>
                    <a:pt x="681" y="700"/>
                  </a:lnTo>
                  <a:lnTo>
                    <a:pt x="682" y="722"/>
                  </a:lnTo>
                  <a:lnTo>
                    <a:pt x="682" y="740"/>
                  </a:lnTo>
                  <a:lnTo>
                    <a:pt x="683" y="756"/>
                  </a:lnTo>
                  <a:lnTo>
                    <a:pt x="30" y="756"/>
                  </a:lnTo>
                  <a:close/>
                  <a:moveTo>
                    <a:pt x="512" y="482"/>
                  </a:moveTo>
                  <a:lnTo>
                    <a:pt x="497" y="476"/>
                  </a:lnTo>
                  <a:lnTo>
                    <a:pt x="482" y="471"/>
                  </a:lnTo>
                  <a:lnTo>
                    <a:pt x="467" y="466"/>
                  </a:lnTo>
                  <a:lnTo>
                    <a:pt x="452" y="459"/>
                  </a:lnTo>
                  <a:lnTo>
                    <a:pt x="452" y="387"/>
                  </a:lnTo>
                  <a:lnTo>
                    <a:pt x="458" y="382"/>
                  </a:lnTo>
                  <a:lnTo>
                    <a:pt x="466" y="373"/>
                  </a:lnTo>
                  <a:lnTo>
                    <a:pt x="474" y="364"/>
                  </a:lnTo>
                  <a:lnTo>
                    <a:pt x="483" y="351"/>
                  </a:lnTo>
                  <a:lnTo>
                    <a:pt x="487" y="343"/>
                  </a:lnTo>
                  <a:lnTo>
                    <a:pt x="490" y="335"/>
                  </a:lnTo>
                  <a:lnTo>
                    <a:pt x="493" y="326"/>
                  </a:lnTo>
                  <a:lnTo>
                    <a:pt x="497" y="317"/>
                  </a:lnTo>
                  <a:lnTo>
                    <a:pt x="500" y="306"/>
                  </a:lnTo>
                  <a:lnTo>
                    <a:pt x="502" y="295"/>
                  </a:lnTo>
                  <a:lnTo>
                    <a:pt x="503" y="283"/>
                  </a:lnTo>
                  <a:lnTo>
                    <a:pt x="504" y="271"/>
                  </a:lnTo>
                  <a:lnTo>
                    <a:pt x="508" y="267"/>
                  </a:lnTo>
                  <a:lnTo>
                    <a:pt x="513" y="264"/>
                  </a:lnTo>
                  <a:lnTo>
                    <a:pt x="517" y="259"/>
                  </a:lnTo>
                  <a:lnTo>
                    <a:pt x="519" y="254"/>
                  </a:lnTo>
                  <a:lnTo>
                    <a:pt x="522" y="247"/>
                  </a:lnTo>
                  <a:lnTo>
                    <a:pt x="524" y="238"/>
                  </a:lnTo>
                  <a:lnTo>
                    <a:pt x="527" y="230"/>
                  </a:lnTo>
                  <a:lnTo>
                    <a:pt x="527" y="221"/>
                  </a:lnTo>
                  <a:lnTo>
                    <a:pt x="527" y="213"/>
                  </a:lnTo>
                  <a:lnTo>
                    <a:pt x="526" y="206"/>
                  </a:lnTo>
                  <a:lnTo>
                    <a:pt x="524" y="199"/>
                  </a:lnTo>
                  <a:lnTo>
                    <a:pt x="522" y="193"/>
                  </a:lnTo>
                  <a:lnTo>
                    <a:pt x="519" y="187"/>
                  </a:lnTo>
                  <a:lnTo>
                    <a:pt x="516" y="183"/>
                  </a:lnTo>
                  <a:lnTo>
                    <a:pt x="513" y="177"/>
                  </a:lnTo>
                  <a:lnTo>
                    <a:pt x="508" y="174"/>
                  </a:lnTo>
                  <a:lnTo>
                    <a:pt x="516" y="154"/>
                  </a:lnTo>
                  <a:lnTo>
                    <a:pt x="523" y="127"/>
                  </a:lnTo>
                  <a:lnTo>
                    <a:pt x="526" y="113"/>
                  </a:lnTo>
                  <a:lnTo>
                    <a:pt x="527" y="97"/>
                  </a:lnTo>
                  <a:lnTo>
                    <a:pt x="526" y="82"/>
                  </a:lnTo>
                  <a:lnTo>
                    <a:pt x="523" y="66"/>
                  </a:lnTo>
                  <a:lnTo>
                    <a:pt x="520" y="57"/>
                  </a:lnTo>
                  <a:lnTo>
                    <a:pt x="516" y="49"/>
                  </a:lnTo>
                  <a:lnTo>
                    <a:pt x="511" y="41"/>
                  </a:lnTo>
                  <a:lnTo>
                    <a:pt x="504" y="35"/>
                  </a:lnTo>
                  <a:lnTo>
                    <a:pt x="497" y="29"/>
                  </a:lnTo>
                  <a:lnTo>
                    <a:pt x="489" y="24"/>
                  </a:lnTo>
                  <a:lnTo>
                    <a:pt x="481" y="19"/>
                  </a:lnTo>
                  <a:lnTo>
                    <a:pt x="471" y="14"/>
                  </a:lnTo>
                  <a:lnTo>
                    <a:pt x="461" y="11"/>
                  </a:lnTo>
                  <a:lnTo>
                    <a:pt x="450" y="8"/>
                  </a:lnTo>
                  <a:lnTo>
                    <a:pt x="440" y="6"/>
                  </a:lnTo>
                  <a:lnTo>
                    <a:pt x="429" y="4"/>
                  </a:lnTo>
                  <a:lnTo>
                    <a:pt x="407" y="0"/>
                  </a:lnTo>
                  <a:lnTo>
                    <a:pt x="385" y="0"/>
                  </a:lnTo>
                  <a:lnTo>
                    <a:pt x="366" y="0"/>
                  </a:lnTo>
                  <a:lnTo>
                    <a:pt x="345" y="3"/>
                  </a:lnTo>
                  <a:lnTo>
                    <a:pt x="326" y="7"/>
                  </a:lnTo>
                  <a:lnTo>
                    <a:pt x="308" y="12"/>
                  </a:lnTo>
                  <a:lnTo>
                    <a:pt x="298" y="15"/>
                  </a:lnTo>
                  <a:lnTo>
                    <a:pt x="290" y="19"/>
                  </a:lnTo>
                  <a:lnTo>
                    <a:pt x="282" y="23"/>
                  </a:lnTo>
                  <a:lnTo>
                    <a:pt x="275" y="28"/>
                  </a:lnTo>
                  <a:lnTo>
                    <a:pt x="268" y="34"/>
                  </a:lnTo>
                  <a:lnTo>
                    <a:pt x="262" y="39"/>
                  </a:lnTo>
                  <a:lnTo>
                    <a:pt x="256" y="45"/>
                  </a:lnTo>
                  <a:lnTo>
                    <a:pt x="252" y="53"/>
                  </a:lnTo>
                  <a:lnTo>
                    <a:pt x="244" y="53"/>
                  </a:lnTo>
                  <a:lnTo>
                    <a:pt x="235" y="53"/>
                  </a:lnTo>
                  <a:lnTo>
                    <a:pt x="227" y="55"/>
                  </a:lnTo>
                  <a:lnTo>
                    <a:pt x="221" y="57"/>
                  </a:lnTo>
                  <a:lnTo>
                    <a:pt x="216" y="60"/>
                  </a:lnTo>
                  <a:lnTo>
                    <a:pt x="211" y="64"/>
                  </a:lnTo>
                  <a:lnTo>
                    <a:pt x="208" y="67"/>
                  </a:lnTo>
                  <a:lnTo>
                    <a:pt x="205" y="70"/>
                  </a:lnTo>
                  <a:lnTo>
                    <a:pt x="202" y="75"/>
                  </a:lnTo>
                  <a:lnTo>
                    <a:pt x="199" y="82"/>
                  </a:lnTo>
                  <a:lnTo>
                    <a:pt x="196" y="87"/>
                  </a:lnTo>
                  <a:lnTo>
                    <a:pt x="195" y="95"/>
                  </a:lnTo>
                  <a:lnTo>
                    <a:pt x="194" y="108"/>
                  </a:lnTo>
                  <a:lnTo>
                    <a:pt x="195" y="122"/>
                  </a:lnTo>
                  <a:lnTo>
                    <a:pt x="197" y="137"/>
                  </a:lnTo>
                  <a:lnTo>
                    <a:pt x="200" y="149"/>
                  </a:lnTo>
                  <a:lnTo>
                    <a:pt x="203" y="162"/>
                  </a:lnTo>
                  <a:lnTo>
                    <a:pt x="206" y="173"/>
                  </a:lnTo>
                  <a:lnTo>
                    <a:pt x="206" y="173"/>
                  </a:lnTo>
                  <a:lnTo>
                    <a:pt x="206" y="174"/>
                  </a:lnTo>
                  <a:lnTo>
                    <a:pt x="202" y="177"/>
                  </a:lnTo>
                  <a:lnTo>
                    <a:pt x="199" y="182"/>
                  </a:lnTo>
                  <a:lnTo>
                    <a:pt x="195" y="187"/>
                  </a:lnTo>
                  <a:lnTo>
                    <a:pt x="192" y="192"/>
                  </a:lnTo>
                  <a:lnTo>
                    <a:pt x="190" y="199"/>
                  </a:lnTo>
                  <a:lnTo>
                    <a:pt x="188" y="205"/>
                  </a:lnTo>
                  <a:lnTo>
                    <a:pt x="187" y="213"/>
                  </a:lnTo>
                  <a:lnTo>
                    <a:pt x="187" y="221"/>
                  </a:lnTo>
                  <a:lnTo>
                    <a:pt x="187" y="230"/>
                  </a:lnTo>
                  <a:lnTo>
                    <a:pt x="189" y="237"/>
                  </a:lnTo>
                  <a:lnTo>
                    <a:pt x="190" y="245"/>
                  </a:lnTo>
                  <a:lnTo>
                    <a:pt x="193" y="251"/>
                  </a:lnTo>
                  <a:lnTo>
                    <a:pt x="196" y="258"/>
                  </a:lnTo>
                  <a:lnTo>
                    <a:pt x="200" y="263"/>
                  </a:lnTo>
                  <a:lnTo>
                    <a:pt x="205" y="267"/>
                  </a:lnTo>
                  <a:lnTo>
                    <a:pt x="209" y="271"/>
                  </a:lnTo>
                  <a:lnTo>
                    <a:pt x="210" y="283"/>
                  </a:lnTo>
                  <a:lnTo>
                    <a:pt x="212" y="295"/>
                  </a:lnTo>
                  <a:lnTo>
                    <a:pt x="215" y="307"/>
                  </a:lnTo>
                  <a:lnTo>
                    <a:pt x="218" y="317"/>
                  </a:lnTo>
                  <a:lnTo>
                    <a:pt x="222" y="326"/>
                  </a:lnTo>
                  <a:lnTo>
                    <a:pt x="226" y="336"/>
                  </a:lnTo>
                  <a:lnTo>
                    <a:pt x="231" y="343"/>
                  </a:lnTo>
                  <a:lnTo>
                    <a:pt x="235" y="351"/>
                  </a:lnTo>
                  <a:lnTo>
                    <a:pt x="245" y="365"/>
                  </a:lnTo>
                  <a:lnTo>
                    <a:pt x="254" y="375"/>
                  </a:lnTo>
                  <a:lnTo>
                    <a:pt x="264" y="383"/>
                  </a:lnTo>
                  <a:lnTo>
                    <a:pt x="271" y="388"/>
                  </a:lnTo>
                  <a:lnTo>
                    <a:pt x="271" y="459"/>
                  </a:lnTo>
                  <a:lnTo>
                    <a:pt x="255" y="466"/>
                  </a:lnTo>
                  <a:lnTo>
                    <a:pt x="239" y="471"/>
                  </a:lnTo>
                  <a:lnTo>
                    <a:pt x="222" y="477"/>
                  </a:lnTo>
                  <a:lnTo>
                    <a:pt x="206" y="483"/>
                  </a:lnTo>
                  <a:lnTo>
                    <a:pt x="173" y="495"/>
                  </a:lnTo>
                  <a:lnTo>
                    <a:pt x="140" y="506"/>
                  </a:lnTo>
                  <a:lnTo>
                    <a:pt x="111" y="518"/>
                  </a:lnTo>
                  <a:lnTo>
                    <a:pt x="84" y="530"/>
                  </a:lnTo>
                  <a:lnTo>
                    <a:pt x="71" y="536"/>
                  </a:lnTo>
                  <a:lnTo>
                    <a:pt x="60" y="542"/>
                  </a:lnTo>
                  <a:lnTo>
                    <a:pt x="51" y="549"/>
                  </a:lnTo>
                  <a:lnTo>
                    <a:pt x="42" y="556"/>
                  </a:lnTo>
                  <a:lnTo>
                    <a:pt x="33" y="562"/>
                  </a:lnTo>
                  <a:lnTo>
                    <a:pt x="28" y="570"/>
                  </a:lnTo>
                  <a:lnTo>
                    <a:pt x="23" y="577"/>
                  </a:lnTo>
                  <a:lnTo>
                    <a:pt x="19" y="586"/>
                  </a:lnTo>
                  <a:lnTo>
                    <a:pt x="16" y="596"/>
                  </a:lnTo>
                  <a:lnTo>
                    <a:pt x="13" y="609"/>
                  </a:lnTo>
                  <a:lnTo>
                    <a:pt x="11" y="623"/>
                  </a:lnTo>
                  <a:lnTo>
                    <a:pt x="9" y="637"/>
                  </a:lnTo>
                  <a:lnTo>
                    <a:pt x="6" y="667"/>
                  </a:lnTo>
                  <a:lnTo>
                    <a:pt x="3" y="697"/>
                  </a:lnTo>
                  <a:lnTo>
                    <a:pt x="1" y="725"/>
                  </a:lnTo>
                  <a:lnTo>
                    <a:pt x="1" y="748"/>
                  </a:lnTo>
                  <a:lnTo>
                    <a:pt x="0" y="764"/>
                  </a:lnTo>
                  <a:lnTo>
                    <a:pt x="0" y="771"/>
                  </a:lnTo>
                  <a:lnTo>
                    <a:pt x="1" y="774"/>
                  </a:lnTo>
                  <a:lnTo>
                    <a:pt x="1" y="777"/>
                  </a:lnTo>
                  <a:lnTo>
                    <a:pt x="3" y="780"/>
                  </a:lnTo>
                  <a:lnTo>
                    <a:pt x="4" y="782"/>
                  </a:lnTo>
                  <a:lnTo>
                    <a:pt x="7" y="783"/>
                  </a:lnTo>
                  <a:lnTo>
                    <a:pt x="10" y="785"/>
                  </a:lnTo>
                  <a:lnTo>
                    <a:pt x="12" y="785"/>
                  </a:lnTo>
                  <a:lnTo>
                    <a:pt x="15" y="786"/>
                  </a:lnTo>
                  <a:lnTo>
                    <a:pt x="698" y="786"/>
                  </a:lnTo>
                  <a:lnTo>
                    <a:pt x="701" y="785"/>
                  </a:lnTo>
                  <a:lnTo>
                    <a:pt x="704" y="785"/>
                  </a:lnTo>
                  <a:lnTo>
                    <a:pt x="707" y="783"/>
                  </a:lnTo>
                  <a:lnTo>
                    <a:pt x="709" y="782"/>
                  </a:lnTo>
                  <a:lnTo>
                    <a:pt x="711" y="780"/>
                  </a:lnTo>
                  <a:lnTo>
                    <a:pt x="712" y="777"/>
                  </a:lnTo>
                  <a:lnTo>
                    <a:pt x="713" y="774"/>
                  </a:lnTo>
                  <a:lnTo>
                    <a:pt x="713" y="771"/>
                  </a:lnTo>
                  <a:lnTo>
                    <a:pt x="713" y="764"/>
                  </a:lnTo>
                  <a:lnTo>
                    <a:pt x="713" y="748"/>
                  </a:lnTo>
                  <a:lnTo>
                    <a:pt x="712" y="725"/>
                  </a:lnTo>
                  <a:lnTo>
                    <a:pt x="711" y="697"/>
                  </a:lnTo>
                  <a:lnTo>
                    <a:pt x="709" y="667"/>
                  </a:lnTo>
                  <a:lnTo>
                    <a:pt x="706" y="637"/>
                  </a:lnTo>
                  <a:lnTo>
                    <a:pt x="704" y="623"/>
                  </a:lnTo>
                  <a:lnTo>
                    <a:pt x="700" y="609"/>
                  </a:lnTo>
                  <a:lnTo>
                    <a:pt x="698" y="596"/>
                  </a:lnTo>
                  <a:lnTo>
                    <a:pt x="695" y="586"/>
                  </a:lnTo>
                  <a:lnTo>
                    <a:pt x="691" y="577"/>
                  </a:lnTo>
                  <a:lnTo>
                    <a:pt x="686" y="570"/>
                  </a:lnTo>
                  <a:lnTo>
                    <a:pt x="680" y="562"/>
                  </a:lnTo>
                  <a:lnTo>
                    <a:pt x="672" y="555"/>
                  </a:lnTo>
                  <a:lnTo>
                    <a:pt x="665" y="548"/>
                  </a:lnTo>
                  <a:lnTo>
                    <a:pt x="655" y="542"/>
                  </a:lnTo>
                  <a:lnTo>
                    <a:pt x="645" y="535"/>
                  </a:lnTo>
                  <a:lnTo>
                    <a:pt x="633" y="529"/>
                  </a:lnTo>
                  <a:lnTo>
                    <a:pt x="607" y="517"/>
                  </a:lnTo>
                  <a:lnTo>
                    <a:pt x="578" y="505"/>
                  </a:lnTo>
                  <a:lnTo>
                    <a:pt x="546" y="494"/>
                  </a:lnTo>
                  <a:lnTo>
                    <a:pt x="512" y="4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latin typeface="Barlow" panose="00000500000000000000" pitchFamily="2" charset="0"/>
              </a:endParaRPr>
            </a:p>
          </p:txBody>
        </p:sp>
        <p:sp>
          <p:nvSpPr>
            <p:cNvPr id="305" name="Freeform 84"/>
            <p:cNvSpPr>
              <a:spLocks/>
            </p:cNvSpPr>
            <p:nvPr/>
          </p:nvSpPr>
          <p:spPr bwMode="auto">
            <a:xfrm>
              <a:off x="3348038" y="1954213"/>
              <a:ext cx="111125" cy="247650"/>
            </a:xfrm>
            <a:custGeom>
              <a:avLst/>
              <a:gdLst>
                <a:gd name="T0" fmla="*/ 315 w 353"/>
                <a:gd name="T1" fmla="*/ 553 h 782"/>
                <a:gd name="T2" fmla="*/ 265 w 353"/>
                <a:gd name="T3" fmla="*/ 517 h 782"/>
                <a:gd name="T4" fmla="*/ 129 w 353"/>
                <a:gd name="T5" fmla="*/ 458 h 782"/>
                <a:gd name="T6" fmla="*/ 90 w 353"/>
                <a:gd name="T7" fmla="*/ 394 h 782"/>
                <a:gd name="T8" fmla="*/ 124 w 353"/>
                <a:gd name="T9" fmla="*/ 358 h 782"/>
                <a:gd name="T10" fmla="*/ 139 w 353"/>
                <a:gd name="T11" fmla="*/ 321 h 782"/>
                <a:gd name="T12" fmla="*/ 148 w 353"/>
                <a:gd name="T13" fmla="*/ 283 h 782"/>
                <a:gd name="T14" fmla="*/ 162 w 353"/>
                <a:gd name="T15" fmla="*/ 261 h 782"/>
                <a:gd name="T16" fmla="*/ 166 w 353"/>
                <a:gd name="T17" fmla="*/ 228 h 782"/>
                <a:gd name="T18" fmla="*/ 159 w 353"/>
                <a:gd name="T19" fmla="*/ 202 h 782"/>
                <a:gd name="T20" fmla="*/ 148 w 353"/>
                <a:gd name="T21" fmla="*/ 188 h 782"/>
                <a:gd name="T22" fmla="*/ 165 w 353"/>
                <a:gd name="T23" fmla="*/ 122 h 782"/>
                <a:gd name="T24" fmla="*/ 159 w 353"/>
                <a:gd name="T25" fmla="*/ 64 h 782"/>
                <a:gd name="T26" fmla="*/ 129 w 353"/>
                <a:gd name="T27" fmla="*/ 26 h 782"/>
                <a:gd name="T28" fmla="*/ 83 w 353"/>
                <a:gd name="T29" fmla="*/ 3 h 782"/>
                <a:gd name="T30" fmla="*/ 38 w 353"/>
                <a:gd name="T31" fmla="*/ 2 h 782"/>
                <a:gd name="T32" fmla="*/ 5 w 353"/>
                <a:gd name="T33" fmla="*/ 17 h 782"/>
                <a:gd name="T34" fmla="*/ 0 w 353"/>
                <a:gd name="T35" fmla="*/ 27 h 782"/>
                <a:gd name="T36" fmla="*/ 5 w 353"/>
                <a:gd name="T37" fmla="*/ 38 h 782"/>
                <a:gd name="T38" fmla="*/ 15 w 353"/>
                <a:gd name="T39" fmla="*/ 42 h 782"/>
                <a:gd name="T40" fmla="*/ 32 w 353"/>
                <a:gd name="T41" fmla="*/ 35 h 782"/>
                <a:gd name="T42" fmla="*/ 65 w 353"/>
                <a:gd name="T43" fmla="*/ 30 h 782"/>
                <a:gd name="T44" fmla="*/ 93 w 353"/>
                <a:gd name="T45" fmla="*/ 39 h 782"/>
                <a:gd name="T46" fmla="*/ 124 w 353"/>
                <a:gd name="T47" fmla="*/ 64 h 782"/>
                <a:gd name="T48" fmla="*/ 135 w 353"/>
                <a:gd name="T49" fmla="*/ 94 h 782"/>
                <a:gd name="T50" fmla="*/ 127 w 353"/>
                <a:gd name="T51" fmla="*/ 158 h 782"/>
                <a:gd name="T52" fmla="*/ 115 w 353"/>
                <a:gd name="T53" fmla="*/ 201 h 782"/>
                <a:gd name="T54" fmla="*/ 120 w 353"/>
                <a:gd name="T55" fmla="*/ 211 h 782"/>
                <a:gd name="T56" fmla="*/ 131 w 353"/>
                <a:gd name="T57" fmla="*/ 214 h 782"/>
                <a:gd name="T58" fmla="*/ 136 w 353"/>
                <a:gd name="T59" fmla="*/ 241 h 782"/>
                <a:gd name="T60" fmla="*/ 131 w 353"/>
                <a:gd name="T61" fmla="*/ 258 h 782"/>
                <a:gd name="T62" fmla="*/ 120 w 353"/>
                <a:gd name="T63" fmla="*/ 261 h 782"/>
                <a:gd name="T64" fmla="*/ 115 w 353"/>
                <a:gd name="T65" fmla="*/ 271 h 782"/>
                <a:gd name="T66" fmla="*/ 110 w 353"/>
                <a:gd name="T67" fmla="*/ 313 h 782"/>
                <a:gd name="T68" fmla="*/ 93 w 353"/>
                <a:gd name="T69" fmla="*/ 348 h 782"/>
                <a:gd name="T70" fmla="*/ 65 w 353"/>
                <a:gd name="T71" fmla="*/ 376 h 782"/>
                <a:gd name="T72" fmla="*/ 53 w 353"/>
                <a:gd name="T73" fmla="*/ 387 h 782"/>
                <a:gd name="T74" fmla="*/ 55 w 353"/>
                <a:gd name="T75" fmla="*/ 460 h 782"/>
                <a:gd name="T76" fmla="*/ 112 w 353"/>
                <a:gd name="T77" fmla="*/ 484 h 782"/>
                <a:gd name="T78" fmla="*/ 239 w 353"/>
                <a:gd name="T79" fmla="*/ 538 h 782"/>
                <a:gd name="T80" fmla="*/ 289 w 353"/>
                <a:gd name="T81" fmla="*/ 569 h 782"/>
                <a:gd name="T82" fmla="*/ 310 w 353"/>
                <a:gd name="T83" fmla="*/ 609 h 782"/>
                <a:gd name="T84" fmla="*/ 321 w 353"/>
                <a:gd name="T85" fmla="*/ 696 h 782"/>
                <a:gd name="T86" fmla="*/ 262 w 353"/>
                <a:gd name="T87" fmla="*/ 752 h 782"/>
                <a:gd name="T88" fmla="*/ 251 w 353"/>
                <a:gd name="T89" fmla="*/ 756 h 782"/>
                <a:gd name="T90" fmla="*/ 247 w 353"/>
                <a:gd name="T91" fmla="*/ 767 h 782"/>
                <a:gd name="T92" fmla="*/ 251 w 353"/>
                <a:gd name="T93" fmla="*/ 778 h 782"/>
                <a:gd name="T94" fmla="*/ 262 w 353"/>
                <a:gd name="T95" fmla="*/ 782 h 782"/>
                <a:gd name="T96" fmla="*/ 347 w 353"/>
                <a:gd name="T97" fmla="*/ 779 h 782"/>
                <a:gd name="T98" fmla="*/ 353 w 353"/>
                <a:gd name="T99" fmla="*/ 770 h 782"/>
                <a:gd name="T100" fmla="*/ 352 w 353"/>
                <a:gd name="T101" fmla="*/ 721 h 782"/>
                <a:gd name="T102" fmla="*/ 342 w 353"/>
                <a:gd name="T103" fmla="*/ 619 h 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53" h="782">
                  <a:moveTo>
                    <a:pt x="334" y="582"/>
                  </a:moveTo>
                  <a:lnTo>
                    <a:pt x="329" y="572"/>
                  </a:lnTo>
                  <a:lnTo>
                    <a:pt x="323" y="562"/>
                  </a:lnTo>
                  <a:lnTo>
                    <a:pt x="315" y="553"/>
                  </a:lnTo>
                  <a:lnTo>
                    <a:pt x="305" y="544"/>
                  </a:lnTo>
                  <a:lnTo>
                    <a:pt x="293" y="536"/>
                  </a:lnTo>
                  <a:lnTo>
                    <a:pt x="280" y="526"/>
                  </a:lnTo>
                  <a:lnTo>
                    <a:pt x="265" y="517"/>
                  </a:lnTo>
                  <a:lnTo>
                    <a:pt x="249" y="509"/>
                  </a:lnTo>
                  <a:lnTo>
                    <a:pt x="214" y="493"/>
                  </a:lnTo>
                  <a:lnTo>
                    <a:pt x="173" y="476"/>
                  </a:lnTo>
                  <a:lnTo>
                    <a:pt x="129" y="458"/>
                  </a:lnTo>
                  <a:lnTo>
                    <a:pt x="83" y="441"/>
                  </a:lnTo>
                  <a:lnTo>
                    <a:pt x="82" y="440"/>
                  </a:lnTo>
                  <a:lnTo>
                    <a:pt x="82" y="399"/>
                  </a:lnTo>
                  <a:lnTo>
                    <a:pt x="90" y="394"/>
                  </a:lnTo>
                  <a:lnTo>
                    <a:pt x="99" y="387"/>
                  </a:lnTo>
                  <a:lnTo>
                    <a:pt x="109" y="377"/>
                  </a:lnTo>
                  <a:lnTo>
                    <a:pt x="118" y="364"/>
                  </a:lnTo>
                  <a:lnTo>
                    <a:pt x="124" y="358"/>
                  </a:lnTo>
                  <a:lnTo>
                    <a:pt x="128" y="349"/>
                  </a:lnTo>
                  <a:lnTo>
                    <a:pt x="132" y="341"/>
                  </a:lnTo>
                  <a:lnTo>
                    <a:pt x="135" y="331"/>
                  </a:lnTo>
                  <a:lnTo>
                    <a:pt x="139" y="321"/>
                  </a:lnTo>
                  <a:lnTo>
                    <a:pt x="141" y="309"/>
                  </a:lnTo>
                  <a:lnTo>
                    <a:pt x="143" y="298"/>
                  </a:lnTo>
                  <a:lnTo>
                    <a:pt x="144" y="285"/>
                  </a:lnTo>
                  <a:lnTo>
                    <a:pt x="148" y="283"/>
                  </a:lnTo>
                  <a:lnTo>
                    <a:pt x="152" y="278"/>
                  </a:lnTo>
                  <a:lnTo>
                    <a:pt x="156" y="274"/>
                  </a:lnTo>
                  <a:lnTo>
                    <a:pt x="159" y="269"/>
                  </a:lnTo>
                  <a:lnTo>
                    <a:pt x="162" y="261"/>
                  </a:lnTo>
                  <a:lnTo>
                    <a:pt x="164" y="254"/>
                  </a:lnTo>
                  <a:lnTo>
                    <a:pt x="166" y="245"/>
                  </a:lnTo>
                  <a:lnTo>
                    <a:pt x="166" y="235"/>
                  </a:lnTo>
                  <a:lnTo>
                    <a:pt x="166" y="228"/>
                  </a:lnTo>
                  <a:lnTo>
                    <a:pt x="165" y="220"/>
                  </a:lnTo>
                  <a:lnTo>
                    <a:pt x="163" y="214"/>
                  </a:lnTo>
                  <a:lnTo>
                    <a:pt x="161" y="208"/>
                  </a:lnTo>
                  <a:lnTo>
                    <a:pt x="159" y="202"/>
                  </a:lnTo>
                  <a:lnTo>
                    <a:pt x="156" y="197"/>
                  </a:lnTo>
                  <a:lnTo>
                    <a:pt x="151" y="193"/>
                  </a:lnTo>
                  <a:lnTo>
                    <a:pt x="147" y="189"/>
                  </a:lnTo>
                  <a:lnTo>
                    <a:pt x="148" y="188"/>
                  </a:lnTo>
                  <a:lnTo>
                    <a:pt x="148" y="188"/>
                  </a:lnTo>
                  <a:lnTo>
                    <a:pt x="156" y="166"/>
                  </a:lnTo>
                  <a:lnTo>
                    <a:pt x="162" y="137"/>
                  </a:lnTo>
                  <a:lnTo>
                    <a:pt x="165" y="122"/>
                  </a:lnTo>
                  <a:lnTo>
                    <a:pt x="166" y="106"/>
                  </a:lnTo>
                  <a:lnTo>
                    <a:pt x="165" y="90"/>
                  </a:lnTo>
                  <a:lnTo>
                    <a:pt x="163" y="74"/>
                  </a:lnTo>
                  <a:lnTo>
                    <a:pt x="159" y="64"/>
                  </a:lnTo>
                  <a:lnTo>
                    <a:pt x="154" y="54"/>
                  </a:lnTo>
                  <a:lnTo>
                    <a:pt x="147" y="45"/>
                  </a:lnTo>
                  <a:lnTo>
                    <a:pt x="139" y="35"/>
                  </a:lnTo>
                  <a:lnTo>
                    <a:pt x="129" y="26"/>
                  </a:lnTo>
                  <a:lnTo>
                    <a:pt x="118" y="19"/>
                  </a:lnTo>
                  <a:lnTo>
                    <a:pt x="106" y="12"/>
                  </a:lnTo>
                  <a:lnTo>
                    <a:pt x="95" y="6"/>
                  </a:lnTo>
                  <a:lnTo>
                    <a:pt x="83" y="3"/>
                  </a:lnTo>
                  <a:lnTo>
                    <a:pt x="72" y="1"/>
                  </a:lnTo>
                  <a:lnTo>
                    <a:pt x="60" y="0"/>
                  </a:lnTo>
                  <a:lnTo>
                    <a:pt x="50" y="0"/>
                  </a:lnTo>
                  <a:lnTo>
                    <a:pt x="38" y="2"/>
                  </a:lnTo>
                  <a:lnTo>
                    <a:pt x="27" y="5"/>
                  </a:lnTo>
                  <a:lnTo>
                    <a:pt x="17" y="9"/>
                  </a:lnTo>
                  <a:lnTo>
                    <a:pt x="7" y="15"/>
                  </a:lnTo>
                  <a:lnTo>
                    <a:pt x="5" y="17"/>
                  </a:lnTo>
                  <a:lnTo>
                    <a:pt x="3" y="19"/>
                  </a:lnTo>
                  <a:lnTo>
                    <a:pt x="1" y="22"/>
                  </a:lnTo>
                  <a:lnTo>
                    <a:pt x="0" y="24"/>
                  </a:lnTo>
                  <a:lnTo>
                    <a:pt x="0" y="27"/>
                  </a:lnTo>
                  <a:lnTo>
                    <a:pt x="0" y="31"/>
                  </a:lnTo>
                  <a:lnTo>
                    <a:pt x="1" y="33"/>
                  </a:lnTo>
                  <a:lnTo>
                    <a:pt x="3" y="36"/>
                  </a:lnTo>
                  <a:lnTo>
                    <a:pt x="5" y="38"/>
                  </a:lnTo>
                  <a:lnTo>
                    <a:pt x="7" y="40"/>
                  </a:lnTo>
                  <a:lnTo>
                    <a:pt x="10" y="41"/>
                  </a:lnTo>
                  <a:lnTo>
                    <a:pt x="12" y="42"/>
                  </a:lnTo>
                  <a:lnTo>
                    <a:pt x="15" y="42"/>
                  </a:lnTo>
                  <a:lnTo>
                    <a:pt x="18" y="42"/>
                  </a:lnTo>
                  <a:lnTo>
                    <a:pt x="21" y="41"/>
                  </a:lnTo>
                  <a:lnTo>
                    <a:pt x="24" y="40"/>
                  </a:lnTo>
                  <a:lnTo>
                    <a:pt x="32" y="35"/>
                  </a:lnTo>
                  <a:lnTo>
                    <a:pt x="41" y="32"/>
                  </a:lnTo>
                  <a:lnTo>
                    <a:pt x="48" y="31"/>
                  </a:lnTo>
                  <a:lnTo>
                    <a:pt x="57" y="30"/>
                  </a:lnTo>
                  <a:lnTo>
                    <a:pt x="65" y="30"/>
                  </a:lnTo>
                  <a:lnTo>
                    <a:pt x="71" y="31"/>
                  </a:lnTo>
                  <a:lnTo>
                    <a:pt x="77" y="33"/>
                  </a:lnTo>
                  <a:lnTo>
                    <a:pt x="84" y="35"/>
                  </a:lnTo>
                  <a:lnTo>
                    <a:pt x="93" y="39"/>
                  </a:lnTo>
                  <a:lnTo>
                    <a:pt x="103" y="45"/>
                  </a:lnTo>
                  <a:lnTo>
                    <a:pt x="111" y="51"/>
                  </a:lnTo>
                  <a:lnTo>
                    <a:pt x="118" y="57"/>
                  </a:lnTo>
                  <a:lnTo>
                    <a:pt x="124" y="64"/>
                  </a:lnTo>
                  <a:lnTo>
                    <a:pt x="129" y="70"/>
                  </a:lnTo>
                  <a:lnTo>
                    <a:pt x="132" y="76"/>
                  </a:lnTo>
                  <a:lnTo>
                    <a:pt x="133" y="81"/>
                  </a:lnTo>
                  <a:lnTo>
                    <a:pt x="135" y="94"/>
                  </a:lnTo>
                  <a:lnTo>
                    <a:pt x="136" y="107"/>
                  </a:lnTo>
                  <a:lnTo>
                    <a:pt x="135" y="121"/>
                  </a:lnTo>
                  <a:lnTo>
                    <a:pt x="133" y="134"/>
                  </a:lnTo>
                  <a:lnTo>
                    <a:pt x="127" y="158"/>
                  </a:lnTo>
                  <a:lnTo>
                    <a:pt x="119" y="178"/>
                  </a:lnTo>
                  <a:lnTo>
                    <a:pt x="116" y="190"/>
                  </a:lnTo>
                  <a:lnTo>
                    <a:pt x="114" y="198"/>
                  </a:lnTo>
                  <a:lnTo>
                    <a:pt x="115" y="201"/>
                  </a:lnTo>
                  <a:lnTo>
                    <a:pt x="115" y="203"/>
                  </a:lnTo>
                  <a:lnTo>
                    <a:pt x="117" y="206"/>
                  </a:lnTo>
                  <a:lnTo>
                    <a:pt x="118" y="209"/>
                  </a:lnTo>
                  <a:lnTo>
                    <a:pt x="120" y="211"/>
                  </a:lnTo>
                  <a:lnTo>
                    <a:pt x="124" y="212"/>
                  </a:lnTo>
                  <a:lnTo>
                    <a:pt x="127" y="213"/>
                  </a:lnTo>
                  <a:lnTo>
                    <a:pt x="129" y="213"/>
                  </a:lnTo>
                  <a:lnTo>
                    <a:pt x="131" y="214"/>
                  </a:lnTo>
                  <a:lnTo>
                    <a:pt x="133" y="218"/>
                  </a:lnTo>
                  <a:lnTo>
                    <a:pt x="135" y="226"/>
                  </a:lnTo>
                  <a:lnTo>
                    <a:pt x="136" y="235"/>
                  </a:lnTo>
                  <a:lnTo>
                    <a:pt x="136" y="241"/>
                  </a:lnTo>
                  <a:lnTo>
                    <a:pt x="135" y="246"/>
                  </a:lnTo>
                  <a:lnTo>
                    <a:pt x="134" y="252"/>
                  </a:lnTo>
                  <a:lnTo>
                    <a:pt x="132" y="255"/>
                  </a:lnTo>
                  <a:lnTo>
                    <a:pt x="131" y="258"/>
                  </a:lnTo>
                  <a:lnTo>
                    <a:pt x="129" y="259"/>
                  </a:lnTo>
                  <a:lnTo>
                    <a:pt x="127" y="259"/>
                  </a:lnTo>
                  <a:lnTo>
                    <a:pt x="124" y="260"/>
                  </a:lnTo>
                  <a:lnTo>
                    <a:pt x="120" y="261"/>
                  </a:lnTo>
                  <a:lnTo>
                    <a:pt x="118" y="263"/>
                  </a:lnTo>
                  <a:lnTo>
                    <a:pt x="117" y="265"/>
                  </a:lnTo>
                  <a:lnTo>
                    <a:pt x="115" y="268"/>
                  </a:lnTo>
                  <a:lnTo>
                    <a:pt x="115" y="271"/>
                  </a:lnTo>
                  <a:lnTo>
                    <a:pt x="114" y="274"/>
                  </a:lnTo>
                  <a:lnTo>
                    <a:pt x="114" y="288"/>
                  </a:lnTo>
                  <a:lnTo>
                    <a:pt x="112" y="301"/>
                  </a:lnTo>
                  <a:lnTo>
                    <a:pt x="110" y="313"/>
                  </a:lnTo>
                  <a:lnTo>
                    <a:pt x="106" y="323"/>
                  </a:lnTo>
                  <a:lnTo>
                    <a:pt x="102" y="332"/>
                  </a:lnTo>
                  <a:lnTo>
                    <a:pt x="98" y="341"/>
                  </a:lnTo>
                  <a:lnTo>
                    <a:pt x="93" y="348"/>
                  </a:lnTo>
                  <a:lnTo>
                    <a:pt x="88" y="354"/>
                  </a:lnTo>
                  <a:lnTo>
                    <a:pt x="78" y="365"/>
                  </a:lnTo>
                  <a:lnTo>
                    <a:pt x="70" y="372"/>
                  </a:lnTo>
                  <a:lnTo>
                    <a:pt x="65" y="376"/>
                  </a:lnTo>
                  <a:lnTo>
                    <a:pt x="61" y="377"/>
                  </a:lnTo>
                  <a:lnTo>
                    <a:pt x="57" y="379"/>
                  </a:lnTo>
                  <a:lnTo>
                    <a:pt x="55" y="382"/>
                  </a:lnTo>
                  <a:lnTo>
                    <a:pt x="53" y="387"/>
                  </a:lnTo>
                  <a:lnTo>
                    <a:pt x="52" y="391"/>
                  </a:lnTo>
                  <a:lnTo>
                    <a:pt x="52" y="451"/>
                  </a:lnTo>
                  <a:lnTo>
                    <a:pt x="53" y="455"/>
                  </a:lnTo>
                  <a:lnTo>
                    <a:pt x="55" y="460"/>
                  </a:lnTo>
                  <a:lnTo>
                    <a:pt x="58" y="463"/>
                  </a:lnTo>
                  <a:lnTo>
                    <a:pt x="61" y="465"/>
                  </a:lnTo>
                  <a:lnTo>
                    <a:pt x="73" y="469"/>
                  </a:lnTo>
                  <a:lnTo>
                    <a:pt x="112" y="484"/>
                  </a:lnTo>
                  <a:lnTo>
                    <a:pt x="150" y="499"/>
                  </a:lnTo>
                  <a:lnTo>
                    <a:pt x="188" y="514"/>
                  </a:lnTo>
                  <a:lnTo>
                    <a:pt x="223" y="530"/>
                  </a:lnTo>
                  <a:lnTo>
                    <a:pt x="239" y="538"/>
                  </a:lnTo>
                  <a:lnTo>
                    <a:pt x="253" y="545"/>
                  </a:lnTo>
                  <a:lnTo>
                    <a:pt x="266" y="553"/>
                  </a:lnTo>
                  <a:lnTo>
                    <a:pt x="278" y="561"/>
                  </a:lnTo>
                  <a:lnTo>
                    <a:pt x="289" y="569"/>
                  </a:lnTo>
                  <a:lnTo>
                    <a:pt x="296" y="576"/>
                  </a:lnTo>
                  <a:lnTo>
                    <a:pt x="301" y="584"/>
                  </a:lnTo>
                  <a:lnTo>
                    <a:pt x="306" y="591"/>
                  </a:lnTo>
                  <a:lnTo>
                    <a:pt x="310" y="609"/>
                  </a:lnTo>
                  <a:lnTo>
                    <a:pt x="313" y="628"/>
                  </a:lnTo>
                  <a:lnTo>
                    <a:pt x="317" y="650"/>
                  </a:lnTo>
                  <a:lnTo>
                    <a:pt x="319" y="674"/>
                  </a:lnTo>
                  <a:lnTo>
                    <a:pt x="321" y="696"/>
                  </a:lnTo>
                  <a:lnTo>
                    <a:pt x="322" y="718"/>
                  </a:lnTo>
                  <a:lnTo>
                    <a:pt x="322" y="736"/>
                  </a:lnTo>
                  <a:lnTo>
                    <a:pt x="323" y="752"/>
                  </a:lnTo>
                  <a:lnTo>
                    <a:pt x="262" y="752"/>
                  </a:lnTo>
                  <a:lnTo>
                    <a:pt x="259" y="752"/>
                  </a:lnTo>
                  <a:lnTo>
                    <a:pt x="256" y="753"/>
                  </a:lnTo>
                  <a:lnTo>
                    <a:pt x="253" y="754"/>
                  </a:lnTo>
                  <a:lnTo>
                    <a:pt x="251" y="756"/>
                  </a:lnTo>
                  <a:lnTo>
                    <a:pt x="249" y="759"/>
                  </a:lnTo>
                  <a:lnTo>
                    <a:pt x="248" y="761"/>
                  </a:lnTo>
                  <a:lnTo>
                    <a:pt x="247" y="764"/>
                  </a:lnTo>
                  <a:lnTo>
                    <a:pt x="247" y="767"/>
                  </a:lnTo>
                  <a:lnTo>
                    <a:pt x="247" y="770"/>
                  </a:lnTo>
                  <a:lnTo>
                    <a:pt x="248" y="773"/>
                  </a:lnTo>
                  <a:lnTo>
                    <a:pt x="249" y="776"/>
                  </a:lnTo>
                  <a:lnTo>
                    <a:pt x="251" y="778"/>
                  </a:lnTo>
                  <a:lnTo>
                    <a:pt x="253" y="779"/>
                  </a:lnTo>
                  <a:lnTo>
                    <a:pt x="256" y="781"/>
                  </a:lnTo>
                  <a:lnTo>
                    <a:pt x="259" y="781"/>
                  </a:lnTo>
                  <a:lnTo>
                    <a:pt x="262" y="782"/>
                  </a:lnTo>
                  <a:lnTo>
                    <a:pt x="338" y="782"/>
                  </a:lnTo>
                  <a:lnTo>
                    <a:pt x="341" y="781"/>
                  </a:lnTo>
                  <a:lnTo>
                    <a:pt x="343" y="781"/>
                  </a:lnTo>
                  <a:lnTo>
                    <a:pt x="347" y="779"/>
                  </a:lnTo>
                  <a:lnTo>
                    <a:pt x="349" y="778"/>
                  </a:lnTo>
                  <a:lnTo>
                    <a:pt x="351" y="776"/>
                  </a:lnTo>
                  <a:lnTo>
                    <a:pt x="352" y="773"/>
                  </a:lnTo>
                  <a:lnTo>
                    <a:pt x="353" y="770"/>
                  </a:lnTo>
                  <a:lnTo>
                    <a:pt x="353" y="767"/>
                  </a:lnTo>
                  <a:lnTo>
                    <a:pt x="353" y="760"/>
                  </a:lnTo>
                  <a:lnTo>
                    <a:pt x="353" y="744"/>
                  </a:lnTo>
                  <a:lnTo>
                    <a:pt x="352" y="721"/>
                  </a:lnTo>
                  <a:lnTo>
                    <a:pt x="351" y="693"/>
                  </a:lnTo>
                  <a:lnTo>
                    <a:pt x="349" y="663"/>
                  </a:lnTo>
                  <a:lnTo>
                    <a:pt x="344" y="633"/>
                  </a:lnTo>
                  <a:lnTo>
                    <a:pt x="342" y="619"/>
                  </a:lnTo>
                  <a:lnTo>
                    <a:pt x="340" y="605"/>
                  </a:lnTo>
                  <a:lnTo>
                    <a:pt x="337" y="592"/>
                  </a:lnTo>
                  <a:lnTo>
                    <a:pt x="334" y="5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latin typeface="Barlow" panose="00000500000000000000" pitchFamily="2" charset="0"/>
              </a:endParaRPr>
            </a:p>
          </p:txBody>
        </p:sp>
      </p:grpSp>
      <p:grpSp>
        <p:nvGrpSpPr>
          <p:cNvPr id="306" name="Group 305"/>
          <p:cNvGrpSpPr/>
          <p:nvPr/>
        </p:nvGrpSpPr>
        <p:grpSpPr>
          <a:xfrm>
            <a:off x="7814756" y="4466114"/>
            <a:ext cx="287339" cy="249239"/>
            <a:chOff x="8736013" y="2536825"/>
            <a:chExt cx="287338" cy="249238"/>
          </a:xfrm>
          <a:solidFill>
            <a:srgbClr val="005941"/>
          </a:solidFill>
        </p:grpSpPr>
        <p:sp>
          <p:nvSpPr>
            <p:cNvPr id="307" name="Freeform 219"/>
            <p:cNvSpPr>
              <a:spLocks noEditPoints="1"/>
            </p:cNvSpPr>
            <p:nvPr/>
          </p:nvSpPr>
          <p:spPr bwMode="auto">
            <a:xfrm>
              <a:off x="8793163" y="2632075"/>
              <a:ext cx="230188" cy="153988"/>
            </a:xfrm>
            <a:custGeom>
              <a:avLst/>
              <a:gdLst>
                <a:gd name="T0" fmla="*/ 621 w 722"/>
                <a:gd name="T1" fmla="*/ 368 h 481"/>
                <a:gd name="T2" fmla="*/ 588 w 722"/>
                <a:gd name="T3" fmla="*/ 338 h 481"/>
                <a:gd name="T4" fmla="*/ 557 w 722"/>
                <a:gd name="T5" fmla="*/ 331 h 481"/>
                <a:gd name="T6" fmla="*/ 525 w 722"/>
                <a:gd name="T7" fmla="*/ 338 h 481"/>
                <a:gd name="T8" fmla="*/ 493 w 722"/>
                <a:gd name="T9" fmla="*/ 368 h 481"/>
                <a:gd name="T10" fmla="*/ 451 w 722"/>
                <a:gd name="T11" fmla="*/ 391 h 481"/>
                <a:gd name="T12" fmla="*/ 557 w 722"/>
                <a:gd name="T13" fmla="*/ 451 h 481"/>
                <a:gd name="T14" fmla="*/ 520 w 722"/>
                <a:gd name="T15" fmla="*/ 432 h 481"/>
                <a:gd name="T16" fmla="*/ 515 w 722"/>
                <a:gd name="T17" fmla="*/ 389 h 481"/>
                <a:gd name="T18" fmla="*/ 547 w 722"/>
                <a:gd name="T19" fmla="*/ 362 h 481"/>
                <a:gd name="T20" fmla="*/ 588 w 722"/>
                <a:gd name="T21" fmla="*/ 374 h 481"/>
                <a:gd name="T22" fmla="*/ 601 w 722"/>
                <a:gd name="T23" fmla="*/ 415 h 481"/>
                <a:gd name="T24" fmla="*/ 574 w 722"/>
                <a:gd name="T25" fmla="*/ 448 h 481"/>
                <a:gd name="T26" fmla="*/ 451 w 722"/>
                <a:gd name="T27" fmla="*/ 241 h 481"/>
                <a:gd name="T28" fmla="*/ 163 w 722"/>
                <a:gd name="T29" fmla="*/ 448 h 481"/>
                <a:gd name="T30" fmla="*/ 136 w 722"/>
                <a:gd name="T31" fmla="*/ 415 h 481"/>
                <a:gd name="T32" fmla="*/ 149 w 722"/>
                <a:gd name="T33" fmla="*/ 374 h 481"/>
                <a:gd name="T34" fmla="*/ 190 w 722"/>
                <a:gd name="T35" fmla="*/ 362 h 481"/>
                <a:gd name="T36" fmla="*/ 222 w 722"/>
                <a:gd name="T37" fmla="*/ 389 h 481"/>
                <a:gd name="T38" fmla="*/ 219 w 722"/>
                <a:gd name="T39" fmla="*/ 431 h 481"/>
                <a:gd name="T40" fmla="*/ 181 w 722"/>
                <a:gd name="T41" fmla="*/ 451 h 481"/>
                <a:gd name="T42" fmla="*/ 565 w 722"/>
                <a:gd name="T43" fmla="*/ 94 h 481"/>
                <a:gd name="T44" fmla="*/ 451 w 722"/>
                <a:gd name="T45" fmla="*/ 15 h 481"/>
                <a:gd name="T46" fmla="*/ 445 w 722"/>
                <a:gd name="T47" fmla="*/ 3 h 481"/>
                <a:gd name="T48" fmla="*/ 253 w 722"/>
                <a:gd name="T49" fmla="*/ 0 h 481"/>
                <a:gd name="T50" fmla="*/ 242 w 722"/>
                <a:gd name="T51" fmla="*/ 10 h 481"/>
                <a:gd name="T52" fmla="*/ 243 w 722"/>
                <a:gd name="T53" fmla="*/ 24 h 481"/>
                <a:gd name="T54" fmla="*/ 256 w 722"/>
                <a:gd name="T55" fmla="*/ 30 h 481"/>
                <a:gd name="T56" fmla="*/ 251 w 722"/>
                <a:gd name="T57" fmla="*/ 378 h 481"/>
                <a:gd name="T58" fmla="*/ 224 w 722"/>
                <a:gd name="T59" fmla="*/ 344 h 481"/>
                <a:gd name="T60" fmla="*/ 194 w 722"/>
                <a:gd name="T61" fmla="*/ 332 h 481"/>
                <a:gd name="T62" fmla="*/ 161 w 722"/>
                <a:gd name="T63" fmla="*/ 334 h 481"/>
                <a:gd name="T64" fmla="*/ 133 w 722"/>
                <a:gd name="T65" fmla="*/ 349 h 481"/>
                <a:gd name="T66" fmla="*/ 108 w 722"/>
                <a:gd name="T67" fmla="*/ 385 h 481"/>
                <a:gd name="T68" fmla="*/ 29 w 722"/>
                <a:gd name="T69" fmla="*/ 115 h 481"/>
                <a:gd name="T70" fmla="*/ 18 w 722"/>
                <a:gd name="T71" fmla="*/ 106 h 481"/>
                <a:gd name="T72" fmla="*/ 4 w 722"/>
                <a:gd name="T73" fmla="*/ 110 h 481"/>
                <a:gd name="T74" fmla="*/ 0 w 722"/>
                <a:gd name="T75" fmla="*/ 406 h 481"/>
                <a:gd name="T76" fmla="*/ 6 w 722"/>
                <a:gd name="T77" fmla="*/ 419 h 481"/>
                <a:gd name="T78" fmla="*/ 108 w 722"/>
                <a:gd name="T79" fmla="*/ 428 h 481"/>
                <a:gd name="T80" fmla="*/ 133 w 722"/>
                <a:gd name="T81" fmla="*/ 464 h 481"/>
                <a:gd name="T82" fmla="*/ 161 w 722"/>
                <a:gd name="T83" fmla="*/ 479 h 481"/>
                <a:gd name="T84" fmla="*/ 194 w 722"/>
                <a:gd name="T85" fmla="*/ 480 h 481"/>
                <a:gd name="T86" fmla="*/ 224 w 722"/>
                <a:gd name="T87" fmla="*/ 468 h 481"/>
                <a:gd name="T88" fmla="*/ 251 w 722"/>
                <a:gd name="T89" fmla="*/ 434 h 481"/>
                <a:gd name="T90" fmla="*/ 484 w 722"/>
                <a:gd name="T91" fmla="*/ 428 h 481"/>
                <a:gd name="T92" fmla="*/ 509 w 722"/>
                <a:gd name="T93" fmla="*/ 464 h 481"/>
                <a:gd name="T94" fmla="*/ 537 w 722"/>
                <a:gd name="T95" fmla="*/ 479 h 481"/>
                <a:gd name="T96" fmla="*/ 570 w 722"/>
                <a:gd name="T97" fmla="*/ 480 h 481"/>
                <a:gd name="T98" fmla="*/ 599 w 722"/>
                <a:gd name="T99" fmla="*/ 468 h 481"/>
                <a:gd name="T100" fmla="*/ 627 w 722"/>
                <a:gd name="T101" fmla="*/ 434 h 481"/>
                <a:gd name="T102" fmla="*/ 712 w 722"/>
                <a:gd name="T103" fmla="*/ 420 h 481"/>
                <a:gd name="T104" fmla="*/ 722 w 722"/>
                <a:gd name="T105" fmla="*/ 410 h 481"/>
                <a:gd name="T106" fmla="*/ 721 w 722"/>
                <a:gd name="T107" fmla="*/ 250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22" h="481">
                  <a:moveTo>
                    <a:pt x="630" y="391"/>
                  </a:moveTo>
                  <a:lnTo>
                    <a:pt x="629" y="385"/>
                  </a:lnTo>
                  <a:lnTo>
                    <a:pt x="627" y="378"/>
                  </a:lnTo>
                  <a:lnTo>
                    <a:pt x="623" y="373"/>
                  </a:lnTo>
                  <a:lnTo>
                    <a:pt x="621" y="368"/>
                  </a:lnTo>
                  <a:lnTo>
                    <a:pt x="614" y="357"/>
                  </a:lnTo>
                  <a:lnTo>
                    <a:pt x="604" y="349"/>
                  </a:lnTo>
                  <a:lnTo>
                    <a:pt x="599" y="344"/>
                  </a:lnTo>
                  <a:lnTo>
                    <a:pt x="593" y="341"/>
                  </a:lnTo>
                  <a:lnTo>
                    <a:pt x="588" y="338"/>
                  </a:lnTo>
                  <a:lnTo>
                    <a:pt x="583" y="336"/>
                  </a:lnTo>
                  <a:lnTo>
                    <a:pt x="576" y="334"/>
                  </a:lnTo>
                  <a:lnTo>
                    <a:pt x="570" y="332"/>
                  </a:lnTo>
                  <a:lnTo>
                    <a:pt x="563" y="331"/>
                  </a:lnTo>
                  <a:lnTo>
                    <a:pt x="557" y="331"/>
                  </a:lnTo>
                  <a:lnTo>
                    <a:pt x="550" y="331"/>
                  </a:lnTo>
                  <a:lnTo>
                    <a:pt x="543" y="332"/>
                  </a:lnTo>
                  <a:lnTo>
                    <a:pt x="537" y="334"/>
                  </a:lnTo>
                  <a:lnTo>
                    <a:pt x="530" y="336"/>
                  </a:lnTo>
                  <a:lnTo>
                    <a:pt x="525" y="338"/>
                  </a:lnTo>
                  <a:lnTo>
                    <a:pt x="520" y="341"/>
                  </a:lnTo>
                  <a:lnTo>
                    <a:pt x="514" y="344"/>
                  </a:lnTo>
                  <a:lnTo>
                    <a:pt x="509" y="349"/>
                  </a:lnTo>
                  <a:lnTo>
                    <a:pt x="499" y="357"/>
                  </a:lnTo>
                  <a:lnTo>
                    <a:pt x="493" y="368"/>
                  </a:lnTo>
                  <a:lnTo>
                    <a:pt x="490" y="373"/>
                  </a:lnTo>
                  <a:lnTo>
                    <a:pt x="486" y="378"/>
                  </a:lnTo>
                  <a:lnTo>
                    <a:pt x="484" y="385"/>
                  </a:lnTo>
                  <a:lnTo>
                    <a:pt x="483" y="391"/>
                  </a:lnTo>
                  <a:lnTo>
                    <a:pt x="451" y="391"/>
                  </a:lnTo>
                  <a:lnTo>
                    <a:pt x="451" y="271"/>
                  </a:lnTo>
                  <a:lnTo>
                    <a:pt x="692" y="271"/>
                  </a:lnTo>
                  <a:lnTo>
                    <a:pt x="692" y="391"/>
                  </a:lnTo>
                  <a:lnTo>
                    <a:pt x="630" y="391"/>
                  </a:lnTo>
                  <a:close/>
                  <a:moveTo>
                    <a:pt x="557" y="451"/>
                  </a:moveTo>
                  <a:lnTo>
                    <a:pt x="547" y="450"/>
                  </a:lnTo>
                  <a:lnTo>
                    <a:pt x="539" y="448"/>
                  </a:lnTo>
                  <a:lnTo>
                    <a:pt x="531" y="444"/>
                  </a:lnTo>
                  <a:lnTo>
                    <a:pt x="525" y="438"/>
                  </a:lnTo>
                  <a:lnTo>
                    <a:pt x="520" y="432"/>
                  </a:lnTo>
                  <a:lnTo>
                    <a:pt x="515" y="423"/>
                  </a:lnTo>
                  <a:lnTo>
                    <a:pt x="512" y="415"/>
                  </a:lnTo>
                  <a:lnTo>
                    <a:pt x="511" y="406"/>
                  </a:lnTo>
                  <a:lnTo>
                    <a:pt x="512" y="398"/>
                  </a:lnTo>
                  <a:lnTo>
                    <a:pt x="515" y="389"/>
                  </a:lnTo>
                  <a:lnTo>
                    <a:pt x="520" y="381"/>
                  </a:lnTo>
                  <a:lnTo>
                    <a:pt x="525" y="374"/>
                  </a:lnTo>
                  <a:lnTo>
                    <a:pt x="531" y="369"/>
                  </a:lnTo>
                  <a:lnTo>
                    <a:pt x="539" y="365"/>
                  </a:lnTo>
                  <a:lnTo>
                    <a:pt x="547" y="362"/>
                  </a:lnTo>
                  <a:lnTo>
                    <a:pt x="557" y="361"/>
                  </a:lnTo>
                  <a:lnTo>
                    <a:pt x="566" y="362"/>
                  </a:lnTo>
                  <a:lnTo>
                    <a:pt x="574" y="365"/>
                  </a:lnTo>
                  <a:lnTo>
                    <a:pt x="582" y="369"/>
                  </a:lnTo>
                  <a:lnTo>
                    <a:pt x="588" y="374"/>
                  </a:lnTo>
                  <a:lnTo>
                    <a:pt x="593" y="381"/>
                  </a:lnTo>
                  <a:lnTo>
                    <a:pt x="598" y="389"/>
                  </a:lnTo>
                  <a:lnTo>
                    <a:pt x="601" y="398"/>
                  </a:lnTo>
                  <a:lnTo>
                    <a:pt x="602" y="406"/>
                  </a:lnTo>
                  <a:lnTo>
                    <a:pt x="601" y="415"/>
                  </a:lnTo>
                  <a:lnTo>
                    <a:pt x="598" y="423"/>
                  </a:lnTo>
                  <a:lnTo>
                    <a:pt x="593" y="431"/>
                  </a:lnTo>
                  <a:lnTo>
                    <a:pt x="588" y="438"/>
                  </a:lnTo>
                  <a:lnTo>
                    <a:pt x="582" y="444"/>
                  </a:lnTo>
                  <a:lnTo>
                    <a:pt x="574" y="448"/>
                  </a:lnTo>
                  <a:lnTo>
                    <a:pt x="566" y="450"/>
                  </a:lnTo>
                  <a:lnTo>
                    <a:pt x="557" y="451"/>
                  </a:lnTo>
                  <a:close/>
                  <a:moveTo>
                    <a:pt x="551" y="120"/>
                  </a:moveTo>
                  <a:lnTo>
                    <a:pt x="671" y="241"/>
                  </a:lnTo>
                  <a:lnTo>
                    <a:pt x="451" y="241"/>
                  </a:lnTo>
                  <a:lnTo>
                    <a:pt x="451" y="120"/>
                  </a:lnTo>
                  <a:lnTo>
                    <a:pt x="551" y="120"/>
                  </a:lnTo>
                  <a:close/>
                  <a:moveTo>
                    <a:pt x="181" y="451"/>
                  </a:moveTo>
                  <a:lnTo>
                    <a:pt x="171" y="450"/>
                  </a:lnTo>
                  <a:lnTo>
                    <a:pt x="163" y="448"/>
                  </a:lnTo>
                  <a:lnTo>
                    <a:pt x="155" y="444"/>
                  </a:lnTo>
                  <a:lnTo>
                    <a:pt x="149" y="438"/>
                  </a:lnTo>
                  <a:lnTo>
                    <a:pt x="144" y="432"/>
                  </a:lnTo>
                  <a:lnTo>
                    <a:pt x="139" y="423"/>
                  </a:lnTo>
                  <a:lnTo>
                    <a:pt x="136" y="415"/>
                  </a:lnTo>
                  <a:lnTo>
                    <a:pt x="136" y="406"/>
                  </a:lnTo>
                  <a:lnTo>
                    <a:pt x="136" y="398"/>
                  </a:lnTo>
                  <a:lnTo>
                    <a:pt x="139" y="389"/>
                  </a:lnTo>
                  <a:lnTo>
                    <a:pt x="144" y="381"/>
                  </a:lnTo>
                  <a:lnTo>
                    <a:pt x="149" y="374"/>
                  </a:lnTo>
                  <a:lnTo>
                    <a:pt x="155" y="369"/>
                  </a:lnTo>
                  <a:lnTo>
                    <a:pt x="163" y="365"/>
                  </a:lnTo>
                  <a:lnTo>
                    <a:pt x="171" y="362"/>
                  </a:lnTo>
                  <a:lnTo>
                    <a:pt x="181" y="361"/>
                  </a:lnTo>
                  <a:lnTo>
                    <a:pt x="190" y="362"/>
                  </a:lnTo>
                  <a:lnTo>
                    <a:pt x="198" y="365"/>
                  </a:lnTo>
                  <a:lnTo>
                    <a:pt x="206" y="369"/>
                  </a:lnTo>
                  <a:lnTo>
                    <a:pt x="212" y="374"/>
                  </a:lnTo>
                  <a:lnTo>
                    <a:pt x="219" y="381"/>
                  </a:lnTo>
                  <a:lnTo>
                    <a:pt x="222" y="389"/>
                  </a:lnTo>
                  <a:lnTo>
                    <a:pt x="225" y="398"/>
                  </a:lnTo>
                  <a:lnTo>
                    <a:pt x="226" y="406"/>
                  </a:lnTo>
                  <a:lnTo>
                    <a:pt x="225" y="415"/>
                  </a:lnTo>
                  <a:lnTo>
                    <a:pt x="222" y="423"/>
                  </a:lnTo>
                  <a:lnTo>
                    <a:pt x="219" y="431"/>
                  </a:lnTo>
                  <a:lnTo>
                    <a:pt x="212" y="438"/>
                  </a:lnTo>
                  <a:lnTo>
                    <a:pt x="206" y="444"/>
                  </a:lnTo>
                  <a:lnTo>
                    <a:pt x="198" y="448"/>
                  </a:lnTo>
                  <a:lnTo>
                    <a:pt x="190" y="450"/>
                  </a:lnTo>
                  <a:lnTo>
                    <a:pt x="181" y="451"/>
                  </a:lnTo>
                  <a:close/>
                  <a:moveTo>
                    <a:pt x="721" y="250"/>
                  </a:moveTo>
                  <a:lnTo>
                    <a:pt x="720" y="248"/>
                  </a:lnTo>
                  <a:lnTo>
                    <a:pt x="718" y="246"/>
                  </a:lnTo>
                  <a:lnTo>
                    <a:pt x="568" y="95"/>
                  </a:lnTo>
                  <a:lnTo>
                    <a:pt x="565" y="94"/>
                  </a:lnTo>
                  <a:lnTo>
                    <a:pt x="562" y="91"/>
                  </a:lnTo>
                  <a:lnTo>
                    <a:pt x="559" y="91"/>
                  </a:lnTo>
                  <a:lnTo>
                    <a:pt x="557" y="90"/>
                  </a:lnTo>
                  <a:lnTo>
                    <a:pt x="451" y="90"/>
                  </a:lnTo>
                  <a:lnTo>
                    <a:pt x="451" y="15"/>
                  </a:lnTo>
                  <a:lnTo>
                    <a:pt x="451" y="12"/>
                  </a:lnTo>
                  <a:lnTo>
                    <a:pt x="450" y="10"/>
                  </a:lnTo>
                  <a:lnTo>
                    <a:pt x="449" y="7"/>
                  </a:lnTo>
                  <a:lnTo>
                    <a:pt x="447" y="5"/>
                  </a:lnTo>
                  <a:lnTo>
                    <a:pt x="445" y="3"/>
                  </a:lnTo>
                  <a:lnTo>
                    <a:pt x="442" y="1"/>
                  </a:lnTo>
                  <a:lnTo>
                    <a:pt x="439" y="0"/>
                  </a:lnTo>
                  <a:lnTo>
                    <a:pt x="436" y="0"/>
                  </a:lnTo>
                  <a:lnTo>
                    <a:pt x="256" y="0"/>
                  </a:lnTo>
                  <a:lnTo>
                    <a:pt x="253" y="0"/>
                  </a:lnTo>
                  <a:lnTo>
                    <a:pt x="250" y="1"/>
                  </a:lnTo>
                  <a:lnTo>
                    <a:pt x="247" y="3"/>
                  </a:lnTo>
                  <a:lnTo>
                    <a:pt x="245" y="5"/>
                  </a:lnTo>
                  <a:lnTo>
                    <a:pt x="243" y="7"/>
                  </a:lnTo>
                  <a:lnTo>
                    <a:pt x="242" y="10"/>
                  </a:lnTo>
                  <a:lnTo>
                    <a:pt x="241" y="12"/>
                  </a:lnTo>
                  <a:lnTo>
                    <a:pt x="241" y="15"/>
                  </a:lnTo>
                  <a:lnTo>
                    <a:pt x="241" y="19"/>
                  </a:lnTo>
                  <a:lnTo>
                    <a:pt x="242" y="22"/>
                  </a:lnTo>
                  <a:lnTo>
                    <a:pt x="243" y="24"/>
                  </a:lnTo>
                  <a:lnTo>
                    <a:pt x="245" y="26"/>
                  </a:lnTo>
                  <a:lnTo>
                    <a:pt x="247" y="28"/>
                  </a:lnTo>
                  <a:lnTo>
                    <a:pt x="250" y="29"/>
                  </a:lnTo>
                  <a:lnTo>
                    <a:pt x="253" y="30"/>
                  </a:lnTo>
                  <a:lnTo>
                    <a:pt x="256" y="30"/>
                  </a:lnTo>
                  <a:lnTo>
                    <a:pt x="421" y="30"/>
                  </a:lnTo>
                  <a:lnTo>
                    <a:pt x="421" y="391"/>
                  </a:lnTo>
                  <a:lnTo>
                    <a:pt x="254" y="391"/>
                  </a:lnTo>
                  <a:lnTo>
                    <a:pt x="253" y="385"/>
                  </a:lnTo>
                  <a:lnTo>
                    <a:pt x="251" y="378"/>
                  </a:lnTo>
                  <a:lnTo>
                    <a:pt x="249" y="373"/>
                  </a:lnTo>
                  <a:lnTo>
                    <a:pt x="245" y="368"/>
                  </a:lnTo>
                  <a:lnTo>
                    <a:pt x="238" y="357"/>
                  </a:lnTo>
                  <a:lnTo>
                    <a:pt x="228" y="349"/>
                  </a:lnTo>
                  <a:lnTo>
                    <a:pt x="224" y="344"/>
                  </a:lnTo>
                  <a:lnTo>
                    <a:pt x="219" y="341"/>
                  </a:lnTo>
                  <a:lnTo>
                    <a:pt x="212" y="338"/>
                  </a:lnTo>
                  <a:lnTo>
                    <a:pt x="207" y="336"/>
                  </a:lnTo>
                  <a:lnTo>
                    <a:pt x="200" y="334"/>
                  </a:lnTo>
                  <a:lnTo>
                    <a:pt x="194" y="332"/>
                  </a:lnTo>
                  <a:lnTo>
                    <a:pt x="187" y="331"/>
                  </a:lnTo>
                  <a:lnTo>
                    <a:pt x="181" y="331"/>
                  </a:lnTo>
                  <a:lnTo>
                    <a:pt x="174" y="331"/>
                  </a:lnTo>
                  <a:lnTo>
                    <a:pt x="167" y="332"/>
                  </a:lnTo>
                  <a:lnTo>
                    <a:pt x="161" y="334"/>
                  </a:lnTo>
                  <a:lnTo>
                    <a:pt x="155" y="336"/>
                  </a:lnTo>
                  <a:lnTo>
                    <a:pt x="149" y="338"/>
                  </a:lnTo>
                  <a:lnTo>
                    <a:pt x="144" y="341"/>
                  </a:lnTo>
                  <a:lnTo>
                    <a:pt x="138" y="344"/>
                  </a:lnTo>
                  <a:lnTo>
                    <a:pt x="133" y="349"/>
                  </a:lnTo>
                  <a:lnTo>
                    <a:pt x="124" y="357"/>
                  </a:lnTo>
                  <a:lnTo>
                    <a:pt x="117" y="368"/>
                  </a:lnTo>
                  <a:lnTo>
                    <a:pt x="114" y="373"/>
                  </a:lnTo>
                  <a:lnTo>
                    <a:pt x="110" y="378"/>
                  </a:lnTo>
                  <a:lnTo>
                    <a:pt x="108" y="385"/>
                  </a:lnTo>
                  <a:lnTo>
                    <a:pt x="107" y="391"/>
                  </a:lnTo>
                  <a:lnTo>
                    <a:pt x="30" y="391"/>
                  </a:lnTo>
                  <a:lnTo>
                    <a:pt x="30" y="120"/>
                  </a:lnTo>
                  <a:lnTo>
                    <a:pt x="30" y="117"/>
                  </a:lnTo>
                  <a:lnTo>
                    <a:pt x="29" y="115"/>
                  </a:lnTo>
                  <a:lnTo>
                    <a:pt x="28" y="112"/>
                  </a:lnTo>
                  <a:lnTo>
                    <a:pt x="26" y="110"/>
                  </a:lnTo>
                  <a:lnTo>
                    <a:pt x="24" y="109"/>
                  </a:lnTo>
                  <a:lnTo>
                    <a:pt x="21" y="106"/>
                  </a:lnTo>
                  <a:lnTo>
                    <a:pt x="18" y="106"/>
                  </a:lnTo>
                  <a:lnTo>
                    <a:pt x="15" y="105"/>
                  </a:lnTo>
                  <a:lnTo>
                    <a:pt x="12" y="106"/>
                  </a:lnTo>
                  <a:lnTo>
                    <a:pt x="10" y="106"/>
                  </a:lnTo>
                  <a:lnTo>
                    <a:pt x="6" y="109"/>
                  </a:lnTo>
                  <a:lnTo>
                    <a:pt x="4" y="110"/>
                  </a:lnTo>
                  <a:lnTo>
                    <a:pt x="3" y="112"/>
                  </a:lnTo>
                  <a:lnTo>
                    <a:pt x="1" y="115"/>
                  </a:lnTo>
                  <a:lnTo>
                    <a:pt x="1" y="117"/>
                  </a:lnTo>
                  <a:lnTo>
                    <a:pt x="0" y="120"/>
                  </a:lnTo>
                  <a:lnTo>
                    <a:pt x="0" y="406"/>
                  </a:lnTo>
                  <a:lnTo>
                    <a:pt x="1" y="410"/>
                  </a:lnTo>
                  <a:lnTo>
                    <a:pt x="1" y="412"/>
                  </a:lnTo>
                  <a:lnTo>
                    <a:pt x="3" y="415"/>
                  </a:lnTo>
                  <a:lnTo>
                    <a:pt x="4" y="417"/>
                  </a:lnTo>
                  <a:lnTo>
                    <a:pt x="6" y="419"/>
                  </a:lnTo>
                  <a:lnTo>
                    <a:pt x="10" y="420"/>
                  </a:lnTo>
                  <a:lnTo>
                    <a:pt x="12" y="421"/>
                  </a:lnTo>
                  <a:lnTo>
                    <a:pt x="15" y="421"/>
                  </a:lnTo>
                  <a:lnTo>
                    <a:pt x="107" y="421"/>
                  </a:lnTo>
                  <a:lnTo>
                    <a:pt x="108" y="428"/>
                  </a:lnTo>
                  <a:lnTo>
                    <a:pt x="110" y="434"/>
                  </a:lnTo>
                  <a:lnTo>
                    <a:pt x="114" y="440"/>
                  </a:lnTo>
                  <a:lnTo>
                    <a:pt x="117" y="445"/>
                  </a:lnTo>
                  <a:lnTo>
                    <a:pt x="124" y="456"/>
                  </a:lnTo>
                  <a:lnTo>
                    <a:pt x="133" y="464"/>
                  </a:lnTo>
                  <a:lnTo>
                    <a:pt x="138" y="468"/>
                  </a:lnTo>
                  <a:lnTo>
                    <a:pt x="144" y="472"/>
                  </a:lnTo>
                  <a:lnTo>
                    <a:pt x="149" y="475"/>
                  </a:lnTo>
                  <a:lnTo>
                    <a:pt x="155" y="477"/>
                  </a:lnTo>
                  <a:lnTo>
                    <a:pt x="161" y="479"/>
                  </a:lnTo>
                  <a:lnTo>
                    <a:pt x="167" y="480"/>
                  </a:lnTo>
                  <a:lnTo>
                    <a:pt x="174" y="481"/>
                  </a:lnTo>
                  <a:lnTo>
                    <a:pt x="181" y="481"/>
                  </a:lnTo>
                  <a:lnTo>
                    <a:pt x="187" y="481"/>
                  </a:lnTo>
                  <a:lnTo>
                    <a:pt x="194" y="480"/>
                  </a:lnTo>
                  <a:lnTo>
                    <a:pt x="200" y="479"/>
                  </a:lnTo>
                  <a:lnTo>
                    <a:pt x="207" y="477"/>
                  </a:lnTo>
                  <a:lnTo>
                    <a:pt x="212" y="475"/>
                  </a:lnTo>
                  <a:lnTo>
                    <a:pt x="219" y="472"/>
                  </a:lnTo>
                  <a:lnTo>
                    <a:pt x="224" y="468"/>
                  </a:lnTo>
                  <a:lnTo>
                    <a:pt x="228" y="464"/>
                  </a:lnTo>
                  <a:lnTo>
                    <a:pt x="238" y="456"/>
                  </a:lnTo>
                  <a:lnTo>
                    <a:pt x="245" y="445"/>
                  </a:lnTo>
                  <a:lnTo>
                    <a:pt x="249" y="440"/>
                  </a:lnTo>
                  <a:lnTo>
                    <a:pt x="251" y="434"/>
                  </a:lnTo>
                  <a:lnTo>
                    <a:pt x="253" y="428"/>
                  </a:lnTo>
                  <a:lnTo>
                    <a:pt x="254" y="421"/>
                  </a:lnTo>
                  <a:lnTo>
                    <a:pt x="436" y="421"/>
                  </a:lnTo>
                  <a:lnTo>
                    <a:pt x="483" y="421"/>
                  </a:lnTo>
                  <a:lnTo>
                    <a:pt x="484" y="428"/>
                  </a:lnTo>
                  <a:lnTo>
                    <a:pt x="486" y="434"/>
                  </a:lnTo>
                  <a:lnTo>
                    <a:pt x="490" y="440"/>
                  </a:lnTo>
                  <a:lnTo>
                    <a:pt x="493" y="445"/>
                  </a:lnTo>
                  <a:lnTo>
                    <a:pt x="499" y="456"/>
                  </a:lnTo>
                  <a:lnTo>
                    <a:pt x="509" y="464"/>
                  </a:lnTo>
                  <a:lnTo>
                    <a:pt x="514" y="468"/>
                  </a:lnTo>
                  <a:lnTo>
                    <a:pt x="520" y="472"/>
                  </a:lnTo>
                  <a:lnTo>
                    <a:pt x="525" y="475"/>
                  </a:lnTo>
                  <a:lnTo>
                    <a:pt x="530" y="477"/>
                  </a:lnTo>
                  <a:lnTo>
                    <a:pt x="537" y="479"/>
                  </a:lnTo>
                  <a:lnTo>
                    <a:pt x="543" y="480"/>
                  </a:lnTo>
                  <a:lnTo>
                    <a:pt x="550" y="481"/>
                  </a:lnTo>
                  <a:lnTo>
                    <a:pt x="557" y="481"/>
                  </a:lnTo>
                  <a:lnTo>
                    <a:pt x="563" y="481"/>
                  </a:lnTo>
                  <a:lnTo>
                    <a:pt x="570" y="480"/>
                  </a:lnTo>
                  <a:lnTo>
                    <a:pt x="576" y="479"/>
                  </a:lnTo>
                  <a:lnTo>
                    <a:pt x="583" y="477"/>
                  </a:lnTo>
                  <a:lnTo>
                    <a:pt x="588" y="475"/>
                  </a:lnTo>
                  <a:lnTo>
                    <a:pt x="593" y="472"/>
                  </a:lnTo>
                  <a:lnTo>
                    <a:pt x="599" y="468"/>
                  </a:lnTo>
                  <a:lnTo>
                    <a:pt x="604" y="464"/>
                  </a:lnTo>
                  <a:lnTo>
                    <a:pt x="614" y="456"/>
                  </a:lnTo>
                  <a:lnTo>
                    <a:pt x="621" y="445"/>
                  </a:lnTo>
                  <a:lnTo>
                    <a:pt x="623" y="440"/>
                  </a:lnTo>
                  <a:lnTo>
                    <a:pt x="627" y="434"/>
                  </a:lnTo>
                  <a:lnTo>
                    <a:pt x="629" y="428"/>
                  </a:lnTo>
                  <a:lnTo>
                    <a:pt x="630" y="421"/>
                  </a:lnTo>
                  <a:lnTo>
                    <a:pt x="707" y="421"/>
                  </a:lnTo>
                  <a:lnTo>
                    <a:pt x="710" y="421"/>
                  </a:lnTo>
                  <a:lnTo>
                    <a:pt x="712" y="420"/>
                  </a:lnTo>
                  <a:lnTo>
                    <a:pt x="716" y="419"/>
                  </a:lnTo>
                  <a:lnTo>
                    <a:pt x="718" y="417"/>
                  </a:lnTo>
                  <a:lnTo>
                    <a:pt x="720" y="415"/>
                  </a:lnTo>
                  <a:lnTo>
                    <a:pt x="721" y="412"/>
                  </a:lnTo>
                  <a:lnTo>
                    <a:pt x="722" y="410"/>
                  </a:lnTo>
                  <a:lnTo>
                    <a:pt x="722" y="406"/>
                  </a:lnTo>
                  <a:lnTo>
                    <a:pt x="722" y="256"/>
                  </a:lnTo>
                  <a:lnTo>
                    <a:pt x="722" y="253"/>
                  </a:lnTo>
                  <a:lnTo>
                    <a:pt x="721" y="250"/>
                  </a:lnTo>
                  <a:lnTo>
                    <a:pt x="721" y="2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latin typeface="Barlow" panose="00000500000000000000" pitchFamily="2" charset="0"/>
              </a:endParaRPr>
            </a:p>
          </p:txBody>
        </p:sp>
        <p:sp>
          <p:nvSpPr>
            <p:cNvPr id="308" name="Freeform 220"/>
            <p:cNvSpPr>
              <a:spLocks/>
            </p:cNvSpPr>
            <p:nvPr/>
          </p:nvSpPr>
          <p:spPr bwMode="auto">
            <a:xfrm>
              <a:off x="8793163" y="2565400"/>
              <a:ext cx="28575" cy="38100"/>
            </a:xfrm>
            <a:custGeom>
              <a:avLst/>
              <a:gdLst>
                <a:gd name="T0" fmla="*/ 15 w 90"/>
                <a:gd name="T1" fmla="*/ 120 h 120"/>
                <a:gd name="T2" fmla="*/ 75 w 90"/>
                <a:gd name="T3" fmla="*/ 120 h 120"/>
                <a:gd name="T4" fmla="*/ 78 w 90"/>
                <a:gd name="T5" fmla="*/ 120 h 120"/>
                <a:gd name="T6" fmla="*/ 81 w 90"/>
                <a:gd name="T7" fmla="*/ 119 h 120"/>
                <a:gd name="T8" fmla="*/ 84 w 90"/>
                <a:gd name="T9" fmla="*/ 117 h 120"/>
                <a:gd name="T10" fmla="*/ 86 w 90"/>
                <a:gd name="T11" fmla="*/ 116 h 120"/>
                <a:gd name="T12" fmla="*/ 88 w 90"/>
                <a:gd name="T13" fmla="*/ 114 h 120"/>
                <a:gd name="T14" fmla="*/ 89 w 90"/>
                <a:gd name="T15" fmla="*/ 111 h 120"/>
                <a:gd name="T16" fmla="*/ 90 w 90"/>
                <a:gd name="T17" fmla="*/ 109 h 120"/>
                <a:gd name="T18" fmla="*/ 90 w 90"/>
                <a:gd name="T19" fmla="*/ 105 h 120"/>
                <a:gd name="T20" fmla="*/ 90 w 90"/>
                <a:gd name="T21" fmla="*/ 102 h 120"/>
                <a:gd name="T22" fmla="*/ 89 w 90"/>
                <a:gd name="T23" fmla="*/ 99 h 120"/>
                <a:gd name="T24" fmla="*/ 88 w 90"/>
                <a:gd name="T25" fmla="*/ 97 h 120"/>
                <a:gd name="T26" fmla="*/ 86 w 90"/>
                <a:gd name="T27" fmla="*/ 95 h 120"/>
                <a:gd name="T28" fmla="*/ 84 w 90"/>
                <a:gd name="T29" fmla="*/ 93 h 120"/>
                <a:gd name="T30" fmla="*/ 81 w 90"/>
                <a:gd name="T31" fmla="*/ 91 h 120"/>
                <a:gd name="T32" fmla="*/ 78 w 90"/>
                <a:gd name="T33" fmla="*/ 90 h 120"/>
                <a:gd name="T34" fmla="*/ 75 w 90"/>
                <a:gd name="T35" fmla="*/ 90 h 120"/>
                <a:gd name="T36" fmla="*/ 30 w 90"/>
                <a:gd name="T37" fmla="*/ 90 h 120"/>
                <a:gd name="T38" fmla="*/ 30 w 90"/>
                <a:gd name="T39" fmla="*/ 15 h 120"/>
                <a:gd name="T40" fmla="*/ 30 w 90"/>
                <a:gd name="T41" fmla="*/ 12 h 120"/>
                <a:gd name="T42" fmla="*/ 29 w 90"/>
                <a:gd name="T43" fmla="*/ 9 h 120"/>
                <a:gd name="T44" fmla="*/ 28 w 90"/>
                <a:gd name="T45" fmla="*/ 7 h 120"/>
                <a:gd name="T46" fmla="*/ 26 w 90"/>
                <a:gd name="T47" fmla="*/ 5 h 120"/>
                <a:gd name="T48" fmla="*/ 24 w 90"/>
                <a:gd name="T49" fmla="*/ 3 h 120"/>
                <a:gd name="T50" fmla="*/ 21 w 90"/>
                <a:gd name="T51" fmla="*/ 1 h 120"/>
                <a:gd name="T52" fmla="*/ 18 w 90"/>
                <a:gd name="T53" fmla="*/ 0 h 120"/>
                <a:gd name="T54" fmla="*/ 15 w 90"/>
                <a:gd name="T55" fmla="*/ 0 h 120"/>
                <a:gd name="T56" fmla="*/ 12 w 90"/>
                <a:gd name="T57" fmla="*/ 0 h 120"/>
                <a:gd name="T58" fmla="*/ 10 w 90"/>
                <a:gd name="T59" fmla="*/ 1 h 120"/>
                <a:gd name="T60" fmla="*/ 6 w 90"/>
                <a:gd name="T61" fmla="*/ 3 h 120"/>
                <a:gd name="T62" fmla="*/ 4 w 90"/>
                <a:gd name="T63" fmla="*/ 5 h 120"/>
                <a:gd name="T64" fmla="*/ 3 w 90"/>
                <a:gd name="T65" fmla="*/ 7 h 120"/>
                <a:gd name="T66" fmla="*/ 1 w 90"/>
                <a:gd name="T67" fmla="*/ 9 h 120"/>
                <a:gd name="T68" fmla="*/ 1 w 90"/>
                <a:gd name="T69" fmla="*/ 12 h 120"/>
                <a:gd name="T70" fmla="*/ 0 w 90"/>
                <a:gd name="T71" fmla="*/ 15 h 120"/>
                <a:gd name="T72" fmla="*/ 0 w 90"/>
                <a:gd name="T73" fmla="*/ 105 h 120"/>
                <a:gd name="T74" fmla="*/ 1 w 90"/>
                <a:gd name="T75" fmla="*/ 109 h 120"/>
                <a:gd name="T76" fmla="*/ 1 w 90"/>
                <a:gd name="T77" fmla="*/ 111 h 120"/>
                <a:gd name="T78" fmla="*/ 3 w 90"/>
                <a:gd name="T79" fmla="*/ 114 h 120"/>
                <a:gd name="T80" fmla="*/ 4 w 90"/>
                <a:gd name="T81" fmla="*/ 116 h 120"/>
                <a:gd name="T82" fmla="*/ 6 w 90"/>
                <a:gd name="T83" fmla="*/ 117 h 120"/>
                <a:gd name="T84" fmla="*/ 10 w 90"/>
                <a:gd name="T85" fmla="*/ 119 h 120"/>
                <a:gd name="T86" fmla="*/ 13 w 90"/>
                <a:gd name="T87" fmla="*/ 120 h 120"/>
                <a:gd name="T88" fmla="*/ 15 w 90"/>
                <a:gd name="T89"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0" h="120">
                  <a:moveTo>
                    <a:pt x="15" y="120"/>
                  </a:moveTo>
                  <a:lnTo>
                    <a:pt x="75" y="120"/>
                  </a:lnTo>
                  <a:lnTo>
                    <a:pt x="78" y="120"/>
                  </a:lnTo>
                  <a:lnTo>
                    <a:pt x="81" y="119"/>
                  </a:lnTo>
                  <a:lnTo>
                    <a:pt x="84" y="117"/>
                  </a:lnTo>
                  <a:lnTo>
                    <a:pt x="86" y="116"/>
                  </a:lnTo>
                  <a:lnTo>
                    <a:pt x="88" y="114"/>
                  </a:lnTo>
                  <a:lnTo>
                    <a:pt x="89" y="111"/>
                  </a:lnTo>
                  <a:lnTo>
                    <a:pt x="90" y="109"/>
                  </a:lnTo>
                  <a:lnTo>
                    <a:pt x="90" y="105"/>
                  </a:lnTo>
                  <a:lnTo>
                    <a:pt x="90" y="102"/>
                  </a:lnTo>
                  <a:lnTo>
                    <a:pt x="89" y="99"/>
                  </a:lnTo>
                  <a:lnTo>
                    <a:pt x="88" y="97"/>
                  </a:lnTo>
                  <a:lnTo>
                    <a:pt x="86" y="95"/>
                  </a:lnTo>
                  <a:lnTo>
                    <a:pt x="84" y="93"/>
                  </a:lnTo>
                  <a:lnTo>
                    <a:pt x="81" y="91"/>
                  </a:lnTo>
                  <a:lnTo>
                    <a:pt x="78" y="90"/>
                  </a:lnTo>
                  <a:lnTo>
                    <a:pt x="75" y="90"/>
                  </a:lnTo>
                  <a:lnTo>
                    <a:pt x="30" y="90"/>
                  </a:lnTo>
                  <a:lnTo>
                    <a:pt x="30" y="15"/>
                  </a:lnTo>
                  <a:lnTo>
                    <a:pt x="30" y="12"/>
                  </a:lnTo>
                  <a:lnTo>
                    <a:pt x="29" y="9"/>
                  </a:lnTo>
                  <a:lnTo>
                    <a:pt x="28" y="7"/>
                  </a:lnTo>
                  <a:lnTo>
                    <a:pt x="26" y="5"/>
                  </a:lnTo>
                  <a:lnTo>
                    <a:pt x="24" y="3"/>
                  </a:lnTo>
                  <a:lnTo>
                    <a:pt x="21" y="1"/>
                  </a:lnTo>
                  <a:lnTo>
                    <a:pt x="18" y="0"/>
                  </a:lnTo>
                  <a:lnTo>
                    <a:pt x="15" y="0"/>
                  </a:lnTo>
                  <a:lnTo>
                    <a:pt x="12" y="0"/>
                  </a:lnTo>
                  <a:lnTo>
                    <a:pt x="10" y="1"/>
                  </a:lnTo>
                  <a:lnTo>
                    <a:pt x="6" y="3"/>
                  </a:lnTo>
                  <a:lnTo>
                    <a:pt x="4" y="5"/>
                  </a:lnTo>
                  <a:lnTo>
                    <a:pt x="3" y="7"/>
                  </a:lnTo>
                  <a:lnTo>
                    <a:pt x="1" y="9"/>
                  </a:lnTo>
                  <a:lnTo>
                    <a:pt x="1" y="12"/>
                  </a:lnTo>
                  <a:lnTo>
                    <a:pt x="0" y="15"/>
                  </a:lnTo>
                  <a:lnTo>
                    <a:pt x="0" y="105"/>
                  </a:lnTo>
                  <a:lnTo>
                    <a:pt x="1" y="109"/>
                  </a:lnTo>
                  <a:lnTo>
                    <a:pt x="1" y="111"/>
                  </a:lnTo>
                  <a:lnTo>
                    <a:pt x="3" y="114"/>
                  </a:lnTo>
                  <a:lnTo>
                    <a:pt x="4" y="116"/>
                  </a:lnTo>
                  <a:lnTo>
                    <a:pt x="6" y="117"/>
                  </a:lnTo>
                  <a:lnTo>
                    <a:pt x="10" y="119"/>
                  </a:lnTo>
                  <a:lnTo>
                    <a:pt x="13" y="120"/>
                  </a:lnTo>
                  <a:lnTo>
                    <a:pt x="15" y="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latin typeface="Barlow" panose="00000500000000000000" pitchFamily="2" charset="0"/>
              </a:endParaRPr>
            </a:p>
          </p:txBody>
        </p:sp>
        <p:sp>
          <p:nvSpPr>
            <p:cNvPr id="309" name="Freeform 221"/>
            <p:cNvSpPr>
              <a:spLocks/>
            </p:cNvSpPr>
            <p:nvPr/>
          </p:nvSpPr>
          <p:spPr bwMode="auto">
            <a:xfrm>
              <a:off x="8736013" y="2698750"/>
              <a:ext cx="47625" cy="11113"/>
            </a:xfrm>
            <a:custGeom>
              <a:avLst/>
              <a:gdLst>
                <a:gd name="T0" fmla="*/ 135 w 150"/>
                <a:gd name="T1" fmla="*/ 0 h 31"/>
                <a:gd name="T2" fmla="*/ 15 w 150"/>
                <a:gd name="T3" fmla="*/ 0 h 31"/>
                <a:gd name="T4" fmla="*/ 12 w 150"/>
                <a:gd name="T5" fmla="*/ 1 h 31"/>
                <a:gd name="T6" fmla="*/ 9 w 150"/>
                <a:gd name="T7" fmla="*/ 2 h 31"/>
                <a:gd name="T8" fmla="*/ 6 w 150"/>
                <a:gd name="T9" fmla="*/ 4 h 31"/>
                <a:gd name="T10" fmla="*/ 4 w 150"/>
                <a:gd name="T11" fmla="*/ 6 h 31"/>
                <a:gd name="T12" fmla="*/ 2 w 150"/>
                <a:gd name="T13" fmla="*/ 8 h 31"/>
                <a:gd name="T14" fmla="*/ 1 w 150"/>
                <a:gd name="T15" fmla="*/ 10 h 31"/>
                <a:gd name="T16" fmla="*/ 0 w 150"/>
                <a:gd name="T17" fmla="*/ 13 h 31"/>
                <a:gd name="T18" fmla="*/ 0 w 150"/>
                <a:gd name="T19" fmla="*/ 16 h 31"/>
                <a:gd name="T20" fmla="*/ 0 w 150"/>
                <a:gd name="T21" fmla="*/ 19 h 31"/>
                <a:gd name="T22" fmla="*/ 1 w 150"/>
                <a:gd name="T23" fmla="*/ 22 h 31"/>
                <a:gd name="T24" fmla="*/ 2 w 150"/>
                <a:gd name="T25" fmla="*/ 24 h 31"/>
                <a:gd name="T26" fmla="*/ 4 w 150"/>
                <a:gd name="T27" fmla="*/ 26 h 31"/>
                <a:gd name="T28" fmla="*/ 6 w 150"/>
                <a:gd name="T29" fmla="*/ 28 h 31"/>
                <a:gd name="T30" fmla="*/ 9 w 150"/>
                <a:gd name="T31" fmla="*/ 29 h 31"/>
                <a:gd name="T32" fmla="*/ 12 w 150"/>
                <a:gd name="T33" fmla="*/ 30 h 31"/>
                <a:gd name="T34" fmla="*/ 15 w 150"/>
                <a:gd name="T35" fmla="*/ 31 h 31"/>
                <a:gd name="T36" fmla="*/ 135 w 150"/>
                <a:gd name="T37" fmla="*/ 31 h 31"/>
                <a:gd name="T38" fmla="*/ 138 w 150"/>
                <a:gd name="T39" fmla="*/ 30 h 31"/>
                <a:gd name="T40" fmla="*/ 141 w 150"/>
                <a:gd name="T41" fmla="*/ 29 h 31"/>
                <a:gd name="T42" fmla="*/ 144 w 150"/>
                <a:gd name="T43" fmla="*/ 28 h 31"/>
                <a:gd name="T44" fmla="*/ 146 w 150"/>
                <a:gd name="T45" fmla="*/ 26 h 31"/>
                <a:gd name="T46" fmla="*/ 148 w 150"/>
                <a:gd name="T47" fmla="*/ 24 h 31"/>
                <a:gd name="T48" fmla="*/ 149 w 150"/>
                <a:gd name="T49" fmla="*/ 22 h 31"/>
                <a:gd name="T50" fmla="*/ 150 w 150"/>
                <a:gd name="T51" fmla="*/ 19 h 31"/>
                <a:gd name="T52" fmla="*/ 150 w 150"/>
                <a:gd name="T53" fmla="*/ 16 h 31"/>
                <a:gd name="T54" fmla="*/ 150 w 150"/>
                <a:gd name="T55" fmla="*/ 13 h 31"/>
                <a:gd name="T56" fmla="*/ 149 w 150"/>
                <a:gd name="T57" fmla="*/ 10 h 31"/>
                <a:gd name="T58" fmla="*/ 148 w 150"/>
                <a:gd name="T59" fmla="*/ 8 h 31"/>
                <a:gd name="T60" fmla="*/ 146 w 150"/>
                <a:gd name="T61" fmla="*/ 6 h 31"/>
                <a:gd name="T62" fmla="*/ 144 w 150"/>
                <a:gd name="T63" fmla="*/ 4 h 31"/>
                <a:gd name="T64" fmla="*/ 141 w 150"/>
                <a:gd name="T65" fmla="*/ 2 h 31"/>
                <a:gd name="T66" fmla="*/ 138 w 150"/>
                <a:gd name="T67" fmla="*/ 1 h 31"/>
                <a:gd name="T68" fmla="*/ 135 w 150"/>
                <a:gd name="T6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0" h="31">
                  <a:moveTo>
                    <a:pt x="135" y="0"/>
                  </a:moveTo>
                  <a:lnTo>
                    <a:pt x="15" y="0"/>
                  </a:lnTo>
                  <a:lnTo>
                    <a:pt x="12" y="1"/>
                  </a:lnTo>
                  <a:lnTo>
                    <a:pt x="9" y="2"/>
                  </a:lnTo>
                  <a:lnTo>
                    <a:pt x="6" y="4"/>
                  </a:lnTo>
                  <a:lnTo>
                    <a:pt x="4" y="6"/>
                  </a:lnTo>
                  <a:lnTo>
                    <a:pt x="2" y="8"/>
                  </a:lnTo>
                  <a:lnTo>
                    <a:pt x="1" y="10"/>
                  </a:lnTo>
                  <a:lnTo>
                    <a:pt x="0" y="13"/>
                  </a:lnTo>
                  <a:lnTo>
                    <a:pt x="0" y="16"/>
                  </a:lnTo>
                  <a:lnTo>
                    <a:pt x="0" y="19"/>
                  </a:lnTo>
                  <a:lnTo>
                    <a:pt x="1" y="22"/>
                  </a:lnTo>
                  <a:lnTo>
                    <a:pt x="2" y="24"/>
                  </a:lnTo>
                  <a:lnTo>
                    <a:pt x="4" y="26"/>
                  </a:lnTo>
                  <a:lnTo>
                    <a:pt x="6" y="28"/>
                  </a:lnTo>
                  <a:lnTo>
                    <a:pt x="9" y="29"/>
                  </a:lnTo>
                  <a:lnTo>
                    <a:pt x="12" y="30"/>
                  </a:lnTo>
                  <a:lnTo>
                    <a:pt x="15" y="31"/>
                  </a:lnTo>
                  <a:lnTo>
                    <a:pt x="135" y="31"/>
                  </a:lnTo>
                  <a:lnTo>
                    <a:pt x="138" y="30"/>
                  </a:lnTo>
                  <a:lnTo>
                    <a:pt x="141" y="29"/>
                  </a:lnTo>
                  <a:lnTo>
                    <a:pt x="144" y="28"/>
                  </a:lnTo>
                  <a:lnTo>
                    <a:pt x="146" y="26"/>
                  </a:lnTo>
                  <a:lnTo>
                    <a:pt x="148" y="24"/>
                  </a:lnTo>
                  <a:lnTo>
                    <a:pt x="149" y="22"/>
                  </a:lnTo>
                  <a:lnTo>
                    <a:pt x="150" y="19"/>
                  </a:lnTo>
                  <a:lnTo>
                    <a:pt x="150" y="16"/>
                  </a:lnTo>
                  <a:lnTo>
                    <a:pt x="150" y="13"/>
                  </a:lnTo>
                  <a:lnTo>
                    <a:pt x="149" y="10"/>
                  </a:lnTo>
                  <a:lnTo>
                    <a:pt x="148" y="8"/>
                  </a:lnTo>
                  <a:lnTo>
                    <a:pt x="146" y="6"/>
                  </a:lnTo>
                  <a:lnTo>
                    <a:pt x="144" y="4"/>
                  </a:lnTo>
                  <a:lnTo>
                    <a:pt x="141" y="2"/>
                  </a:lnTo>
                  <a:lnTo>
                    <a:pt x="138" y="1"/>
                  </a:lnTo>
                  <a:lnTo>
                    <a:pt x="13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latin typeface="Barlow" panose="00000500000000000000" pitchFamily="2" charset="0"/>
              </a:endParaRPr>
            </a:p>
          </p:txBody>
        </p:sp>
        <p:sp>
          <p:nvSpPr>
            <p:cNvPr id="310" name="Freeform 222"/>
            <p:cNvSpPr>
              <a:spLocks/>
            </p:cNvSpPr>
            <p:nvPr/>
          </p:nvSpPr>
          <p:spPr bwMode="auto">
            <a:xfrm>
              <a:off x="8755063" y="2719388"/>
              <a:ext cx="28575" cy="9525"/>
            </a:xfrm>
            <a:custGeom>
              <a:avLst/>
              <a:gdLst>
                <a:gd name="T0" fmla="*/ 75 w 90"/>
                <a:gd name="T1" fmla="*/ 0 h 30"/>
                <a:gd name="T2" fmla="*/ 15 w 90"/>
                <a:gd name="T3" fmla="*/ 0 h 30"/>
                <a:gd name="T4" fmla="*/ 12 w 90"/>
                <a:gd name="T5" fmla="*/ 0 h 30"/>
                <a:gd name="T6" fmla="*/ 10 w 90"/>
                <a:gd name="T7" fmla="*/ 1 h 30"/>
                <a:gd name="T8" fmla="*/ 6 w 90"/>
                <a:gd name="T9" fmla="*/ 3 h 30"/>
                <a:gd name="T10" fmla="*/ 4 w 90"/>
                <a:gd name="T11" fmla="*/ 5 h 30"/>
                <a:gd name="T12" fmla="*/ 2 w 90"/>
                <a:gd name="T13" fmla="*/ 7 h 30"/>
                <a:gd name="T14" fmla="*/ 1 w 90"/>
                <a:gd name="T15" fmla="*/ 9 h 30"/>
                <a:gd name="T16" fmla="*/ 0 w 90"/>
                <a:gd name="T17" fmla="*/ 12 h 30"/>
                <a:gd name="T18" fmla="*/ 0 w 90"/>
                <a:gd name="T19" fmla="*/ 15 h 30"/>
                <a:gd name="T20" fmla="*/ 0 w 90"/>
                <a:gd name="T21" fmla="*/ 19 h 30"/>
                <a:gd name="T22" fmla="*/ 1 w 90"/>
                <a:gd name="T23" fmla="*/ 21 h 30"/>
                <a:gd name="T24" fmla="*/ 2 w 90"/>
                <a:gd name="T25" fmla="*/ 24 h 30"/>
                <a:gd name="T26" fmla="*/ 4 w 90"/>
                <a:gd name="T27" fmla="*/ 26 h 30"/>
                <a:gd name="T28" fmla="*/ 6 w 90"/>
                <a:gd name="T29" fmla="*/ 27 h 30"/>
                <a:gd name="T30" fmla="*/ 10 w 90"/>
                <a:gd name="T31" fmla="*/ 29 h 30"/>
                <a:gd name="T32" fmla="*/ 12 w 90"/>
                <a:gd name="T33" fmla="*/ 29 h 30"/>
                <a:gd name="T34" fmla="*/ 15 w 90"/>
                <a:gd name="T35" fmla="*/ 30 h 30"/>
                <a:gd name="T36" fmla="*/ 75 w 90"/>
                <a:gd name="T37" fmla="*/ 30 h 30"/>
                <a:gd name="T38" fmla="*/ 78 w 90"/>
                <a:gd name="T39" fmla="*/ 29 h 30"/>
                <a:gd name="T40" fmla="*/ 81 w 90"/>
                <a:gd name="T41" fmla="*/ 29 h 30"/>
                <a:gd name="T42" fmla="*/ 84 w 90"/>
                <a:gd name="T43" fmla="*/ 27 h 30"/>
                <a:gd name="T44" fmla="*/ 86 w 90"/>
                <a:gd name="T45" fmla="*/ 26 h 30"/>
                <a:gd name="T46" fmla="*/ 88 w 90"/>
                <a:gd name="T47" fmla="*/ 24 h 30"/>
                <a:gd name="T48" fmla="*/ 89 w 90"/>
                <a:gd name="T49" fmla="*/ 21 h 30"/>
                <a:gd name="T50" fmla="*/ 90 w 90"/>
                <a:gd name="T51" fmla="*/ 19 h 30"/>
                <a:gd name="T52" fmla="*/ 90 w 90"/>
                <a:gd name="T53" fmla="*/ 15 h 30"/>
                <a:gd name="T54" fmla="*/ 90 w 90"/>
                <a:gd name="T55" fmla="*/ 12 h 30"/>
                <a:gd name="T56" fmla="*/ 89 w 90"/>
                <a:gd name="T57" fmla="*/ 9 h 30"/>
                <a:gd name="T58" fmla="*/ 88 w 90"/>
                <a:gd name="T59" fmla="*/ 7 h 30"/>
                <a:gd name="T60" fmla="*/ 86 w 90"/>
                <a:gd name="T61" fmla="*/ 5 h 30"/>
                <a:gd name="T62" fmla="*/ 84 w 90"/>
                <a:gd name="T63" fmla="*/ 3 h 30"/>
                <a:gd name="T64" fmla="*/ 81 w 90"/>
                <a:gd name="T65" fmla="*/ 1 h 30"/>
                <a:gd name="T66" fmla="*/ 78 w 90"/>
                <a:gd name="T67" fmla="*/ 0 h 30"/>
                <a:gd name="T68" fmla="*/ 75 w 90"/>
                <a:gd name="T69" fmla="*/ 0 h 30"/>
                <a:gd name="T70" fmla="*/ 75 w 90"/>
                <a:gd name="T7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30">
                  <a:moveTo>
                    <a:pt x="75" y="0"/>
                  </a:moveTo>
                  <a:lnTo>
                    <a:pt x="15" y="0"/>
                  </a:lnTo>
                  <a:lnTo>
                    <a:pt x="12" y="0"/>
                  </a:lnTo>
                  <a:lnTo>
                    <a:pt x="10" y="1"/>
                  </a:lnTo>
                  <a:lnTo>
                    <a:pt x="6" y="3"/>
                  </a:lnTo>
                  <a:lnTo>
                    <a:pt x="4" y="5"/>
                  </a:lnTo>
                  <a:lnTo>
                    <a:pt x="2" y="7"/>
                  </a:lnTo>
                  <a:lnTo>
                    <a:pt x="1" y="9"/>
                  </a:lnTo>
                  <a:lnTo>
                    <a:pt x="0" y="12"/>
                  </a:lnTo>
                  <a:lnTo>
                    <a:pt x="0" y="15"/>
                  </a:lnTo>
                  <a:lnTo>
                    <a:pt x="0" y="19"/>
                  </a:lnTo>
                  <a:lnTo>
                    <a:pt x="1" y="21"/>
                  </a:lnTo>
                  <a:lnTo>
                    <a:pt x="2" y="24"/>
                  </a:lnTo>
                  <a:lnTo>
                    <a:pt x="4" y="26"/>
                  </a:lnTo>
                  <a:lnTo>
                    <a:pt x="6" y="27"/>
                  </a:lnTo>
                  <a:lnTo>
                    <a:pt x="10" y="29"/>
                  </a:lnTo>
                  <a:lnTo>
                    <a:pt x="12" y="29"/>
                  </a:lnTo>
                  <a:lnTo>
                    <a:pt x="15" y="30"/>
                  </a:lnTo>
                  <a:lnTo>
                    <a:pt x="75" y="30"/>
                  </a:lnTo>
                  <a:lnTo>
                    <a:pt x="78" y="29"/>
                  </a:lnTo>
                  <a:lnTo>
                    <a:pt x="81" y="29"/>
                  </a:lnTo>
                  <a:lnTo>
                    <a:pt x="84" y="27"/>
                  </a:lnTo>
                  <a:lnTo>
                    <a:pt x="86" y="26"/>
                  </a:lnTo>
                  <a:lnTo>
                    <a:pt x="88" y="24"/>
                  </a:lnTo>
                  <a:lnTo>
                    <a:pt x="89" y="21"/>
                  </a:lnTo>
                  <a:lnTo>
                    <a:pt x="90" y="19"/>
                  </a:lnTo>
                  <a:lnTo>
                    <a:pt x="90" y="15"/>
                  </a:lnTo>
                  <a:lnTo>
                    <a:pt x="90" y="12"/>
                  </a:lnTo>
                  <a:lnTo>
                    <a:pt x="89" y="9"/>
                  </a:lnTo>
                  <a:lnTo>
                    <a:pt x="88" y="7"/>
                  </a:lnTo>
                  <a:lnTo>
                    <a:pt x="86" y="5"/>
                  </a:lnTo>
                  <a:lnTo>
                    <a:pt x="84" y="3"/>
                  </a:lnTo>
                  <a:lnTo>
                    <a:pt x="81" y="1"/>
                  </a:lnTo>
                  <a:lnTo>
                    <a:pt x="78" y="0"/>
                  </a:lnTo>
                  <a:lnTo>
                    <a:pt x="75" y="0"/>
                  </a:lnTo>
                  <a:lnTo>
                    <a:pt x="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latin typeface="Barlow" panose="00000500000000000000" pitchFamily="2" charset="0"/>
              </a:endParaRPr>
            </a:p>
          </p:txBody>
        </p:sp>
        <p:sp>
          <p:nvSpPr>
            <p:cNvPr id="311" name="Freeform 223"/>
            <p:cNvSpPr>
              <a:spLocks/>
            </p:cNvSpPr>
            <p:nvPr/>
          </p:nvSpPr>
          <p:spPr bwMode="auto">
            <a:xfrm>
              <a:off x="8764588" y="2738438"/>
              <a:ext cx="19050" cy="9525"/>
            </a:xfrm>
            <a:custGeom>
              <a:avLst/>
              <a:gdLst>
                <a:gd name="T0" fmla="*/ 45 w 60"/>
                <a:gd name="T1" fmla="*/ 0 h 30"/>
                <a:gd name="T2" fmla="*/ 15 w 60"/>
                <a:gd name="T3" fmla="*/ 0 h 30"/>
                <a:gd name="T4" fmla="*/ 12 w 60"/>
                <a:gd name="T5" fmla="*/ 0 h 30"/>
                <a:gd name="T6" fmla="*/ 10 w 60"/>
                <a:gd name="T7" fmla="*/ 1 h 30"/>
                <a:gd name="T8" fmla="*/ 6 w 60"/>
                <a:gd name="T9" fmla="*/ 3 h 30"/>
                <a:gd name="T10" fmla="*/ 4 w 60"/>
                <a:gd name="T11" fmla="*/ 5 h 30"/>
                <a:gd name="T12" fmla="*/ 2 w 60"/>
                <a:gd name="T13" fmla="*/ 7 h 30"/>
                <a:gd name="T14" fmla="*/ 1 w 60"/>
                <a:gd name="T15" fmla="*/ 9 h 30"/>
                <a:gd name="T16" fmla="*/ 0 w 60"/>
                <a:gd name="T17" fmla="*/ 12 h 30"/>
                <a:gd name="T18" fmla="*/ 0 w 60"/>
                <a:gd name="T19" fmla="*/ 15 h 30"/>
                <a:gd name="T20" fmla="*/ 0 w 60"/>
                <a:gd name="T21" fmla="*/ 19 h 30"/>
                <a:gd name="T22" fmla="*/ 1 w 60"/>
                <a:gd name="T23" fmla="*/ 21 h 30"/>
                <a:gd name="T24" fmla="*/ 2 w 60"/>
                <a:gd name="T25" fmla="*/ 24 h 30"/>
                <a:gd name="T26" fmla="*/ 4 w 60"/>
                <a:gd name="T27" fmla="*/ 26 h 30"/>
                <a:gd name="T28" fmla="*/ 6 w 60"/>
                <a:gd name="T29" fmla="*/ 27 h 30"/>
                <a:gd name="T30" fmla="*/ 10 w 60"/>
                <a:gd name="T31" fmla="*/ 29 h 30"/>
                <a:gd name="T32" fmla="*/ 12 w 60"/>
                <a:gd name="T33" fmla="*/ 30 h 30"/>
                <a:gd name="T34" fmla="*/ 15 w 60"/>
                <a:gd name="T35" fmla="*/ 30 h 30"/>
                <a:gd name="T36" fmla="*/ 45 w 60"/>
                <a:gd name="T37" fmla="*/ 30 h 30"/>
                <a:gd name="T38" fmla="*/ 48 w 60"/>
                <a:gd name="T39" fmla="*/ 30 h 30"/>
                <a:gd name="T40" fmla="*/ 51 w 60"/>
                <a:gd name="T41" fmla="*/ 29 h 30"/>
                <a:gd name="T42" fmla="*/ 54 w 60"/>
                <a:gd name="T43" fmla="*/ 27 h 30"/>
                <a:gd name="T44" fmla="*/ 56 w 60"/>
                <a:gd name="T45" fmla="*/ 26 h 30"/>
                <a:gd name="T46" fmla="*/ 58 w 60"/>
                <a:gd name="T47" fmla="*/ 24 h 30"/>
                <a:gd name="T48" fmla="*/ 59 w 60"/>
                <a:gd name="T49" fmla="*/ 21 h 30"/>
                <a:gd name="T50" fmla="*/ 60 w 60"/>
                <a:gd name="T51" fmla="*/ 19 h 30"/>
                <a:gd name="T52" fmla="*/ 60 w 60"/>
                <a:gd name="T53" fmla="*/ 15 h 30"/>
                <a:gd name="T54" fmla="*/ 60 w 60"/>
                <a:gd name="T55" fmla="*/ 12 h 30"/>
                <a:gd name="T56" fmla="*/ 59 w 60"/>
                <a:gd name="T57" fmla="*/ 9 h 30"/>
                <a:gd name="T58" fmla="*/ 58 w 60"/>
                <a:gd name="T59" fmla="*/ 7 h 30"/>
                <a:gd name="T60" fmla="*/ 56 w 60"/>
                <a:gd name="T61" fmla="*/ 5 h 30"/>
                <a:gd name="T62" fmla="*/ 54 w 60"/>
                <a:gd name="T63" fmla="*/ 3 h 30"/>
                <a:gd name="T64" fmla="*/ 51 w 60"/>
                <a:gd name="T65" fmla="*/ 1 h 30"/>
                <a:gd name="T66" fmla="*/ 48 w 60"/>
                <a:gd name="T67" fmla="*/ 0 h 30"/>
                <a:gd name="T68" fmla="*/ 45 w 60"/>
                <a:gd name="T6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0" h="30">
                  <a:moveTo>
                    <a:pt x="45" y="0"/>
                  </a:moveTo>
                  <a:lnTo>
                    <a:pt x="15" y="0"/>
                  </a:lnTo>
                  <a:lnTo>
                    <a:pt x="12" y="0"/>
                  </a:lnTo>
                  <a:lnTo>
                    <a:pt x="10" y="1"/>
                  </a:lnTo>
                  <a:lnTo>
                    <a:pt x="6" y="3"/>
                  </a:lnTo>
                  <a:lnTo>
                    <a:pt x="4" y="5"/>
                  </a:lnTo>
                  <a:lnTo>
                    <a:pt x="2" y="7"/>
                  </a:lnTo>
                  <a:lnTo>
                    <a:pt x="1" y="9"/>
                  </a:lnTo>
                  <a:lnTo>
                    <a:pt x="0" y="12"/>
                  </a:lnTo>
                  <a:lnTo>
                    <a:pt x="0" y="15"/>
                  </a:lnTo>
                  <a:lnTo>
                    <a:pt x="0" y="19"/>
                  </a:lnTo>
                  <a:lnTo>
                    <a:pt x="1" y="21"/>
                  </a:lnTo>
                  <a:lnTo>
                    <a:pt x="2" y="24"/>
                  </a:lnTo>
                  <a:lnTo>
                    <a:pt x="4" y="26"/>
                  </a:lnTo>
                  <a:lnTo>
                    <a:pt x="6" y="27"/>
                  </a:lnTo>
                  <a:lnTo>
                    <a:pt x="10" y="29"/>
                  </a:lnTo>
                  <a:lnTo>
                    <a:pt x="12" y="30"/>
                  </a:lnTo>
                  <a:lnTo>
                    <a:pt x="15" y="30"/>
                  </a:lnTo>
                  <a:lnTo>
                    <a:pt x="45" y="30"/>
                  </a:lnTo>
                  <a:lnTo>
                    <a:pt x="48" y="30"/>
                  </a:lnTo>
                  <a:lnTo>
                    <a:pt x="51" y="29"/>
                  </a:lnTo>
                  <a:lnTo>
                    <a:pt x="54" y="27"/>
                  </a:lnTo>
                  <a:lnTo>
                    <a:pt x="56" y="26"/>
                  </a:lnTo>
                  <a:lnTo>
                    <a:pt x="58" y="24"/>
                  </a:lnTo>
                  <a:lnTo>
                    <a:pt x="59" y="21"/>
                  </a:lnTo>
                  <a:lnTo>
                    <a:pt x="60" y="19"/>
                  </a:lnTo>
                  <a:lnTo>
                    <a:pt x="60" y="15"/>
                  </a:lnTo>
                  <a:lnTo>
                    <a:pt x="60" y="12"/>
                  </a:lnTo>
                  <a:lnTo>
                    <a:pt x="59" y="9"/>
                  </a:lnTo>
                  <a:lnTo>
                    <a:pt x="58" y="7"/>
                  </a:lnTo>
                  <a:lnTo>
                    <a:pt x="56" y="5"/>
                  </a:lnTo>
                  <a:lnTo>
                    <a:pt x="54" y="3"/>
                  </a:lnTo>
                  <a:lnTo>
                    <a:pt x="51" y="1"/>
                  </a:lnTo>
                  <a:lnTo>
                    <a:pt x="48" y="0"/>
                  </a:lnTo>
                  <a:lnTo>
                    <a:pt x="4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latin typeface="Barlow" panose="00000500000000000000" pitchFamily="2" charset="0"/>
              </a:endParaRPr>
            </a:p>
          </p:txBody>
        </p:sp>
        <p:sp>
          <p:nvSpPr>
            <p:cNvPr id="312" name="Freeform 224"/>
            <p:cNvSpPr>
              <a:spLocks noEditPoints="1"/>
            </p:cNvSpPr>
            <p:nvPr/>
          </p:nvSpPr>
          <p:spPr bwMode="auto">
            <a:xfrm>
              <a:off x="8740775" y="2536825"/>
              <a:ext cx="115888" cy="114300"/>
            </a:xfrm>
            <a:custGeom>
              <a:avLst/>
              <a:gdLst>
                <a:gd name="T0" fmla="*/ 211 w 361"/>
                <a:gd name="T1" fmla="*/ 34 h 361"/>
                <a:gd name="T2" fmla="*/ 252 w 361"/>
                <a:gd name="T3" fmla="*/ 49 h 361"/>
                <a:gd name="T4" fmla="*/ 286 w 361"/>
                <a:gd name="T5" fmla="*/ 75 h 361"/>
                <a:gd name="T6" fmla="*/ 313 w 361"/>
                <a:gd name="T7" fmla="*/ 110 h 361"/>
                <a:gd name="T8" fmla="*/ 328 w 361"/>
                <a:gd name="T9" fmla="*/ 151 h 361"/>
                <a:gd name="T10" fmla="*/ 330 w 361"/>
                <a:gd name="T11" fmla="*/ 196 h 361"/>
                <a:gd name="T12" fmla="*/ 319 w 361"/>
                <a:gd name="T13" fmla="*/ 239 h 361"/>
                <a:gd name="T14" fmla="*/ 297 w 361"/>
                <a:gd name="T15" fmla="*/ 277 h 361"/>
                <a:gd name="T16" fmla="*/ 265 w 361"/>
                <a:gd name="T17" fmla="*/ 306 h 361"/>
                <a:gd name="T18" fmla="*/ 225 w 361"/>
                <a:gd name="T19" fmla="*/ 325 h 361"/>
                <a:gd name="T20" fmla="*/ 180 w 361"/>
                <a:gd name="T21" fmla="*/ 331 h 361"/>
                <a:gd name="T22" fmla="*/ 136 w 361"/>
                <a:gd name="T23" fmla="*/ 325 h 361"/>
                <a:gd name="T24" fmla="*/ 96 w 361"/>
                <a:gd name="T25" fmla="*/ 306 h 361"/>
                <a:gd name="T26" fmla="*/ 64 w 361"/>
                <a:gd name="T27" fmla="*/ 277 h 361"/>
                <a:gd name="T28" fmla="*/ 42 w 361"/>
                <a:gd name="T29" fmla="*/ 239 h 361"/>
                <a:gd name="T30" fmla="*/ 31 w 361"/>
                <a:gd name="T31" fmla="*/ 196 h 361"/>
                <a:gd name="T32" fmla="*/ 33 w 361"/>
                <a:gd name="T33" fmla="*/ 151 h 361"/>
                <a:gd name="T34" fmla="*/ 48 w 361"/>
                <a:gd name="T35" fmla="*/ 110 h 361"/>
                <a:gd name="T36" fmla="*/ 74 w 361"/>
                <a:gd name="T37" fmla="*/ 75 h 361"/>
                <a:gd name="T38" fmla="*/ 108 w 361"/>
                <a:gd name="T39" fmla="*/ 49 h 361"/>
                <a:gd name="T40" fmla="*/ 150 w 361"/>
                <a:gd name="T41" fmla="*/ 34 h 361"/>
                <a:gd name="T42" fmla="*/ 180 w 361"/>
                <a:gd name="T43" fmla="*/ 30 h 361"/>
                <a:gd name="T44" fmla="*/ 216 w 361"/>
                <a:gd name="T45" fmla="*/ 358 h 361"/>
                <a:gd name="T46" fmla="*/ 267 w 361"/>
                <a:gd name="T47" fmla="*/ 340 h 361"/>
                <a:gd name="T48" fmla="*/ 307 w 361"/>
                <a:gd name="T49" fmla="*/ 309 h 361"/>
                <a:gd name="T50" fmla="*/ 339 w 361"/>
                <a:gd name="T51" fmla="*/ 267 h 361"/>
                <a:gd name="T52" fmla="*/ 357 w 361"/>
                <a:gd name="T53" fmla="*/ 218 h 361"/>
                <a:gd name="T54" fmla="*/ 360 w 361"/>
                <a:gd name="T55" fmla="*/ 163 h 361"/>
                <a:gd name="T56" fmla="*/ 346 w 361"/>
                <a:gd name="T57" fmla="*/ 111 h 361"/>
                <a:gd name="T58" fmla="*/ 319 w 361"/>
                <a:gd name="T59" fmla="*/ 67 h 361"/>
                <a:gd name="T60" fmla="*/ 281 w 361"/>
                <a:gd name="T61" fmla="*/ 31 h 361"/>
                <a:gd name="T62" fmla="*/ 234 w 361"/>
                <a:gd name="T63" fmla="*/ 9 h 361"/>
                <a:gd name="T64" fmla="*/ 180 w 361"/>
                <a:gd name="T65" fmla="*/ 0 h 361"/>
                <a:gd name="T66" fmla="*/ 126 w 361"/>
                <a:gd name="T67" fmla="*/ 9 h 361"/>
                <a:gd name="T68" fmla="*/ 79 w 361"/>
                <a:gd name="T69" fmla="*/ 31 h 361"/>
                <a:gd name="T70" fmla="*/ 41 w 361"/>
                <a:gd name="T71" fmla="*/ 67 h 361"/>
                <a:gd name="T72" fmla="*/ 14 w 361"/>
                <a:gd name="T73" fmla="*/ 111 h 361"/>
                <a:gd name="T74" fmla="*/ 1 w 361"/>
                <a:gd name="T75" fmla="*/ 163 h 361"/>
                <a:gd name="T76" fmla="*/ 3 w 361"/>
                <a:gd name="T77" fmla="*/ 218 h 361"/>
                <a:gd name="T78" fmla="*/ 21 w 361"/>
                <a:gd name="T79" fmla="*/ 267 h 361"/>
                <a:gd name="T80" fmla="*/ 53 w 361"/>
                <a:gd name="T81" fmla="*/ 309 h 361"/>
                <a:gd name="T82" fmla="*/ 94 w 361"/>
                <a:gd name="T83" fmla="*/ 340 h 361"/>
                <a:gd name="T84" fmla="*/ 144 w 361"/>
                <a:gd name="T85" fmla="*/ 358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61" h="361">
                  <a:moveTo>
                    <a:pt x="180" y="30"/>
                  </a:moveTo>
                  <a:lnTo>
                    <a:pt x="196" y="31"/>
                  </a:lnTo>
                  <a:lnTo>
                    <a:pt x="211" y="34"/>
                  </a:lnTo>
                  <a:lnTo>
                    <a:pt x="225" y="38"/>
                  </a:lnTo>
                  <a:lnTo>
                    <a:pt x="239" y="42"/>
                  </a:lnTo>
                  <a:lnTo>
                    <a:pt x="252" y="49"/>
                  </a:lnTo>
                  <a:lnTo>
                    <a:pt x="265" y="56"/>
                  </a:lnTo>
                  <a:lnTo>
                    <a:pt x="276" y="65"/>
                  </a:lnTo>
                  <a:lnTo>
                    <a:pt x="286" y="75"/>
                  </a:lnTo>
                  <a:lnTo>
                    <a:pt x="297" y="85"/>
                  </a:lnTo>
                  <a:lnTo>
                    <a:pt x="305" y="97"/>
                  </a:lnTo>
                  <a:lnTo>
                    <a:pt x="313" y="110"/>
                  </a:lnTo>
                  <a:lnTo>
                    <a:pt x="319" y="122"/>
                  </a:lnTo>
                  <a:lnTo>
                    <a:pt x="324" y="136"/>
                  </a:lnTo>
                  <a:lnTo>
                    <a:pt x="328" y="151"/>
                  </a:lnTo>
                  <a:lnTo>
                    <a:pt x="330" y="165"/>
                  </a:lnTo>
                  <a:lnTo>
                    <a:pt x="331" y="181"/>
                  </a:lnTo>
                  <a:lnTo>
                    <a:pt x="330" y="196"/>
                  </a:lnTo>
                  <a:lnTo>
                    <a:pt x="328" y="211"/>
                  </a:lnTo>
                  <a:lnTo>
                    <a:pt x="324" y="225"/>
                  </a:lnTo>
                  <a:lnTo>
                    <a:pt x="319" y="239"/>
                  </a:lnTo>
                  <a:lnTo>
                    <a:pt x="313" y="253"/>
                  </a:lnTo>
                  <a:lnTo>
                    <a:pt x="305" y="265"/>
                  </a:lnTo>
                  <a:lnTo>
                    <a:pt x="297" y="277"/>
                  </a:lnTo>
                  <a:lnTo>
                    <a:pt x="286" y="287"/>
                  </a:lnTo>
                  <a:lnTo>
                    <a:pt x="276" y="297"/>
                  </a:lnTo>
                  <a:lnTo>
                    <a:pt x="265" y="306"/>
                  </a:lnTo>
                  <a:lnTo>
                    <a:pt x="252" y="313"/>
                  </a:lnTo>
                  <a:lnTo>
                    <a:pt x="239" y="320"/>
                  </a:lnTo>
                  <a:lnTo>
                    <a:pt x="225" y="325"/>
                  </a:lnTo>
                  <a:lnTo>
                    <a:pt x="211" y="328"/>
                  </a:lnTo>
                  <a:lnTo>
                    <a:pt x="196" y="330"/>
                  </a:lnTo>
                  <a:lnTo>
                    <a:pt x="180" y="331"/>
                  </a:lnTo>
                  <a:lnTo>
                    <a:pt x="165" y="330"/>
                  </a:lnTo>
                  <a:lnTo>
                    <a:pt x="150" y="328"/>
                  </a:lnTo>
                  <a:lnTo>
                    <a:pt x="136" y="325"/>
                  </a:lnTo>
                  <a:lnTo>
                    <a:pt x="122" y="320"/>
                  </a:lnTo>
                  <a:lnTo>
                    <a:pt x="108" y="313"/>
                  </a:lnTo>
                  <a:lnTo>
                    <a:pt x="96" y="306"/>
                  </a:lnTo>
                  <a:lnTo>
                    <a:pt x="85" y="297"/>
                  </a:lnTo>
                  <a:lnTo>
                    <a:pt x="74" y="287"/>
                  </a:lnTo>
                  <a:lnTo>
                    <a:pt x="64" y="277"/>
                  </a:lnTo>
                  <a:lnTo>
                    <a:pt x="56" y="265"/>
                  </a:lnTo>
                  <a:lnTo>
                    <a:pt x="48" y="253"/>
                  </a:lnTo>
                  <a:lnTo>
                    <a:pt x="42" y="239"/>
                  </a:lnTo>
                  <a:lnTo>
                    <a:pt x="36" y="225"/>
                  </a:lnTo>
                  <a:lnTo>
                    <a:pt x="33" y="211"/>
                  </a:lnTo>
                  <a:lnTo>
                    <a:pt x="31" y="196"/>
                  </a:lnTo>
                  <a:lnTo>
                    <a:pt x="30" y="181"/>
                  </a:lnTo>
                  <a:lnTo>
                    <a:pt x="31" y="165"/>
                  </a:lnTo>
                  <a:lnTo>
                    <a:pt x="33" y="151"/>
                  </a:lnTo>
                  <a:lnTo>
                    <a:pt x="36" y="136"/>
                  </a:lnTo>
                  <a:lnTo>
                    <a:pt x="42" y="122"/>
                  </a:lnTo>
                  <a:lnTo>
                    <a:pt x="48" y="110"/>
                  </a:lnTo>
                  <a:lnTo>
                    <a:pt x="56" y="97"/>
                  </a:lnTo>
                  <a:lnTo>
                    <a:pt x="64" y="86"/>
                  </a:lnTo>
                  <a:lnTo>
                    <a:pt x="74" y="75"/>
                  </a:lnTo>
                  <a:lnTo>
                    <a:pt x="85" y="65"/>
                  </a:lnTo>
                  <a:lnTo>
                    <a:pt x="96" y="56"/>
                  </a:lnTo>
                  <a:lnTo>
                    <a:pt x="108" y="49"/>
                  </a:lnTo>
                  <a:lnTo>
                    <a:pt x="122" y="42"/>
                  </a:lnTo>
                  <a:lnTo>
                    <a:pt x="136" y="38"/>
                  </a:lnTo>
                  <a:lnTo>
                    <a:pt x="150" y="34"/>
                  </a:lnTo>
                  <a:lnTo>
                    <a:pt x="165" y="31"/>
                  </a:lnTo>
                  <a:lnTo>
                    <a:pt x="180" y="30"/>
                  </a:lnTo>
                  <a:lnTo>
                    <a:pt x="180" y="30"/>
                  </a:lnTo>
                  <a:close/>
                  <a:moveTo>
                    <a:pt x="180" y="361"/>
                  </a:moveTo>
                  <a:lnTo>
                    <a:pt x="199" y="360"/>
                  </a:lnTo>
                  <a:lnTo>
                    <a:pt x="216" y="358"/>
                  </a:lnTo>
                  <a:lnTo>
                    <a:pt x="234" y="354"/>
                  </a:lnTo>
                  <a:lnTo>
                    <a:pt x="251" y="347"/>
                  </a:lnTo>
                  <a:lnTo>
                    <a:pt x="267" y="340"/>
                  </a:lnTo>
                  <a:lnTo>
                    <a:pt x="281" y="330"/>
                  </a:lnTo>
                  <a:lnTo>
                    <a:pt x="295" y="321"/>
                  </a:lnTo>
                  <a:lnTo>
                    <a:pt x="307" y="309"/>
                  </a:lnTo>
                  <a:lnTo>
                    <a:pt x="319" y="296"/>
                  </a:lnTo>
                  <a:lnTo>
                    <a:pt x="330" y="282"/>
                  </a:lnTo>
                  <a:lnTo>
                    <a:pt x="339" y="267"/>
                  </a:lnTo>
                  <a:lnTo>
                    <a:pt x="346" y="251"/>
                  </a:lnTo>
                  <a:lnTo>
                    <a:pt x="352" y="235"/>
                  </a:lnTo>
                  <a:lnTo>
                    <a:pt x="357" y="218"/>
                  </a:lnTo>
                  <a:lnTo>
                    <a:pt x="360" y="200"/>
                  </a:lnTo>
                  <a:lnTo>
                    <a:pt x="361" y="181"/>
                  </a:lnTo>
                  <a:lnTo>
                    <a:pt x="360" y="163"/>
                  </a:lnTo>
                  <a:lnTo>
                    <a:pt x="357" y="145"/>
                  </a:lnTo>
                  <a:lnTo>
                    <a:pt x="352" y="128"/>
                  </a:lnTo>
                  <a:lnTo>
                    <a:pt x="346" y="111"/>
                  </a:lnTo>
                  <a:lnTo>
                    <a:pt x="339" y="96"/>
                  </a:lnTo>
                  <a:lnTo>
                    <a:pt x="330" y="81"/>
                  </a:lnTo>
                  <a:lnTo>
                    <a:pt x="319" y="67"/>
                  </a:lnTo>
                  <a:lnTo>
                    <a:pt x="307" y="54"/>
                  </a:lnTo>
                  <a:lnTo>
                    <a:pt x="295" y="42"/>
                  </a:lnTo>
                  <a:lnTo>
                    <a:pt x="281" y="31"/>
                  </a:lnTo>
                  <a:lnTo>
                    <a:pt x="267" y="23"/>
                  </a:lnTo>
                  <a:lnTo>
                    <a:pt x="251" y="15"/>
                  </a:lnTo>
                  <a:lnTo>
                    <a:pt x="234" y="9"/>
                  </a:lnTo>
                  <a:lnTo>
                    <a:pt x="216" y="5"/>
                  </a:lnTo>
                  <a:lnTo>
                    <a:pt x="199" y="1"/>
                  </a:lnTo>
                  <a:lnTo>
                    <a:pt x="180" y="0"/>
                  </a:lnTo>
                  <a:lnTo>
                    <a:pt x="162" y="1"/>
                  </a:lnTo>
                  <a:lnTo>
                    <a:pt x="144" y="5"/>
                  </a:lnTo>
                  <a:lnTo>
                    <a:pt x="126" y="9"/>
                  </a:lnTo>
                  <a:lnTo>
                    <a:pt x="110" y="15"/>
                  </a:lnTo>
                  <a:lnTo>
                    <a:pt x="94" y="23"/>
                  </a:lnTo>
                  <a:lnTo>
                    <a:pt x="79" y="31"/>
                  </a:lnTo>
                  <a:lnTo>
                    <a:pt x="65" y="42"/>
                  </a:lnTo>
                  <a:lnTo>
                    <a:pt x="53" y="54"/>
                  </a:lnTo>
                  <a:lnTo>
                    <a:pt x="41" y="67"/>
                  </a:lnTo>
                  <a:lnTo>
                    <a:pt x="31" y="81"/>
                  </a:lnTo>
                  <a:lnTo>
                    <a:pt x="21" y="96"/>
                  </a:lnTo>
                  <a:lnTo>
                    <a:pt x="14" y="111"/>
                  </a:lnTo>
                  <a:lnTo>
                    <a:pt x="8" y="128"/>
                  </a:lnTo>
                  <a:lnTo>
                    <a:pt x="3" y="145"/>
                  </a:lnTo>
                  <a:lnTo>
                    <a:pt x="1" y="163"/>
                  </a:lnTo>
                  <a:lnTo>
                    <a:pt x="0" y="181"/>
                  </a:lnTo>
                  <a:lnTo>
                    <a:pt x="1" y="200"/>
                  </a:lnTo>
                  <a:lnTo>
                    <a:pt x="3" y="218"/>
                  </a:lnTo>
                  <a:lnTo>
                    <a:pt x="8" y="235"/>
                  </a:lnTo>
                  <a:lnTo>
                    <a:pt x="14" y="251"/>
                  </a:lnTo>
                  <a:lnTo>
                    <a:pt x="21" y="267"/>
                  </a:lnTo>
                  <a:lnTo>
                    <a:pt x="31" y="282"/>
                  </a:lnTo>
                  <a:lnTo>
                    <a:pt x="41" y="296"/>
                  </a:lnTo>
                  <a:lnTo>
                    <a:pt x="53" y="309"/>
                  </a:lnTo>
                  <a:lnTo>
                    <a:pt x="65" y="321"/>
                  </a:lnTo>
                  <a:lnTo>
                    <a:pt x="79" y="330"/>
                  </a:lnTo>
                  <a:lnTo>
                    <a:pt x="94" y="340"/>
                  </a:lnTo>
                  <a:lnTo>
                    <a:pt x="110" y="347"/>
                  </a:lnTo>
                  <a:lnTo>
                    <a:pt x="126" y="354"/>
                  </a:lnTo>
                  <a:lnTo>
                    <a:pt x="144" y="358"/>
                  </a:lnTo>
                  <a:lnTo>
                    <a:pt x="162" y="360"/>
                  </a:lnTo>
                  <a:lnTo>
                    <a:pt x="180" y="3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latin typeface="Barlow" panose="00000500000000000000" pitchFamily="2" charset="0"/>
              </a:endParaRPr>
            </a:p>
          </p:txBody>
        </p:sp>
      </p:grpSp>
      <p:grpSp>
        <p:nvGrpSpPr>
          <p:cNvPr id="313" name="Group 312"/>
          <p:cNvGrpSpPr/>
          <p:nvPr/>
        </p:nvGrpSpPr>
        <p:grpSpPr>
          <a:xfrm>
            <a:off x="7188617" y="5420449"/>
            <a:ext cx="285751" cy="285751"/>
            <a:chOff x="9882188" y="1354138"/>
            <a:chExt cx="285750" cy="285750"/>
          </a:xfrm>
          <a:solidFill>
            <a:srgbClr val="005941"/>
          </a:solidFill>
        </p:grpSpPr>
        <p:sp>
          <p:nvSpPr>
            <p:cNvPr id="314" name="Freeform 186"/>
            <p:cNvSpPr>
              <a:spLocks noEditPoints="1"/>
            </p:cNvSpPr>
            <p:nvPr/>
          </p:nvSpPr>
          <p:spPr bwMode="auto">
            <a:xfrm>
              <a:off x="9891713" y="1482725"/>
              <a:ext cx="133350" cy="157163"/>
            </a:xfrm>
            <a:custGeom>
              <a:avLst/>
              <a:gdLst>
                <a:gd name="T0" fmla="*/ 89 w 421"/>
                <a:gd name="T1" fmla="*/ 454 h 496"/>
                <a:gd name="T2" fmla="*/ 30 w 421"/>
                <a:gd name="T3" fmla="*/ 392 h 496"/>
                <a:gd name="T4" fmla="*/ 145 w 421"/>
                <a:gd name="T5" fmla="*/ 416 h 496"/>
                <a:gd name="T6" fmla="*/ 253 w 421"/>
                <a:gd name="T7" fmla="*/ 418 h 496"/>
                <a:gd name="T8" fmla="*/ 373 w 421"/>
                <a:gd name="T9" fmla="*/ 399 h 496"/>
                <a:gd name="T10" fmla="*/ 355 w 421"/>
                <a:gd name="T11" fmla="*/ 448 h 496"/>
                <a:gd name="T12" fmla="*/ 211 w 421"/>
                <a:gd name="T13" fmla="*/ 466 h 496"/>
                <a:gd name="T14" fmla="*/ 302 w 421"/>
                <a:gd name="T15" fmla="*/ 36 h 496"/>
                <a:gd name="T16" fmla="*/ 389 w 421"/>
                <a:gd name="T17" fmla="*/ 60 h 496"/>
                <a:gd name="T18" fmla="*/ 302 w 421"/>
                <a:gd name="T19" fmla="*/ 83 h 496"/>
                <a:gd name="T20" fmla="*/ 148 w 421"/>
                <a:gd name="T21" fmla="*/ 86 h 496"/>
                <a:gd name="T22" fmla="*/ 43 w 421"/>
                <a:gd name="T23" fmla="*/ 64 h 496"/>
                <a:gd name="T24" fmla="*/ 95 w 421"/>
                <a:gd name="T25" fmla="*/ 39 h 496"/>
                <a:gd name="T26" fmla="*/ 391 w 421"/>
                <a:gd name="T27" fmla="*/ 132 h 496"/>
                <a:gd name="T28" fmla="*/ 306 w 421"/>
                <a:gd name="T29" fmla="*/ 157 h 496"/>
                <a:gd name="T30" fmla="*/ 145 w 421"/>
                <a:gd name="T31" fmla="*/ 161 h 496"/>
                <a:gd name="T32" fmla="*/ 37 w 421"/>
                <a:gd name="T33" fmla="*/ 137 h 496"/>
                <a:gd name="T34" fmla="*/ 94 w 421"/>
                <a:gd name="T35" fmla="*/ 109 h 496"/>
                <a:gd name="T36" fmla="*/ 211 w 421"/>
                <a:gd name="T37" fmla="*/ 120 h 496"/>
                <a:gd name="T38" fmla="*/ 327 w 421"/>
                <a:gd name="T39" fmla="*/ 109 h 496"/>
                <a:gd name="T40" fmla="*/ 391 w 421"/>
                <a:gd name="T41" fmla="*/ 207 h 496"/>
                <a:gd name="T42" fmla="*/ 306 w 421"/>
                <a:gd name="T43" fmla="*/ 233 h 496"/>
                <a:gd name="T44" fmla="*/ 145 w 421"/>
                <a:gd name="T45" fmla="*/ 236 h 496"/>
                <a:gd name="T46" fmla="*/ 37 w 421"/>
                <a:gd name="T47" fmla="*/ 212 h 496"/>
                <a:gd name="T48" fmla="*/ 94 w 421"/>
                <a:gd name="T49" fmla="*/ 184 h 496"/>
                <a:gd name="T50" fmla="*/ 211 w 421"/>
                <a:gd name="T51" fmla="*/ 195 h 496"/>
                <a:gd name="T52" fmla="*/ 327 w 421"/>
                <a:gd name="T53" fmla="*/ 184 h 496"/>
                <a:gd name="T54" fmla="*/ 391 w 421"/>
                <a:gd name="T55" fmla="*/ 282 h 496"/>
                <a:gd name="T56" fmla="*/ 306 w 421"/>
                <a:gd name="T57" fmla="*/ 308 h 496"/>
                <a:gd name="T58" fmla="*/ 145 w 421"/>
                <a:gd name="T59" fmla="*/ 311 h 496"/>
                <a:gd name="T60" fmla="*/ 37 w 421"/>
                <a:gd name="T61" fmla="*/ 288 h 496"/>
                <a:gd name="T62" fmla="*/ 94 w 421"/>
                <a:gd name="T63" fmla="*/ 260 h 496"/>
                <a:gd name="T64" fmla="*/ 211 w 421"/>
                <a:gd name="T65" fmla="*/ 270 h 496"/>
                <a:gd name="T66" fmla="*/ 327 w 421"/>
                <a:gd name="T67" fmla="*/ 260 h 496"/>
                <a:gd name="T68" fmla="*/ 391 w 421"/>
                <a:gd name="T69" fmla="*/ 357 h 496"/>
                <a:gd name="T70" fmla="*/ 306 w 421"/>
                <a:gd name="T71" fmla="*/ 383 h 496"/>
                <a:gd name="T72" fmla="*/ 145 w 421"/>
                <a:gd name="T73" fmla="*/ 386 h 496"/>
                <a:gd name="T74" fmla="*/ 37 w 421"/>
                <a:gd name="T75" fmla="*/ 363 h 496"/>
                <a:gd name="T76" fmla="*/ 94 w 421"/>
                <a:gd name="T77" fmla="*/ 335 h 496"/>
                <a:gd name="T78" fmla="*/ 211 w 421"/>
                <a:gd name="T79" fmla="*/ 344 h 496"/>
                <a:gd name="T80" fmla="*/ 327 w 421"/>
                <a:gd name="T81" fmla="*/ 335 h 496"/>
                <a:gd name="T82" fmla="*/ 211 w 421"/>
                <a:gd name="T83" fmla="*/ 0 h 496"/>
                <a:gd name="T84" fmla="*/ 64 w 421"/>
                <a:gd name="T85" fmla="*/ 16 h 496"/>
                <a:gd name="T86" fmla="*/ 6 w 421"/>
                <a:gd name="T87" fmla="*/ 43 h 496"/>
                <a:gd name="T88" fmla="*/ 0 w 421"/>
                <a:gd name="T89" fmla="*/ 135 h 496"/>
                <a:gd name="T90" fmla="*/ 1 w 421"/>
                <a:gd name="T91" fmla="*/ 440 h 496"/>
                <a:gd name="T92" fmla="*/ 24 w 421"/>
                <a:gd name="T93" fmla="*/ 463 h 496"/>
                <a:gd name="T94" fmla="*/ 114 w 421"/>
                <a:gd name="T95" fmla="*/ 488 h 496"/>
                <a:gd name="T96" fmla="*/ 273 w 421"/>
                <a:gd name="T97" fmla="*/ 492 h 496"/>
                <a:gd name="T98" fmla="*/ 387 w 421"/>
                <a:gd name="T99" fmla="*/ 469 h 496"/>
                <a:gd name="T100" fmla="*/ 420 w 421"/>
                <a:gd name="T101" fmla="*/ 443 h 496"/>
                <a:gd name="T102" fmla="*/ 421 w 421"/>
                <a:gd name="T103" fmla="*/ 210 h 496"/>
                <a:gd name="T104" fmla="*/ 418 w 421"/>
                <a:gd name="T105" fmla="*/ 48 h 496"/>
                <a:gd name="T106" fmla="*/ 373 w 421"/>
                <a:gd name="T107" fmla="*/ 20 h 496"/>
                <a:gd name="T108" fmla="*/ 240 w 421"/>
                <a:gd name="T109" fmla="*/ 0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21" h="496">
                  <a:moveTo>
                    <a:pt x="211" y="466"/>
                  </a:moveTo>
                  <a:lnTo>
                    <a:pt x="177" y="464"/>
                  </a:lnTo>
                  <a:lnTo>
                    <a:pt x="145" y="462"/>
                  </a:lnTo>
                  <a:lnTo>
                    <a:pt x="115" y="458"/>
                  </a:lnTo>
                  <a:lnTo>
                    <a:pt x="89" y="454"/>
                  </a:lnTo>
                  <a:lnTo>
                    <a:pt x="67" y="448"/>
                  </a:lnTo>
                  <a:lnTo>
                    <a:pt x="50" y="443"/>
                  </a:lnTo>
                  <a:lnTo>
                    <a:pt x="37" y="438"/>
                  </a:lnTo>
                  <a:lnTo>
                    <a:pt x="30" y="433"/>
                  </a:lnTo>
                  <a:lnTo>
                    <a:pt x="30" y="392"/>
                  </a:lnTo>
                  <a:lnTo>
                    <a:pt x="49" y="399"/>
                  </a:lnTo>
                  <a:lnTo>
                    <a:pt x="71" y="404"/>
                  </a:lnTo>
                  <a:lnTo>
                    <a:pt x="94" y="410"/>
                  </a:lnTo>
                  <a:lnTo>
                    <a:pt x="119" y="414"/>
                  </a:lnTo>
                  <a:lnTo>
                    <a:pt x="145" y="416"/>
                  </a:lnTo>
                  <a:lnTo>
                    <a:pt x="168" y="418"/>
                  </a:lnTo>
                  <a:lnTo>
                    <a:pt x="191" y="419"/>
                  </a:lnTo>
                  <a:lnTo>
                    <a:pt x="211" y="421"/>
                  </a:lnTo>
                  <a:lnTo>
                    <a:pt x="230" y="419"/>
                  </a:lnTo>
                  <a:lnTo>
                    <a:pt x="253" y="418"/>
                  </a:lnTo>
                  <a:lnTo>
                    <a:pt x="277" y="416"/>
                  </a:lnTo>
                  <a:lnTo>
                    <a:pt x="302" y="414"/>
                  </a:lnTo>
                  <a:lnTo>
                    <a:pt x="327" y="410"/>
                  </a:lnTo>
                  <a:lnTo>
                    <a:pt x="350" y="404"/>
                  </a:lnTo>
                  <a:lnTo>
                    <a:pt x="373" y="399"/>
                  </a:lnTo>
                  <a:lnTo>
                    <a:pt x="391" y="392"/>
                  </a:lnTo>
                  <a:lnTo>
                    <a:pt x="391" y="432"/>
                  </a:lnTo>
                  <a:lnTo>
                    <a:pt x="385" y="438"/>
                  </a:lnTo>
                  <a:lnTo>
                    <a:pt x="372" y="443"/>
                  </a:lnTo>
                  <a:lnTo>
                    <a:pt x="355" y="448"/>
                  </a:lnTo>
                  <a:lnTo>
                    <a:pt x="332" y="454"/>
                  </a:lnTo>
                  <a:lnTo>
                    <a:pt x="306" y="458"/>
                  </a:lnTo>
                  <a:lnTo>
                    <a:pt x="277" y="462"/>
                  </a:lnTo>
                  <a:lnTo>
                    <a:pt x="245" y="464"/>
                  </a:lnTo>
                  <a:lnTo>
                    <a:pt x="211" y="466"/>
                  </a:lnTo>
                  <a:lnTo>
                    <a:pt x="211" y="466"/>
                  </a:lnTo>
                  <a:close/>
                  <a:moveTo>
                    <a:pt x="211" y="30"/>
                  </a:moveTo>
                  <a:lnTo>
                    <a:pt x="243" y="30"/>
                  </a:lnTo>
                  <a:lnTo>
                    <a:pt x="274" y="32"/>
                  </a:lnTo>
                  <a:lnTo>
                    <a:pt x="302" y="36"/>
                  </a:lnTo>
                  <a:lnTo>
                    <a:pt x="327" y="39"/>
                  </a:lnTo>
                  <a:lnTo>
                    <a:pt x="348" y="45"/>
                  </a:lnTo>
                  <a:lnTo>
                    <a:pt x="365" y="50"/>
                  </a:lnTo>
                  <a:lnTo>
                    <a:pt x="379" y="54"/>
                  </a:lnTo>
                  <a:lnTo>
                    <a:pt x="389" y="60"/>
                  </a:lnTo>
                  <a:lnTo>
                    <a:pt x="379" y="64"/>
                  </a:lnTo>
                  <a:lnTo>
                    <a:pt x="365" y="69"/>
                  </a:lnTo>
                  <a:lnTo>
                    <a:pt x="348" y="75"/>
                  </a:lnTo>
                  <a:lnTo>
                    <a:pt x="327" y="79"/>
                  </a:lnTo>
                  <a:lnTo>
                    <a:pt x="302" y="83"/>
                  </a:lnTo>
                  <a:lnTo>
                    <a:pt x="274" y="86"/>
                  </a:lnTo>
                  <a:lnTo>
                    <a:pt x="243" y="88"/>
                  </a:lnTo>
                  <a:lnTo>
                    <a:pt x="211" y="90"/>
                  </a:lnTo>
                  <a:lnTo>
                    <a:pt x="178" y="88"/>
                  </a:lnTo>
                  <a:lnTo>
                    <a:pt x="148" y="86"/>
                  </a:lnTo>
                  <a:lnTo>
                    <a:pt x="120" y="83"/>
                  </a:lnTo>
                  <a:lnTo>
                    <a:pt x="95" y="79"/>
                  </a:lnTo>
                  <a:lnTo>
                    <a:pt x="74" y="75"/>
                  </a:lnTo>
                  <a:lnTo>
                    <a:pt x="56" y="69"/>
                  </a:lnTo>
                  <a:lnTo>
                    <a:pt x="43" y="64"/>
                  </a:lnTo>
                  <a:lnTo>
                    <a:pt x="33" y="60"/>
                  </a:lnTo>
                  <a:lnTo>
                    <a:pt x="43" y="54"/>
                  </a:lnTo>
                  <a:lnTo>
                    <a:pt x="56" y="50"/>
                  </a:lnTo>
                  <a:lnTo>
                    <a:pt x="74" y="45"/>
                  </a:lnTo>
                  <a:lnTo>
                    <a:pt x="95" y="39"/>
                  </a:lnTo>
                  <a:lnTo>
                    <a:pt x="120" y="36"/>
                  </a:lnTo>
                  <a:lnTo>
                    <a:pt x="148" y="32"/>
                  </a:lnTo>
                  <a:lnTo>
                    <a:pt x="178" y="30"/>
                  </a:lnTo>
                  <a:lnTo>
                    <a:pt x="211" y="30"/>
                  </a:lnTo>
                  <a:close/>
                  <a:moveTo>
                    <a:pt x="391" y="132"/>
                  </a:moveTo>
                  <a:lnTo>
                    <a:pt x="385" y="137"/>
                  </a:lnTo>
                  <a:lnTo>
                    <a:pt x="372" y="142"/>
                  </a:lnTo>
                  <a:lnTo>
                    <a:pt x="355" y="147"/>
                  </a:lnTo>
                  <a:lnTo>
                    <a:pt x="332" y="153"/>
                  </a:lnTo>
                  <a:lnTo>
                    <a:pt x="306" y="157"/>
                  </a:lnTo>
                  <a:lnTo>
                    <a:pt x="277" y="161"/>
                  </a:lnTo>
                  <a:lnTo>
                    <a:pt x="245" y="163"/>
                  </a:lnTo>
                  <a:lnTo>
                    <a:pt x="211" y="165"/>
                  </a:lnTo>
                  <a:lnTo>
                    <a:pt x="177" y="163"/>
                  </a:lnTo>
                  <a:lnTo>
                    <a:pt x="145" y="161"/>
                  </a:lnTo>
                  <a:lnTo>
                    <a:pt x="115" y="157"/>
                  </a:lnTo>
                  <a:lnTo>
                    <a:pt x="89" y="153"/>
                  </a:lnTo>
                  <a:lnTo>
                    <a:pt x="67" y="147"/>
                  </a:lnTo>
                  <a:lnTo>
                    <a:pt x="50" y="142"/>
                  </a:lnTo>
                  <a:lnTo>
                    <a:pt x="37" y="137"/>
                  </a:lnTo>
                  <a:lnTo>
                    <a:pt x="30" y="132"/>
                  </a:lnTo>
                  <a:lnTo>
                    <a:pt x="30" y="91"/>
                  </a:lnTo>
                  <a:lnTo>
                    <a:pt x="49" y="98"/>
                  </a:lnTo>
                  <a:lnTo>
                    <a:pt x="71" y="105"/>
                  </a:lnTo>
                  <a:lnTo>
                    <a:pt x="94" y="109"/>
                  </a:lnTo>
                  <a:lnTo>
                    <a:pt x="119" y="113"/>
                  </a:lnTo>
                  <a:lnTo>
                    <a:pt x="145" y="116"/>
                  </a:lnTo>
                  <a:lnTo>
                    <a:pt x="168" y="117"/>
                  </a:lnTo>
                  <a:lnTo>
                    <a:pt x="191" y="120"/>
                  </a:lnTo>
                  <a:lnTo>
                    <a:pt x="211" y="120"/>
                  </a:lnTo>
                  <a:lnTo>
                    <a:pt x="230" y="120"/>
                  </a:lnTo>
                  <a:lnTo>
                    <a:pt x="253" y="117"/>
                  </a:lnTo>
                  <a:lnTo>
                    <a:pt x="277" y="116"/>
                  </a:lnTo>
                  <a:lnTo>
                    <a:pt x="302" y="113"/>
                  </a:lnTo>
                  <a:lnTo>
                    <a:pt x="327" y="109"/>
                  </a:lnTo>
                  <a:lnTo>
                    <a:pt x="350" y="105"/>
                  </a:lnTo>
                  <a:lnTo>
                    <a:pt x="373" y="98"/>
                  </a:lnTo>
                  <a:lnTo>
                    <a:pt x="391" y="91"/>
                  </a:lnTo>
                  <a:lnTo>
                    <a:pt x="391" y="132"/>
                  </a:lnTo>
                  <a:close/>
                  <a:moveTo>
                    <a:pt x="391" y="207"/>
                  </a:moveTo>
                  <a:lnTo>
                    <a:pt x="385" y="212"/>
                  </a:lnTo>
                  <a:lnTo>
                    <a:pt x="372" y="217"/>
                  </a:lnTo>
                  <a:lnTo>
                    <a:pt x="355" y="222"/>
                  </a:lnTo>
                  <a:lnTo>
                    <a:pt x="332" y="228"/>
                  </a:lnTo>
                  <a:lnTo>
                    <a:pt x="306" y="233"/>
                  </a:lnTo>
                  <a:lnTo>
                    <a:pt x="277" y="236"/>
                  </a:lnTo>
                  <a:lnTo>
                    <a:pt x="245" y="238"/>
                  </a:lnTo>
                  <a:lnTo>
                    <a:pt x="211" y="240"/>
                  </a:lnTo>
                  <a:lnTo>
                    <a:pt x="177" y="238"/>
                  </a:lnTo>
                  <a:lnTo>
                    <a:pt x="145" y="236"/>
                  </a:lnTo>
                  <a:lnTo>
                    <a:pt x="115" y="233"/>
                  </a:lnTo>
                  <a:lnTo>
                    <a:pt x="89" y="228"/>
                  </a:lnTo>
                  <a:lnTo>
                    <a:pt x="67" y="222"/>
                  </a:lnTo>
                  <a:lnTo>
                    <a:pt x="50" y="217"/>
                  </a:lnTo>
                  <a:lnTo>
                    <a:pt x="37" y="212"/>
                  </a:lnTo>
                  <a:lnTo>
                    <a:pt x="30" y="207"/>
                  </a:lnTo>
                  <a:lnTo>
                    <a:pt x="30" y="166"/>
                  </a:lnTo>
                  <a:lnTo>
                    <a:pt x="49" y="173"/>
                  </a:lnTo>
                  <a:lnTo>
                    <a:pt x="71" y="180"/>
                  </a:lnTo>
                  <a:lnTo>
                    <a:pt x="94" y="184"/>
                  </a:lnTo>
                  <a:lnTo>
                    <a:pt x="119" y="188"/>
                  </a:lnTo>
                  <a:lnTo>
                    <a:pt x="145" y="191"/>
                  </a:lnTo>
                  <a:lnTo>
                    <a:pt x="168" y="193"/>
                  </a:lnTo>
                  <a:lnTo>
                    <a:pt x="191" y="195"/>
                  </a:lnTo>
                  <a:lnTo>
                    <a:pt x="211" y="195"/>
                  </a:lnTo>
                  <a:lnTo>
                    <a:pt x="230" y="195"/>
                  </a:lnTo>
                  <a:lnTo>
                    <a:pt x="253" y="193"/>
                  </a:lnTo>
                  <a:lnTo>
                    <a:pt x="277" y="191"/>
                  </a:lnTo>
                  <a:lnTo>
                    <a:pt x="302" y="188"/>
                  </a:lnTo>
                  <a:lnTo>
                    <a:pt x="327" y="184"/>
                  </a:lnTo>
                  <a:lnTo>
                    <a:pt x="350" y="180"/>
                  </a:lnTo>
                  <a:lnTo>
                    <a:pt x="373" y="173"/>
                  </a:lnTo>
                  <a:lnTo>
                    <a:pt x="391" y="167"/>
                  </a:lnTo>
                  <a:lnTo>
                    <a:pt x="391" y="207"/>
                  </a:lnTo>
                  <a:close/>
                  <a:moveTo>
                    <a:pt x="391" y="282"/>
                  </a:moveTo>
                  <a:lnTo>
                    <a:pt x="385" y="288"/>
                  </a:lnTo>
                  <a:lnTo>
                    <a:pt x="372" y="293"/>
                  </a:lnTo>
                  <a:lnTo>
                    <a:pt x="355" y="298"/>
                  </a:lnTo>
                  <a:lnTo>
                    <a:pt x="332" y="303"/>
                  </a:lnTo>
                  <a:lnTo>
                    <a:pt x="306" y="308"/>
                  </a:lnTo>
                  <a:lnTo>
                    <a:pt x="277" y="311"/>
                  </a:lnTo>
                  <a:lnTo>
                    <a:pt x="245" y="315"/>
                  </a:lnTo>
                  <a:lnTo>
                    <a:pt x="211" y="315"/>
                  </a:lnTo>
                  <a:lnTo>
                    <a:pt x="177" y="315"/>
                  </a:lnTo>
                  <a:lnTo>
                    <a:pt x="145" y="311"/>
                  </a:lnTo>
                  <a:lnTo>
                    <a:pt x="115" y="308"/>
                  </a:lnTo>
                  <a:lnTo>
                    <a:pt x="89" y="303"/>
                  </a:lnTo>
                  <a:lnTo>
                    <a:pt x="67" y="298"/>
                  </a:lnTo>
                  <a:lnTo>
                    <a:pt x="50" y="293"/>
                  </a:lnTo>
                  <a:lnTo>
                    <a:pt x="37" y="288"/>
                  </a:lnTo>
                  <a:lnTo>
                    <a:pt x="30" y="282"/>
                  </a:lnTo>
                  <a:lnTo>
                    <a:pt x="30" y="242"/>
                  </a:lnTo>
                  <a:lnTo>
                    <a:pt x="49" y="248"/>
                  </a:lnTo>
                  <a:lnTo>
                    <a:pt x="71" y="255"/>
                  </a:lnTo>
                  <a:lnTo>
                    <a:pt x="94" y="260"/>
                  </a:lnTo>
                  <a:lnTo>
                    <a:pt x="119" y="263"/>
                  </a:lnTo>
                  <a:lnTo>
                    <a:pt x="145" y="266"/>
                  </a:lnTo>
                  <a:lnTo>
                    <a:pt x="168" y="268"/>
                  </a:lnTo>
                  <a:lnTo>
                    <a:pt x="191" y="270"/>
                  </a:lnTo>
                  <a:lnTo>
                    <a:pt x="211" y="270"/>
                  </a:lnTo>
                  <a:lnTo>
                    <a:pt x="230" y="270"/>
                  </a:lnTo>
                  <a:lnTo>
                    <a:pt x="253" y="268"/>
                  </a:lnTo>
                  <a:lnTo>
                    <a:pt x="277" y="266"/>
                  </a:lnTo>
                  <a:lnTo>
                    <a:pt x="302" y="263"/>
                  </a:lnTo>
                  <a:lnTo>
                    <a:pt x="327" y="260"/>
                  </a:lnTo>
                  <a:lnTo>
                    <a:pt x="350" y="255"/>
                  </a:lnTo>
                  <a:lnTo>
                    <a:pt x="373" y="248"/>
                  </a:lnTo>
                  <a:lnTo>
                    <a:pt x="391" y="242"/>
                  </a:lnTo>
                  <a:lnTo>
                    <a:pt x="391" y="282"/>
                  </a:lnTo>
                  <a:close/>
                  <a:moveTo>
                    <a:pt x="391" y="357"/>
                  </a:moveTo>
                  <a:lnTo>
                    <a:pt x="385" y="363"/>
                  </a:lnTo>
                  <a:lnTo>
                    <a:pt x="372" y="368"/>
                  </a:lnTo>
                  <a:lnTo>
                    <a:pt x="355" y="373"/>
                  </a:lnTo>
                  <a:lnTo>
                    <a:pt x="332" y="379"/>
                  </a:lnTo>
                  <a:lnTo>
                    <a:pt x="306" y="383"/>
                  </a:lnTo>
                  <a:lnTo>
                    <a:pt x="277" y="386"/>
                  </a:lnTo>
                  <a:lnTo>
                    <a:pt x="245" y="389"/>
                  </a:lnTo>
                  <a:lnTo>
                    <a:pt x="211" y="391"/>
                  </a:lnTo>
                  <a:lnTo>
                    <a:pt x="177" y="389"/>
                  </a:lnTo>
                  <a:lnTo>
                    <a:pt x="145" y="386"/>
                  </a:lnTo>
                  <a:lnTo>
                    <a:pt x="115" y="383"/>
                  </a:lnTo>
                  <a:lnTo>
                    <a:pt x="89" y="379"/>
                  </a:lnTo>
                  <a:lnTo>
                    <a:pt x="67" y="373"/>
                  </a:lnTo>
                  <a:lnTo>
                    <a:pt x="50" y="368"/>
                  </a:lnTo>
                  <a:lnTo>
                    <a:pt x="37" y="363"/>
                  </a:lnTo>
                  <a:lnTo>
                    <a:pt x="30" y="357"/>
                  </a:lnTo>
                  <a:lnTo>
                    <a:pt x="30" y="317"/>
                  </a:lnTo>
                  <a:lnTo>
                    <a:pt x="49" y="324"/>
                  </a:lnTo>
                  <a:lnTo>
                    <a:pt x="71" y="329"/>
                  </a:lnTo>
                  <a:lnTo>
                    <a:pt x="94" y="335"/>
                  </a:lnTo>
                  <a:lnTo>
                    <a:pt x="119" y="338"/>
                  </a:lnTo>
                  <a:lnTo>
                    <a:pt x="145" y="341"/>
                  </a:lnTo>
                  <a:lnTo>
                    <a:pt x="168" y="343"/>
                  </a:lnTo>
                  <a:lnTo>
                    <a:pt x="191" y="344"/>
                  </a:lnTo>
                  <a:lnTo>
                    <a:pt x="211" y="344"/>
                  </a:lnTo>
                  <a:lnTo>
                    <a:pt x="230" y="344"/>
                  </a:lnTo>
                  <a:lnTo>
                    <a:pt x="253" y="343"/>
                  </a:lnTo>
                  <a:lnTo>
                    <a:pt x="277" y="341"/>
                  </a:lnTo>
                  <a:lnTo>
                    <a:pt x="302" y="338"/>
                  </a:lnTo>
                  <a:lnTo>
                    <a:pt x="327" y="335"/>
                  </a:lnTo>
                  <a:lnTo>
                    <a:pt x="350" y="329"/>
                  </a:lnTo>
                  <a:lnTo>
                    <a:pt x="373" y="324"/>
                  </a:lnTo>
                  <a:lnTo>
                    <a:pt x="391" y="317"/>
                  </a:lnTo>
                  <a:lnTo>
                    <a:pt x="391" y="357"/>
                  </a:lnTo>
                  <a:close/>
                  <a:moveTo>
                    <a:pt x="211" y="0"/>
                  </a:moveTo>
                  <a:lnTo>
                    <a:pt x="182" y="0"/>
                  </a:lnTo>
                  <a:lnTo>
                    <a:pt x="149" y="2"/>
                  </a:lnTo>
                  <a:lnTo>
                    <a:pt x="114" y="6"/>
                  </a:lnTo>
                  <a:lnTo>
                    <a:pt x="80" y="12"/>
                  </a:lnTo>
                  <a:lnTo>
                    <a:pt x="64" y="16"/>
                  </a:lnTo>
                  <a:lnTo>
                    <a:pt x="49" y="20"/>
                  </a:lnTo>
                  <a:lnTo>
                    <a:pt x="35" y="25"/>
                  </a:lnTo>
                  <a:lnTo>
                    <a:pt x="24" y="31"/>
                  </a:lnTo>
                  <a:lnTo>
                    <a:pt x="14" y="37"/>
                  </a:lnTo>
                  <a:lnTo>
                    <a:pt x="6" y="43"/>
                  </a:lnTo>
                  <a:lnTo>
                    <a:pt x="4" y="48"/>
                  </a:lnTo>
                  <a:lnTo>
                    <a:pt x="2" y="51"/>
                  </a:lnTo>
                  <a:lnTo>
                    <a:pt x="1" y="55"/>
                  </a:lnTo>
                  <a:lnTo>
                    <a:pt x="0" y="60"/>
                  </a:lnTo>
                  <a:lnTo>
                    <a:pt x="0" y="135"/>
                  </a:lnTo>
                  <a:lnTo>
                    <a:pt x="0" y="210"/>
                  </a:lnTo>
                  <a:lnTo>
                    <a:pt x="0" y="285"/>
                  </a:lnTo>
                  <a:lnTo>
                    <a:pt x="0" y="359"/>
                  </a:lnTo>
                  <a:lnTo>
                    <a:pt x="0" y="436"/>
                  </a:lnTo>
                  <a:lnTo>
                    <a:pt x="1" y="440"/>
                  </a:lnTo>
                  <a:lnTo>
                    <a:pt x="2" y="443"/>
                  </a:lnTo>
                  <a:lnTo>
                    <a:pt x="4" y="447"/>
                  </a:lnTo>
                  <a:lnTo>
                    <a:pt x="6" y="451"/>
                  </a:lnTo>
                  <a:lnTo>
                    <a:pt x="14" y="458"/>
                  </a:lnTo>
                  <a:lnTo>
                    <a:pt x="24" y="463"/>
                  </a:lnTo>
                  <a:lnTo>
                    <a:pt x="35" y="469"/>
                  </a:lnTo>
                  <a:lnTo>
                    <a:pt x="49" y="474"/>
                  </a:lnTo>
                  <a:lnTo>
                    <a:pt x="64" y="478"/>
                  </a:lnTo>
                  <a:lnTo>
                    <a:pt x="80" y="483"/>
                  </a:lnTo>
                  <a:lnTo>
                    <a:pt x="114" y="488"/>
                  </a:lnTo>
                  <a:lnTo>
                    <a:pt x="149" y="492"/>
                  </a:lnTo>
                  <a:lnTo>
                    <a:pt x="182" y="494"/>
                  </a:lnTo>
                  <a:lnTo>
                    <a:pt x="211" y="496"/>
                  </a:lnTo>
                  <a:lnTo>
                    <a:pt x="240" y="494"/>
                  </a:lnTo>
                  <a:lnTo>
                    <a:pt x="273" y="492"/>
                  </a:lnTo>
                  <a:lnTo>
                    <a:pt x="307" y="488"/>
                  </a:lnTo>
                  <a:lnTo>
                    <a:pt x="342" y="483"/>
                  </a:lnTo>
                  <a:lnTo>
                    <a:pt x="358" y="478"/>
                  </a:lnTo>
                  <a:lnTo>
                    <a:pt x="373" y="474"/>
                  </a:lnTo>
                  <a:lnTo>
                    <a:pt x="387" y="469"/>
                  </a:lnTo>
                  <a:lnTo>
                    <a:pt x="398" y="463"/>
                  </a:lnTo>
                  <a:lnTo>
                    <a:pt x="408" y="458"/>
                  </a:lnTo>
                  <a:lnTo>
                    <a:pt x="416" y="451"/>
                  </a:lnTo>
                  <a:lnTo>
                    <a:pt x="418" y="447"/>
                  </a:lnTo>
                  <a:lnTo>
                    <a:pt x="420" y="443"/>
                  </a:lnTo>
                  <a:lnTo>
                    <a:pt x="421" y="440"/>
                  </a:lnTo>
                  <a:lnTo>
                    <a:pt x="421" y="436"/>
                  </a:lnTo>
                  <a:lnTo>
                    <a:pt x="421" y="359"/>
                  </a:lnTo>
                  <a:lnTo>
                    <a:pt x="421" y="285"/>
                  </a:lnTo>
                  <a:lnTo>
                    <a:pt x="421" y="210"/>
                  </a:lnTo>
                  <a:lnTo>
                    <a:pt x="421" y="135"/>
                  </a:lnTo>
                  <a:lnTo>
                    <a:pt x="421" y="60"/>
                  </a:lnTo>
                  <a:lnTo>
                    <a:pt x="421" y="55"/>
                  </a:lnTo>
                  <a:lnTo>
                    <a:pt x="420" y="51"/>
                  </a:lnTo>
                  <a:lnTo>
                    <a:pt x="418" y="48"/>
                  </a:lnTo>
                  <a:lnTo>
                    <a:pt x="416" y="43"/>
                  </a:lnTo>
                  <a:lnTo>
                    <a:pt x="408" y="37"/>
                  </a:lnTo>
                  <a:lnTo>
                    <a:pt x="398" y="31"/>
                  </a:lnTo>
                  <a:lnTo>
                    <a:pt x="387" y="25"/>
                  </a:lnTo>
                  <a:lnTo>
                    <a:pt x="373" y="20"/>
                  </a:lnTo>
                  <a:lnTo>
                    <a:pt x="358" y="16"/>
                  </a:lnTo>
                  <a:lnTo>
                    <a:pt x="342" y="12"/>
                  </a:lnTo>
                  <a:lnTo>
                    <a:pt x="307" y="6"/>
                  </a:lnTo>
                  <a:lnTo>
                    <a:pt x="273" y="2"/>
                  </a:lnTo>
                  <a:lnTo>
                    <a:pt x="240" y="0"/>
                  </a:lnTo>
                  <a:lnTo>
                    <a:pt x="2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latin typeface="Barlow" panose="00000500000000000000" pitchFamily="2" charset="0"/>
              </a:endParaRPr>
            </a:p>
          </p:txBody>
        </p:sp>
        <p:sp>
          <p:nvSpPr>
            <p:cNvPr id="315" name="Freeform 187"/>
            <p:cNvSpPr>
              <a:spLocks/>
            </p:cNvSpPr>
            <p:nvPr/>
          </p:nvSpPr>
          <p:spPr bwMode="auto">
            <a:xfrm>
              <a:off x="9882188" y="1354138"/>
              <a:ext cx="285750" cy="180975"/>
            </a:xfrm>
            <a:custGeom>
              <a:avLst/>
              <a:gdLst>
                <a:gd name="T0" fmla="*/ 0 w 902"/>
                <a:gd name="T1" fmla="*/ 0 h 571"/>
                <a:gd name="T2" fmla="*/ 0 w 902"/>
                <a:gd name="T3" fmla="*/ 345 h 571"/>
                <a:gd name="T4" fmla="*/ 1 w 902"/>
                <a:gd name="T5" fmla="*/ 348 h 571"/>
                <a:gd name="T6" fmla="*/ 1 w 902"/>
                <a:gd name="T7" fmla="*/ 351 h 571"/>
                <a:gd name="T8" fmla="*/ 3 w 902"/>
                <a:gd name="T9" fmla="*/ 353 h 571"/>
                <a:gd name="T10" fmla="*/ 4 w 902"/>
                <a:gd name="T11" fmla="*/ 355 h 571"/>
                <a:gd name="T12" fmla="*/ 6 w 902"/>
                <a:gd name="T13" fmla="*/ 357 h 571"/>
                <a:gd name="T14" fmla="*/ 10 w 902"/>
                <a:gd name="T15" fmla="*/ 358 h 571"/>
                <a:gd name="T16" fmla="*/ 12 w 902"/>
                <a:gd name="T17" fmla="*/ 360 h 571"/>
                <a:gd name="T18" fmla="*/ 15 w 902"/>
                <a:gd name="T19" fmla="*/ 361 h 571"/>
                <a:gd name="T20" fmla="*/ 18 w 902"/>
                <a:gd name="T21" fmla="*/ 360 h 571"/>
                <a:gd name="T22" fmla="*/ 21 w 902"/>
                <a:gd name="T23" fmla="*/ 358 h 571"/>
                <a:gd name="T24" fmla="*/ 24 w 902"/>
                <a:gd name="T25" fmla="*/ 357 h 571"/>
                <a:gd name="T26" fmla="*/ 26 w 902"/>
                <a:gd name="T27" fmla="*/ 355 h 571"/>
                <a:gd name="T28" fmla="*/ 28 w 902"/>
                <a:gd name="T29" fmla="*/ 353 h 571"/>
                <a:gd name="T30" fmla="*/ 29 w 902"/>
                <a:gd name="T31" fmla="*/ 351 h 571"/>
                <a:gd name="T32" fmla="*/ 30 w 902"/>
                <a:gd name="T33" fmla="*/ 348 h 571"/>
                <a:gd name="T34" fmla="*/ 30 w 902"/>
                <a:gd name="T35" fmla="*/ 345 h 571"/>
                <a:gd name="T36" fmla="*/ 30 w 902"/>
                <a:gd name="T37" fmla="*/ 30 h 571"/>
                <a:gd name="T38" fmla="*/ 872 w 902"/>
                <a:gd name="T39" fmla="*/ 30 h 571"/>
                <a:gd name="T40" fmla="*/ 872 w 902"/>
                <a:gd name="T41" fmla="*/ 541 h 571"/>
                <a:gd name="T42" fmla="*/ 572 w 902"/>
                <a:gd name="T43" fmla="*/ 541 h 571"/>
                <a:gd name="T44" fmla="*/ 569 w 902"/>
                <a:gd name="T45" fmla="*/ 541 h 571"/>
                <a:gd name="T46" fmla="*/ 566 w 902"/>
                <a:gd name="T47" fmla="*/ 542 h 571"/>
                <a:gd name="T48" fmla="*/ 563 w 902"/>
                <a:gd name="T49" fmla="*/ 543 h 571"/>
                <a:gd name="T50" fmla="*/ 561 w 902"/>
                <a:gd name="T51" fmla="*/ 545 h 571"/>
                <a:gd name="T52" fmla="*/ 559 w 902"/>
                <a:gd name="T53" fmla="*/ 547 h 571"/>
                <a:gd name="T54" fmla="*/ 558 w 902"/>
                <a:gd name="T55" fmla="*/ 550 h 571"/>
                <a:gd name="T56" fmla="*/ 557 w 902"/>
                <a:gd name="T57" fmla="*/ 552 h 571"/>
                <a:gd name="T58" fmla="*/ 557 w 902"/>
                <a:gd name="T59" fmla="*/ 556 h 571"/>
                <a:gd name="T60" fmla="*/ 557 w 902"/>
                <a:gd name="T61" fmla="*/ 559 h 571"/>
                <a:gd name="T62" fmla="*/ 558 w 902"/>
                <a:gd name="T63" fmla="*/ 561 h 571"/>
                <a:gd name="T64" fmla="*/ 559 w 902"/>
                <a:gd name="T65" fmla="*/ 564 h 571"/>
                <a:gd name="T66" fmla="*/ 561 w 902"/>
                <a:gd name="T67" fmla="*/ 566 h 571"/>
                <a:gd name="T68" fmla="*/ 563 w 902"/>
                <a:gd name="T69" fmla="*/ 568 h 571"/>
                <a:gd name="T70" fmla="*/ 566 w 902"/>
                <a:gd name="T71" fmla="*/ 569 h 571"/>
                <a:gd name="T72" fmla="*/ 569 w 902"/>
                <a:gd name="T73" fmla="*/ 571 h 571"/>
                <a:gd name="T74" fmla="*/ 572 w 902"/>
                <a:gd name="T75" fmla="*/ 571 h 571"/>
                <a:gd name="T76" fmla="*/ 902 w 902"/>
                <a:gd name="T77" fmla="*/ 571 h 571"/>
                <a:gd name="T78" fmla="*/ 902 w 902"/>
                <a:gd name="T79" fmla="*/ 0 h 571"/>
                <a:gd name="T80" fmla="*/ 0 w 902"/>
                <a:gd name="T81" fmla="*/ 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02" h="571">
                  <a:moveTo>
                    <a:pt x="0" y="0"/>
                  </a:moveTo>
                  <a:lnTo>
                    <a:pt x="0" y="345"/>
                  </a:lnTo>
                  <a:lnTo>
                    <a:pt x="1" y="348"/>
                  </a:lnTo>
                  <a:lnTo>
                    <a:pt x="1" y="351"/>
                  </a:lnTo>
                  <a:lnTo>
                    <a:pt x="3" y="353"/>
                  </a:lnTo>
                  <a:lnTo>
                    <a:pt x="4" y="355"/>
                  </a:lnTo>
                  <a:lnTo>
                    <a:pt x="6" y="357"/>
                  </a:lnTo>
                  <a:lnTo>
                    <a:pt x="10" y="358"/>
                  </a:lnTo>
                  <a:lnTo>
                    <a:pt x="12" y="360"/>
                  </a:lnTo>
                  <a:lnTo>
                    <a:pt x="15" y="361"/>
                  </a:lnTo>
                  <a:lnTo>
                    <a:pt x="18" y="360"/>
                  </a:lnTo>
                  <a:lnTo>
                    <a:pt x="21" y="358"/>
                  </a:lnTo>
                  <a:lnTo>
                    <a:pt x="24" y="357"/>
                  </a:lnTo>
                  <a:lnTo>
                    <a:pt x="26" y="355"/>
                  </a:lnTo>
                  <a:lnTo>
                    <a:pt x="28" y="353"/>
                  </a:lnTo>
                  <a:lnTo>
                    <a:pt x="29" y="351"/>
                  </a:lnTo>
                  <a:lnTo>
                    <a:pt x="30" y="348"/>
                  </a:lnTo>
                  <a:lnTo>
                    <a:pt x="30" y="345"/>
                  </a:lnTo>
                  <a:lnTo>
                    <a:pt x="30" y="30"/>
                  </a:lnTo>
                  <a:lnTo>
                    <a:pt x="872" y="30"/>
                  </a:lnTo>
                  <a:lnTo>
                    <a:pt x="872" y="541"/>
                  </a:lnTo>
                  <a:lnTo>
                    <a:pt x="572" y="541"/>
                  </a:lnTo>
                  <a:lnTo>
                    <a:pt x="569" y="541"/>
                  </a:lnTo>
                  <a:lnTo>
                    <a:pt x="566" y="542"/>
                  </a:lnTo>
                  <a:lnTo>
                    <a:pt x="563" y="543"/>
                  </a:lnTo>
                  <a:lnTo>
                    <a:pt x="561" y="545"/>
                  </a:lnTo>
                  <a:lnTo>
                    <a:pt x="559" y="547"/>
                  </a:lnTo>
                  <a:lnTo>
                    <a:pt x="558" y="550"/>
                  </a:lnTo>
                  <a:lnTo>
                    <a:pt x="557" y="552"/>
                  </a:lnTo>
                  <a:lnTo>
                    <a:pt x="557" y="556"/>
                  </a:lnTo>
                  <a:lnTo>
                    <a:pt x="557" y="559"/>
                  </a:lnTo>
                  <a:lnTo>
                    <a:pt x="558" y="561"/>
                  </a:lnTo>
                  <a:lnTo>
                    <a:pt x="559" y="564"/>
                  </a:lnTo>
                  <a:lnTo>
                    <a:pt x="561" y="566"/>
                  </a:lnTo>
                  <a:lnTo>
                    <a:pt x="563" y="568"/>
                  </a:lnTo>
                  <a:lnTo>
                    <a:pt x="566" y="569"/>
                  </a:lnTo>
                  <a:lnTo>
                    <a:pt x="569" y="571"/>
                  </a:lnTo>
                  <a:lnTo>
                    <a:pt x="572" y="571"/>
                  </a:lnTo>
                  <a:lnTo>
                    <a:pt x="902" y="571"/>
                  </a:lnTo>
                  <a:lnTo>
                    <a:pt x="902"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latin typeface="Barlow" panose="00000500000000000000" pitchFamily="2" charset="0"/>
              </a:endParaRPr>
            </a:p>
          </p:txBody>
        </p:sp>
        <p:sp>
          <p:nvSpPr>
            <p:cNvPr id="316" name="Freeform 188"/>
            <p:cNvSpPr>
              <a:spLocks noEditPoints="1"/>
            </p:cNvSpPr>
            <p:nvPr/>
          </p:nvSpPr>
          <p:spPr bwMode="auto">
            <a:xfrm>
              <a:off x="9986963" y="1406525"/>
              <a:ext cx="76200" cy="76200"/>
            </a:xfrm>
            <a:custGeom>
              <a:avLst/>
              <a:gdLst>
                <a:gd name="T0" fmla="*/ 102 w 241"/>
                <a:gd name="T1" fmla="*/ 208 h 241"/>
                <a:gd name="T2" fmla="*/ 77 w 241"/>
                <a:gd name="T3" fmla="*/ 199 h 241"/>
                <a:gd name="T4" fmla="*/ 57 w 241"/>
                <a:gd name="T5" fmla="*/ 184 h 241"/>
                <a:gd name="T6" fmla="*/ 41 w 241"/>
                <a:gd name="T7" fmla="*/ 162 h 241"/>
                <a:gd name="T8" fmla="*/ 32 w 241"/>
                <a:gd name="T9" fmla="*/ 138 h 241"/>
                <a:gd name="T10" fmla="*/ 31 w 241"/>
                <a:gd name="T11" fmla="*/ 111 h 241"/>
                <a:gd name="T12" fmla="*/ 37 w 241"/>
                <a:gd name="T13" fmla="*/ 85 h 241"/>
                <a:gd name="T14" fmla="*/ 50 w 241"/>
                <a:gd name="T15" fmla="*/ 63 h 241"/>
                <a:gd name="T16" fmla="*/ 70 w 241"/>
                <a:gd name="T17" fmla="*/ 46 h 241"/>
                <a:gd name="T18" fmla="*/ 93 w 241"/>
                <a:gd name="T19" fmla="*/ 34 h 241"/>
                <a:gd name="T20" fmla="*/ 120 w 241"/>
                <a:gd name="T21" fmla="*/ 30 h 241"/>
                <a:gd name="T22" fmla="*/ 147 w 241"/>
                <a:gd name="T23" fmla="*/ 34 h 241"/>
                <a:gd name="T24" fmla="*/ 170 w 241"/>
                <a:gd name="T25" fmla="*/ 46 h 241"/>
                <a:gd name="T26" fmla="*/ 190 w 241"/>
                <a:gd name="T27" fmla="*/ 63 h 241"/>
                <a:gd name="T28" fmla="*/ 204 w 241"/>
                <a:gd name="T29" fmla="*/ 85 h 241"/>
                <a:gd name="T30" fmla="*/ 210 w 241"/>
                <a:gd name="T31" fmla="*/ 111 h 241"/>
                <a:gd name="T32" fmla="*/ 209 w 241"/>
                <a:gd name="T33" fmla="*/ 138 h 241"/>
                <a:gd name="T34" fmla="*/ 199 w 241"/>
                <a:gd name="T35" fmla="*/ 162 h 241"/>
                <a:gd name="T36" fmla="*/ 184 w 241"/>
                <a:gd name="T37" fmla="*/ 184 h 241"/>
                <a:gd name="T38" fmla="*/ 163 w 241"/>
                <a:gd name="T39" fmla="*/ 199 h 241"/>
                <a:gd name="T40" fmla="*/ 138 w 241"/>
                <a:gd name="T41" fmla="*/ 208 h 241"/>
                <a:gd name="T42" fmla="*/ 120 w 241"/>
                <a:gd name="T43" fmla="*/ 210 h 241"/>
                <a:gd name="T44" fmla="*/ 96 w 241"/>
                <a:gd name="T45" fmla="*/ 2 h 241"/>
                <a:gd name="T46" fmla="*/ 63 w 241"/>
                <a:gd name="T47" fmla="*/ 15 h 241"/>
                <a:gd name="T48" fmla="*/ 35 w 241"/>
                <a:gd name="T49" fmla="*/ 35 h 241"/>
                <a:gd name="T50" fmla="*/ 15 w 241"/>
                <a:gd name="T51" fmla="*/ 63 h 241"/>
                <a:gd name="T52" fmla="*/ 2 w 241"/>
                <a:gd name="T53" fmla="*/ 96 h 241"/>
                <a:gd name="T54" fmla="*/ 1 w 241"/>
                <a:gd name="T55" fmla="*/ 132 h 241"/>
                <a:gd name="T56" fmla="*/ 10 w 241"/>
                <a:gd name="T57" fmla="*/ 167 h 241"/>
                <a:gd name="T58" fmla="*/ 28 w 241"/>
                <a:gd name="T59" fmla="*/ 197 h 241"/>
                <a:gd name="T60" fmla="*/ 54 w 241"/>
                <a:gd name="T61" fmla="*/ 219 h 241"/>
                <a:gd name="T62" fmla="*/ 85 w 241"/>
                <a:gd name="T63" fmla="*/ 235 h 241"/>
                <a:gd name="T64" fmla="*/ 120 w 241"/>
                <a:gd name="T65" fmla="*/ 241 h 241"/>
                <a:gd name="T66" fmla="*/ 156 w 241"/>
                <a:gd name="T67" fmla="*/ 235 h 241"/>
                <a:gd name="T68" fmla="*/ 187 w 241"/>
                <a:gd name="T69" fmla="*/ 219 h 241"/>
                <a:gd name="T70" fmla="*/ 213 w 241"/>
                <a:gd name="T71" fmla="*/ 197 h 241"/>
                <a:gd name="T72" fmla="*/ 231 w 241"/>
                <a:gd name="T73" fmla="*/ 167 h 241"/>
                <a:gd name="T74" fmla="*/ 240 w 241"/>
                <a:gd name="T75" fmla="*/ 132 h 241"/>
                <a:gd name="T76" fmla="*/ 238 w 241"/>
                <a:gd name="T77" fmla="*/ 96 h 241"/>
                <a:gd name="T78" fmla="*/ 226 w 241"/>
                <a:gd name="T79" fmla="*/ 63 h 241"/>
                <a:gd name="T80" fmla="*/ 206 w 241"/>
                <a:gd name="T81" fmla="*/ 35 h 241"/>
                <a:gd name="T82" fmla="*/ 178 w 241"/>
                <a:gd name="T83" fmla="*/ 15 h 241"/>
                <a:gd name="T84" fmla="*/ 145 w 241"/>
                <a:gd name="T85" fmla="*/ 2 h 241"/>
                <a:gd name="T86" fmla="*/ 120 w 241"/>
                <a:gd name="T87" fmla="*/ 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1" h="241">
                  <a:moveTo>
                    <a:pt x="120" y="210"/>
                  </a:moveTo>
                  <a:lnTo>
                    <a:pt x="111" y="210"/>
                  </a:lnTo>
                  <a:lnTo>
                    <a:pt x="102" y="208"/>
                  </a:lnTo>
                  <a:lnTo>
                    <a:pt x="93" y="206"/>
                  </a:lnTo>
                  <a:lnTo>
                    <a:pt x="86" y="203"/>
                  </a:lnTo>
                  <a:lnTo>
                    <a:pt x="77" y="199"/>
                  </a:lnTo>
                  <a:lnTo>
                    <a:pt x="70" y="195"/>
                  </a:lnTo>
                  <a:lnTo>
                    <a:pt x="63" y="189"/>
                  </a:lnTo>
                  <a:lnTo>
                    <a:pt x="57" y="184"/>
                  </a:lnTo>
                  <a:lnTo>
                    <a:pt x="50" y="177"/>
                  </a:lnTo>
                  <a:lnTo>
                    <a:pt x="46" y="170"/>
                  </a:lnTo>
                  <a:lnTo>
                    <a:pt x="41" y="162"/>
                  </a:lnTo>
                  <a:lnTo>
                    <a:pt x="37" y="155"/>
                  </a:lnTo>
                  <a:lnTo>
                    <a:pt x="34" y="146"/>
                  </a:lnTo>
                  <a:lnTo>
                    <a:pt x="32" y="138"/>
                  </a:lnTo>
                  <a:lnTo>
                    <a:pt x="31" y="129"/>
                  </a:lnTo>
                  <a:lnTo>
                    <a:pt x="30" y="120"/>
                  </a:lnTo>
                  <a:lnTo>
                    <a:pt x="31" y="111"/>
                  </a:lnTo>
                  <a:lnTo>
                    <a:pt x="32" y="101"/>
                  </a:lnTo>
                  <a:lnTo>
                    <a:pt x="34" y="93"/>
                  </a:lnTo>
                  <a:lnTo>
                    <a:pt x="37" y="85"/>
                  </a:lnTo>
                  <a:lnTo>
                    <a:pt x="41" y="77"/>
                  </a:lnTo>
                  <a:lnTo>
                    <a:pt x="46" y="69"/>
                  </a:lnTo>
                  <a:lnTo>
                    <a:pt x="50" y="63"/>
                  </a:lnTo>
                  <a:lnTo>
                    <a:pt x="57" y="56"/>
                  </a:lnTo>
                  <a:lnTo>
                    <a:pt x="63" y="50"/>
                  </a:lnTo>
                  <a:lnTo>
                    <a:pt x="70" y="46"/>
                  </a:lnTo>
                  <a:lnTo>
                    <a:pt x="77" y="40"/>
                  </a:lnTo>
                  <a:lnTo>
                    <a:pt x="86" y="37"/>
                  </a:lnTo>
                  <a:lnTo>
                    <a:pt x="93" y="34"/>
                  </a:lnTo>
                  <a:lnTo>
                    <a:pt x="102" y="32"/>
                  </a:lnTo>
                  <a:lnTo>
                    <a:pt x="111" y="31"/>
                  </a:lnTo>
                  <a:lnTo>
                    <a:pt x="120" y="30"/>
                  </a:lnTo>
                  <a:lnTo>
                    <a:pt x="130" y="31"/>
                  </a:lnTo>
                  <a:lnTo>
                    <a:pt x="138" y="32"/>
                  </a:lnTo>
                  <a:lnTo>
                    <a:pt x="147" y="34"/>
                  </a:lnTo>
                  <a:lnTo>
                    <a:pt x="155" y="37"/>
                  </a:lnTo>
                  <a:lnTo>
                    <a:pt x="163" y="40"/>
                  </a:lnTo>
                  <a:lnTo>
                    <a:pt x="170" y="46"/>
                  </a:lnTo>
                  <a:lnTo>
                    <a:pt x="178" y="50"/>
                  </a:lnTo>
                  <a:lnTo>
                    <a:pt x="184" y="56"/>
                  </a:lnTo>
                  <a:lnTo>
                    <a:pt x="190" y="63"/>
                  </a:lnTo>
                  <a:lnTo>
                    <a:pt x="195" y="69"/>
                  </a:lnTo>
                  <a:lnTo>
                    <a:pt x="199" y="77"/>
                  </a:lnTo>
                  <a:lnTo>
                    <a:pt x="204" y="85"/>
                  </a:lnTo>
                  <a:lnTo>
                    <a:pt x="207" y="93"/>
                  </a:lnTo>
                  <a:lnTo>
                    <a:pt x="209" y="101"/>
                  </a:lnTo>
                  <a:lnTo>
                    <a:pt x="210" y="111"/>
                  </a:lnTo>
                  <a:lnTo>
                    <a:pt x="211" y="120"/>
                  </a:lnTo>
                  <a:lnTo>
                    <a:pt x="210" y="129"/>
                  </a:lnTo>
                  <a:lnTo>
                    <a:pt x="209" y="138"/>
                  </a:lnTo>
                  <a:lnTo>
                    <a:pt x="207" y="146"/>
                  </a:lnTo>
                  <a:lnTo>
                    <a:pt x="204" y="155"/>
                  </a:lnTo>
                  <a:lnTo>
                    <a:pt x="199" y="162"/>
                  </a:lnTo>
                  <a:lnTo>
                    <a:pt x="195" y="170"/>
                  </a:lnTo>
                  <a:lnTo>
                    <a:pt x="190" y="177"/>
                  </a:lnTo>
                  <a:lnTo>
                    <a:pt x="184" y="184"/>
                  </a:lnTo>
                  <a:lnTo>
                    <a:pt x="178" y="189"/>
                  </a:lnTo>
                  <a:lnTo>
                    <a:pt x="170" y="195"/>
                  </a:lnTo>
                  <a:lnTo>
                    <a:pt x="163" y="199"/>
                  </a:lnTo>
                  <a:lnTo>
                    <a:pt x="155" y="203"/>
                  </a:lnTo>
                  <a:lnTo>
                    <a:pt x="147" y="206"/>
                  </a:lnTo>
                  <a:lnTo>
                    <a:pt x="138" y="208"/>
                  </a:lnTo>
                  <a:lnTo>
                    <a:pt x="130" y="210"/>
                  </a:lnTo>
                  <a:lnTo>
                    <a:pt x="120" y="211"/>
                  </a:lnTo>
                  <a:lnTo>
                    <a:pt x="120" y="210"/>
                  </a:lnTo>
                  <a:close/>
                  <a:moveTo>
                    <a:pt x="120" y="0"/>
                  </a:moveTo>
                  <a:lnTo>
                    <a:pt x="108" y="1"/>
                  </a:lnTo>
                  <a:lnTo>
                    <a:pt x="96" y="2"/>
                  </a:lnTo>
                  <a:lnTo>
                    <a:pt x="85" y="5"/>
                  </a:lnTo>
                  <a:lnTo>
                    <a:pt x="74" y="9"/>
                  </a:lnTo>
                  <a:lnTo>
                    <a:pt x="63" y="15"/>
                  </a:lnTo>
                  <a:lnTo>
                    <a:pt x="54" y="20"/>
                  </a:lnTo>
                  <a:lnTo>
                    <a:pt x="44" y="27"/>
                  </a:lnTo>
                  <a:lnTo>
                    <a:pt x="35" y="35"/>
                  </a:lnTo>
                  <a:lnTo>
                    <a:pt x="28" y="43"/>
                  </a:lnTo>
                  <a:lnTo>
                    <a:pt x="20" y="53"/>
                  </a:lnTo>
                  <a:lnTo>
                    <a:pt x="15" y="63"/>
                  </a:lnTo>
                  <a:lnTo>
                    <a:pt x="10" y="73"/>
                  </a:lnTo>
                  <a:lnTo>
                    <a:pt x="5" y="84"/>
                  </a:lnTo>
                  <a:lnTo>
                    <a:pt x="2" y="96"/>
                  </a:lnTo>
                  <a:lnTo>
                    <a:pt x="1" y="108"/>
                  </a:lnTo>
                  <a:lnTo>
                    <a:pt x="0" y="120"/>
                  </a:lnTo>
                  <a:lnTo>
                    <a:pt x="1" y="132"/>
                  </a:lnTo>
                  <a:lnTo>
                    <a:pt x="2" y="144"/>
                  </a:lnTo>
                  <a:lnTo>
                    <a:pt x="5" y="156"/>
                  </a:lnTo>
                  <a:lnTo>
                    <a:pt x="10" y="167"/>
                  </a:lnTo>
                  <a:lnTo>
                    <a:pt x="15" y="177"/>
                  </a:lnTo>
                  <a:lnTo>
                    <a:pt x="20" y="187"/>
                  </a:lnTo>
                  <a:lnTo>
                    <a:pt x="28" y="197"/>
                  </a:lnTo>
                  <a:lnTo>
                    <a:pt x="35" y="205"/>
                  </a:lnTo>
                  <a:lnTo>
                    <a:pt x="44" y="213"/>
                  </a:lnTo>
                  <a:lnTo>
                    <a:pt x="54" y="219"/>
                  </a:lnTo>
                  <a:lnTo>
                    <a:pt x="63" y="226"/>
                  </a:lnTo>
                  <a:lnTo>
                    <a:pt x="74" y="231"/>
                  </a:lnTo>
                  <a:lnTo>
                    <a:pt x="85" y="235"/>
                  </a:lnTo>
                  <a:lnTo>
                    <a:pt x="96" y="237"/>
                  </a:lnTo>
                  <a:lnTo>
                    <a:pt x="108" y="239"/>
                  </a:lnTo>
                  <a:lnTo>
                    <a:pt x="120" y="241"/>
                  </a:lnTo>
                  <a:lnTo>
                    <a:pt x="133" y="239"/>
                  </a:lnTo>
                  <a:lnTo>
                    <a:pt x="145" y="237"/>
                  </a:lnTo>
                  <a:lnTo>
                    <a:pt x="156" y="235"/>
                  </a:lnTo>
                  <a:lnTo>
                    <a:pt x="167" y="231"/>
                  </a:lnTo>
                  <a:lnTo>
                    <a:pt x="178" y="226"/>
                  </a:lnTo>
                  <a:lnTo>
                    <a:pt x="187" y="219"/>
                  </a:lnTo>
                  <a:lnTo>
                    <a:pt x="197" y="213"/>
                  </a:lnTo>
                  <a:lnTo>
                    <a:pt x="206" y="205"/>
                  </a:lnTo>
                  <a:lnTo>
                    <a:pt x="213" y="197"/>
                  </a:lnTo>
                  <a:lnTo>
                    <a:pt x="220" y="187"/>
                  </a:lnTo>
                  <a:lnTo>
                    <a:pt x="226" y="177"/>
                  </a:lnTo>
                  <a:lnTo>
                    <a:pt x="231" y="167"/>
                  </a:lnTo>
                  <a:lnTo>
                    <a:pt x="236" y="156"/>
                  </a:lnTo>
                  <a:lnTo>
                    <a:pt x="238" y="144"/>
                  </a:lnTo>
                  <a:lnTo>
                    <a:pt x="240" y="132"/>
                  </a:lnTo>
                  <a:lnTo>
                    <a:pt x="241" y="120"/>
                  </a:lnTo>
                  <a:lnTo>
                    <a:pt x="240" y="108"/>
                  </a:lnTo>
                  <a:lnTo>
                    <a:pt x="238" y="96"/>
                  </a:lnTo>
                  <a:lnTo>
                    <a:pt x="236" y="84"/>
                  </a:lnTo>
                  <a:lnTo>
                    <a:pt x="231" y="73"/>
                  </a:lnTo>
                  <a:lnTo>
                    <a:pt x="226" y="63"/>
                  </a:lnTo>
                  <a:lnTo>
                    <a:pt x="220" y="53"/>
                  </a:lnTo>
                  <a:lnTo>
                    <a:pt x="213" y="43"/>
                  </a:lnTo>
                  <a:lnTo>
                    <a:pt x="206" y="35"/>
                  </a:lnTo>
                  <a:lnTo>
                    <a:pt x="197" y="27"/>
                  </a:lnTo>
                  <a:lnTo>
                    <a:pt x="187" y="20"/>
                  </a:lnTo>
                  <a:lnTo>
                    <a:pt x="178" y="15"/>
                  </a:lnTo>
                  <a:lnTo>
                    <a:pt x="167" y="9"/>
                  </a:lnTo>
                  <a:lnTo>
                    <a:pt x="156" y="5"/>
                  </a:lnTo>
                  <a:lnTo>
                    <a:pt x="145" y="2"/>
                  </a:lnTo>
                  <a:lnTo>
                    <a:pt x="133" y="1"/>
                  </a:lnTo>
                  <a:lnTo>
                    <a:pt x="120" y="0"/>
                  </a:lnTo>
                  <a:lnTo>
                    <a:pt x="12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latin typeface="Barlow" panose="00000500000000000000" pitchFamily="2" charset="0"/>
              </a:endParaRPr>
            </a:p>
          </p:txBody>
        </p:sp>
        <p:sp>
          <p:nvSpPr>
            <p:cNvPr id="317" name="Freeform 189"/>
            <p:cNvSpPr>
              <a:spLocks noEditPoints="1"/>
            </p:cNvSpPr>
            <p:nvPr/>
          </p:nvSpPr>
          <p:spPr bwMode="auto">
            <a:xfrm>
              <a:off x="10091738" y="1458913"/>
              <a:ext cx="28575" cy="28575"/>
            </a:xfrm>
            <a:custGeom>
              <a:avLst/>
              <a:gdLst>
                <a:gd name="T0" fmla="*/ 30 w 90"/>
                <a:gd name="T1" fmla="*/ 42 h 91"/>
                <a:gd name="T2" fmla="*/ 32 w 90"/>
                <a:gd name="T3" fmla="*/ 37 h 91"/>
                <a:gd name="T4" fmla="*/ 36 w 90"/>
                <a:gd name="T5" fmla="*/ 33 h 91"/>
                <a:gd name="T6" fmla="*/ 42 w 90"/>
                <a:gd name="T7" fmla="*/ 31 h 91"/>
                <a:gd name="T8" fmla="*/ 48 w 90"/>
                <a:gd name="T9" fmla="*/ 31 h 91"/>
                <a:gd name="T10" fmla="*/ 54 w 90"/>
                <a:gd name="T11" fmla="*/ 33 h 91"/>
                <a:gd name="T12" fmla="*/ 58 w 90"/>
                <a:gd name="T13" fmla="*/ 37 h 91"/>
                <a:gd name="T14" fmla="*/ 60 w 90"/>
                <a:gd name="T15" fmla="*/ 42 h 91"/>
                <a:gd name="T16" fmla="*/ 60 w 90"/>
                <a:gd name="T17" fmla="*/ 48 h 91"/>
                <a:gd name="T18" fmla="*/ 58 w 90"/>
                <a:gd name="T19" fmla="*/ 53 h 91"/>
                <a:gd name="T20" fmla="*/ 54 w 90"/>
                <a:gd name="T21" fmla="*/ 57 h 91"/>
                <a:gd name="T22" fmla="*/ 48 w 90"/>
                <a:gd name="T23" fmla="*/ 60 h 91"/>
                <a:gd name="T24" fmla="*/ 42 w 90"/>
                <a:gd name="T25" fmla="*/ 60 h 91"/>
                <a:gd name="T26" fmla="*/ 36 w 90"/>
                <a:gd name="T27" fmla="*/ 57 h 91"/>
                <a:gd name="T28" fmla="*/ 32 w 90"/>
                <a:gd name="T29" fmla="*/ 53 h 91"/>
                <a:gd name="T30" fmla="*/ 30 w 90"/>
                <a:gd name="T31" fmla="*/ 48 h 91"/>
                <a:gd name="T32" fmla="*/ 30 w 90"/>
                <a:gd name="T33" fmla="*/ 45 h 91"/>
                <a:gd name="T34" fmla="*/ 89 w 90"/>
                <a:gd name="T35" fmla="*/ 36 h 91"/>
                <a:gd name="T36" fmla="*/ 83 w 90"/>
                <a:gd name="T37" fmla="*/ 20 h 91"/>
                <a:gd name="T38" fmla="*/ 70 w 90"/>
                <a:gd name="T39" fmla="*/ 8 h 91"/>
                <a:gd name="T40" fmla="*/ 54 w 90"/>
                <a:gd name="T41" fmla="*/ 1 h 91"/>
                <a:gd name="T42" fmla="*/ 35 w 90"/>
                <a:gd name="T43" fmla="*/ 1 h 91"/>
                <a:gd name="T44" fmla="*/ 19 w 90"/>
                <a:gd name="T45" fmla="*/ 8 h 91"/>
                <a:gd name="T46" fmla="*/ 8 w 90"/>
                <a:gd name="T47" fmla="*/ 20 h 91"/>
                <a:gd name="T48" fmla="*/ 1 w 90"/>
                <a:gd name="T49" fmla="*/ 36 h 91"/>
                <a:gd name="T50" fmla="*/ 1 w 90"/>
                <a:gd name="T51" fmla="*/ 54 h 91"/>
                <a:gd name="T52" fmla="*/ 8 w 90"/>
                <a:gd name="T53" fmla="*/ 70 h 91"/>
                <a:gd name="T54" fmla="*/ 19 w 90"/>
                <a:gd name="T55" fmla="*/ 82 h 91"/>
                <a:gd name="T56" fmla="*/ 35 w 90"/>
                <a:gd name="T57" fmla="*/ 89 h 91"/>
                <a:gd name="T58" fmla="*/ 54 w 90"/>
                <a:gd name="T59" fmla="*/ 89 h 91"/>
                <a:gd name="T60" fmla="*/ 70 w 90"/>
                <a:gd name="T61" fmla="*/ 82 h 91"/>
                <a:gd name="T62" fmla="*/ 83 w 90"/>
                <a:gd name="T63" fmla="*/ 70 h 91"/>
                <a:gd name="T64" fmla="*/ 89 w 90"/>
                <a:gd name="T65" fmla="*/ 54 h 91"/>
                <a:gd name="T66" fmla="*/ 90 w 90"/>
                <a:gd name="T67" fmla="*/ 45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91">
                  <a:moveTo>
                    <a:pt x="30" y="45"/>
                  </a:moveTo>
                  <a:lnTo>
                    <a:pt x="30" y="42"/>
                  </a:lnTo>
                  <a:lnTo>
                    <a:pt x="31" y="39"/>
                  </a:lnTo>
                  <a:lnTo>
                    <a:pt x="32" y="37"/>
                  </a:lnTo>
                  <a:lnTo>
                    <a:pt x="34" y="35"/>
                  </a:lnTo>
                  <a:lnTo>
                    <a:pt x="36" y="33"/>
                  </a:lnTo>
                  <a:lnTo>
                    <a:pt x="39" y="32"/>
                  </a:lnTo>
                  <a:lnTo>
                    <a:pt x="42" y="31"/>
                  </a:lnTo>
                  <a:lnTo>
                    <a:pt x="45" y="31"/>
                  </a:lnTo>
                  <a:lnTo>
                    <a:pt x="48" y="31"/>
                  </a:lnTo>
                  <a:lnTo>
                    <a:pt x="50" y="32"/>
                  </a:lnTo>
                  <a:lnTo>
                    <a:pt x="54" y="33"/>
                  </a:lnTo>
                  <a:lnTo>
                    <a:pt x="56" y="35"/>
                  </a:lnTo>
                  <a:lnTo>
                    <a:pt x="58" y="37"/>
                  </a:lnTo>
                  <a:lnTo>
                    <a:pt x="59" y="39"/>
                  </a:lnTo>
                  <a:lnTo>
                    <a:pt x="60" y="42"/>
                  </a:lnTo>
                  <a:lnTo>
                    <a:pt x="60" y="46"/>
                  </a:lnTo>
                  <a:lnTo>
                    <a:pt x="60" y="48"/>
                  </a:lnTo>
                  <a:lnTo>
                    <a:pt x="59" y="51"/>
                  </a:lnTo>
                  <a:lnTo>
                    <a:pt x="58" y="53"/>
                  </a:lnTo>
                  <a:lnTo>
                    <a:pt x="56" y="55"/>
                  </a:lnTo>
                  <a:lnTo>
                    <a:pt x="54" y="57"/>
                  </a:lnTo>
                  <a:lnTo>
                    <a:pt x="50" y="58"/>
                  </a:lnTo>
                  <a:lnTo>
                    <a:pt x="48" y="60"/>
                  </a:lnTo>
                  <a:lnTo>
                    <a:pt x="45" y="61"/>
                  </a:lnTo>
                  <a:lnTo>
                    <a:pt x="42" y="60"/>
                  </a:lnTo>
                  <a:lnTo>
                    <a:pt x="39" y="58"/>
                  </a:lnTo>
                  <a:lnTo>
                    <a:pt x="36" y="57"/>
                  </a:lnTo>
                  <a:lnTo>
                    <a:pt x="34" y="55"/>
                  </a:lnTo>
                  <a:lnTo>
                    <a:pt x="32" y="53"/>
                  </a:lnTo>
                  <a:lnTo>
                    <a:pt x="31" y="51"/>
                  </a:lnTo>
                  <a:lnTo>
                    <a:pt x="30" y="48"/>
                  </a:lnTo>
                  <a:lnTo>
                    <a:pt x="30" y="46"/>
                  </a:lnTo>
                  <a:lnTo>
                    <a:pt x="30" y="45"/>
                  </a:lnTo>
                  <a:close/>
                  <a:moveTo>
                    <a:pt x="90" y="45"/>
                  </a:moveTo>
                  <a:lnTo>
                    <a:pt x="89" y="36"/>
                  </a:lnTo>
                  <a:lnTo>
                    <a:pt x="87" y="27"/>
                  </a:lnTo>
                  <a:lnTo>
                    <a:pt x="83" y="20"/>
                  </a:lnTo>
                  <a:lnTo>
                    <a:pt x="77" y="13"/>
                  </a:lnTo>
                  <a:lnTo>
                    <a:pt x="70" y="8"/>
                  </a:lnTo>
                  <a:lnTo>
                    <a:pt x="62" y="4"/>
                  </a:lnTo>
                  <a:lnTo>
                    <a:pt x="54" y="1"/>
                  </a:lnTo>
                  <a:lnTo>
                    <a:pt x="45" y="0"/>
                  </a:lnTo>
                  <a:lnTo>
                    <a:pt x="35" y="1"/>
                  </a:lnTo>
                  <a:lnTo>
                    <a:pt x="28" y="4"/>
                  </a:lnTo>
                  <a:lnTo>
                    <a:pt x="19" y="8"/>
                  </a:lnTo>
                  <a:lnTo>
                    <a:pt x="13" y="13"/>
                  </a:lnTo>
                  <a:lnTo>
                    <a:pt x="8" y="20"/>
                  </a:lnTo>
                  <a:lnTo>
                    <a:pt x="3" y="27"/>
                  </a:lnTo>
                  <a:lnTo>
                    <a:pt x="1" y="36"/>
                  </a:lnTo>
                  <a:lnTo>
                    <a:pt x="0" y="46"/>
                  </a:lnTo>
                  <a:lnTo>
                    <a:pt x="1" y="54"/>
                  </a:lnTo>
                  <a:lnTo>
                    <a:pt x="3" y="63"/>
                  </a:lnTo>
                  <a:lnTo>
                    <a:pt x="8" y="70"/>
                  </a:lnTo>
                  <a:lnTo>
                    <a:pt x="13" y="77"/>
                  </a:lnTo>
                  <a:lnTo>
                    <a:pt x="19" y="82"/>
                  </a:lnTo>
                  <a:lnTo>
                    <a:pt x="28" y="86"/>
                  </a:lnTo>
                  <a:lnTo>
                    <a:pt x="35" y="89"/>
                  </a:lnTo>
                  <a:lnTo>
                    <a:pt x="45" y="91"/>
                  </a:lnTo>
                  <a:lnTo>
                    <a:pt x="54" y="89"/>
                  </a:lnTo>
                  <a:lnTo>
                    <a:pt x="62" y="86"/>
                  </a:lnTo>
                  <a:lnTo>
                    <a:pt x="70" y="82"/>
                  </a:lnTo>
                  <a:lnTo>
                    <a:pt x="77" y="77"/>
                  </a:lnTo>
                  <a:lnTo>
                    <a:pt x="83" y="70"/>
                  </a:lnTo>
                  <a:lnTo>
                    <a:pt x="87" y="63"/>
                  </a:lnTo>
                  <a:lnTo>
                    <a:pt x="89" y="54"/>
                  </a:lnTo>
                  <a:lnTo>
                    <a:pt x="90" y="46"/>
                  </a:lnTo>
                  <a:lnTo>
                    <a:pt x="90"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latin typeface="Barlow" panose="00000500000000000000" pitchFamily="2" charset="0"/>
              </a:endParaRPr>
            </a:p>
          </p:txBody>
        </p:sp>
        <p:sp>
          <p:nvSpPr>
            <p:cNvPr id="318" name="Freeform 190"/>
            <p:cNvSpPr>
              <a:spLocks noEditPoints="1"/>
            </p:cNvSpPr>
            <p:nvPr/>
          </p:nvSpPr>
          <p:spPr bwMode="auto">
            <a:xfrm>
              <a:off x="9929813" y="1401763"/>
              <a:ext cx="28575" cy="28575"/>
            </a:xfrm>
            <a:custGeom>
              <a:avLst/>
              <a:gdLst>
                <a:gd name="T0" fmla="*/ 59 w 90"/>
                <a:gd name="T1" fmla="*/ 48 h 90"/>
                <a:gd name="T2" fmla="*/ 57 w 90"/>
                <a:gd name="T3" fmla="*/ 53 h 90"/>
                <a:gd name="T4" fmla="*/ 54 w 90"/>
                <a:gd name="T5" fmla="*/ 57 h 90"/>
                <a:gd name="T6" fmla="*/ 48 w 90"/>
                <a:gd name="T7" fmla="*/ 60 h 90"/>
                <a:gd name="T8" fmla="*/ 42 w 90"/>
                <a:gd name="T9" fmla="*/ 60 h 90"/>
                <a:gd name="T10" fmla="*/ 36 w 90"/>
                <a:gd name="T11" fmla="*/ 57 h 90"/>
                <a:gd name="T12" fmla="*/ 32 w 90"/>
                <a:gd name="T13" fmla="*/ 53 h 90"/>
                <a:gd name="T14" fmla="*/ 30 w 90"/>
                <a:gd name="T15" fmla="*/ 48 h 90"/>
                <a:gd name="T16" fmla="*/ 30 w 90"/>
                <a:gd name="T17" fmla="*/ 41 h 90"/>
                <a:gd name="T18" fmla="*/ 32 w 90"/>
                <a:gd name="T19" fmla="*/ 36 h 90"/>
                <a:gd name="T20" fmla="*/ 36 w 90"/>
                <a:gd name="T21" fmla="*/ 32 h 90"/>
                <a:gd name="T22" fmla="*/ 42 w 90"/>
                <a:gd name="T23" fmla="*/ 30 h 90"/>
                <a:gd name="T24" fmla="*/ 48 w 90"/>
                <a:gd name="T25" fmla="*/ 30 h 90"/>
                <a:gd name="T26" fmla="*/ 54 w 90"/>
                <a:gd name="T27" fmla="*/ 32 h 90"/>
                <a:gd name="T28" fmla="*/ 57 w 90"/>
                <a:gd name="T29" fmla="*/ 36 h 90"/>
                <a:gd name="T30" fmla="*/ 59 w 90"/>
                <a:gd name="T31" fmla="*/ 41 h 90"/>
                <a:gd name="T32" fmla="*/ 60 w 90"/>
                <a:gd name="T33" fmla="*/ 45 h 90"/>
                <a:gd name="T34" fmla="*/ 0 w 90"/>
                <a:gd name="T35" fmla="*/ 54 h 90"/>
                <a:gd name="T36" fmla="*/ 8 w 90"/>
                <a:gd name="T37" fmla="*/ 70 h 90"/>
                <a:gd name="T38" fmla="*/ 19 w 90"/>
                <a:gd name="T39" fmla="*/ 82 h 90"/>
                <a:gd name="T40" fmla="*/ 35 w 90"/>
                <a:gd name="T41" fmla="*/ 88 h 90"/>
                <a:gd name="T42" fmla="*/ 54 w 90"/>
                <a:gd name="T43" fmla="*/ 88 h 90"/>
                <a:gd name="T44" fmla="*/ 70 w 90"/>
                <a:gd name="T45" fmla="*/ 82 h 90"/>
                <a:gd name="T46" fmla="*/ 83 w 90"/>
                <a:gd name="T47" fmla="*/ 70 h 90"/>
                <a:gd name="T48" fmla="*/ 89 w 90"/>
                <a:gd name="T49" fmla="*/ 54 h 90"/>
                <a:gd name="T50" fmla="*/ 89 w 90"/>
                <a:gd name="T51" fmla="*/ 36 h 90"/>
                <a:gd name="T52" fmla="*/ 83 w 90"/>
                <a:gd name="T53" fmla="*/ 20 h 90"/>
                <a:gd name="T54" fmla="*/ 70 w 90"/>
                <a:gd name="T55" fmla="*/ 7 h 90"/>
                <a:gd name="T56" fmla="*/ 54 w 90"/>
                <a:gd name="T57" fmla="*/ 1 h 90"/>
                <a:gd name="T58" fmla="*/ 35 w 90"/>
                <a:gd name="T59" fmla="*/ 1 h 90"/>
                <a:gd name="T60" fmla="*/ 19 w 90"/>
                <a:gd name="T61" fmla="*/ 7 h 90"/>
                <a:gd name="T62" fmla="*/ 8 w 90"/>
                <a:gd name="T63" fmla="*/ 20 h 90"/>
                <a:gd name="T64" fmla="*/ 0 w 90"/>
                <a:gd name="T65" fmla="*/ 3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90">
                  <a:moveTo>
                    <a:pt x="60" y="45"/>
                  </a:moveTo>
                  <a:lnTo>
                    <a:pt x="59" y="48"/>
                  </a:lnTo>
                  <a:lnTo>
                    <a:pt x="59" y="51"/>
                  </a:lnTo>
                  <a:lnTo>
                    <a:pt x="57" y="53"/>
                  </a:lnTo>
                  <a:lnTo>
                    <a:pt x="56" y="55"/>
                  </a:lnTo>
                  <a:lnTo>
                    <a:pt x="54" y="57"/>
                  </a:lnTo>
                  <a:lnTo>
                    <a:pt x="50" y="58"/>
                  </a:lnTo>
                  <a:lnTo>
                    <a:pt x="48" y="60"/>
                  </a:lnTo>
                  <a:lnTo>
                    <a:pt x="45" y="60"/>
                  </a:lnTo>
                  <a:lnTo>
                    <a:pt x="42" y="60"/>
                  </a:lnTo>
                  <a:lnTo>
                    <a:pt x="39" y="58"/>
                  </a:lnTo>
                  <a:lnTo>
                    <a:pt x="36" y="57"/>
                  </a:lnTo>
                  <a:lnTo>
                    <a:pt x="34" y="55"/>
                  </a:lnTo>
                  <a:lnTo>
                    <a:pt x="32" y="53"/>
                  </a:lnTo>
                  <a:lnTo>
                    <a:pt x="31" y="51"/>
                  </a:lnTo>
                  <a:lnTo>
                    <a:pt x="30" y="48"/>
                  </a:lnTo>
                  <a:lnTo>
                    <a:pt x="30" y="45"/>
                  </a:lnTo>
                  <a:lnTo>
                    <a:pt x="30" y="41"/>
                  </a:lnTo>
                  <a:lnTo>
                    <a:pt x="31" y="39"/>
                  </a:lnTo>
                  <a:lnTo>
                    <a:pt x="32" y="36"/>
                  </a:lnTo>
                  <a:lnTo>
                    <a:pt x="34" y="34"/>
                  </a:lnTo>
                  <a:lnTo>
                    <a:pt x="36" y="32"/>
                  </a:lnTo>
                  <a:lnTo>
                    <a:pt x="39" y="31"/>
                  </a:lnTo>
                  <a:lnTo>
                    <a:pt x="42" y="30"/>
                  </a:lnTo>
                  <a:lnTo>
                    <a:pt x="45" y="30"/>
                  </a:lnTo>
                  <a:lnTo>
                    <a:pt x="48" y="30"/>
                  </a:lnTo>
                  <a:lnTo>
                    <a:pt x="50" y="31"/>
                  </a:lnTo>
                  <a:lnTo>
                    <a:pt x="54" y="32"/>
                  </a:lnTo>
                  <a:lnTo>
                    <a:pt x="56" y="34"/>
                  </a:lnTo>
                  <a:lnTo>
                    <a:pt x="57" y="36"/>
                  </a:lnTo>
                  <a:lnTo>
                    <a:pt x="59" y="39"/>
                  </a:lnTo>
                  <a:lnTo>
                    <a:pt x="59" y="41"/>
                  </a:lnTo>
                  <a:lnTo>
                    <a:pt x="60" y="45"/>
                  </a:lnTo>
                  <a:lnTo>
                    <a:pt x="60" y="45"/>
                  </a:lnTo>
                  <a:close/>
                  <a:moveTo>
                    <a:pt x="0" y="45"/>
                  </a:moveTo>
                  <a:lnTo>
                    <a:pt x="0" y="54"/>
                  </a:lnTo>
                  <a:lnTo>
                    <a:pt x="3" y="62"/>
                  </a:lnTo>
                  <a:lnTo>
                    <a:pt x="8" y="70"/>
                  </a:lnTo>
                  <a:lnTo>
                    <a:pt x="13" y="77"/>
                  </a:lnTo>
                  <a:lnTo>
                    <a:pt x="19" y="82"/>
                  </a:lnTo>
                  <a:lnTo>
                    <a:pt x="27" y="86"/>
                  </a:lnTo>
                  <a:lnTo>
                    <a:pt x="35" y="88"/>
                  </a:lnTo>
                  <a:lnTo>
                    <a:pt x="45" y="90"/>
                  </a:lnTo>
                  <a:lnTo>
                    <a:pt x="54" y="88"/>
                  </a:lnTo>
                  <a:lnTo>
                    <a:pt x="62" y="86"/>
                  </a:lnTo>
                  <a:lnTo>
                    <a:pt x="70" y="82"/>
                  </a:lnTo>
                  <a:lnTo>
                    <a:pt x="76" y="77"/>
                  </a:lnTo>
                  <a:lnTo>
                    <a:pt x="83" y="70"/>
                  </a:lnTo>
                  <a:lnTo>
                    <a:pt x="87" y="62"/>
                  </a:lnTo>
                  <a:lnTo>
                    <a:pt x="89" y="54"/>
                  </a:lnTo>
                  <a:lnTo>
                    <a:pt x="90" y="45"/>
                  </a:lnTo>
                  <a:lnTo>
                    <a:pt x="89" y="36"/>
                  </a:lnTo>
                  <a:lnTo>
                    <a:pt x="87" y="27"/>
                  </a:lnTo>
                  <a:lnTo>
                    <a:pt x="83" y="20"/>
                  </a:lnTo>
                  <a:lnTo>
                    <a:pt x="76" y="12"/>
                  </a:lnTo>
                  <a:lnTo>
                    <a:pt x="70" y="7"/>
                  </a:lnTo>
                  <a:lnTo>
                    <a:pt x="62" y="3"/>
                  </a:lnTo>
                  <a:lnTo>
                    <a:pt x="54" y="1"/>
                  </a:lnTo>
                  <a:lnTo>
                    <a:pt x="45" y="0"/>
                  </a:lnTo>
                  <a:lnTo>
                    <a:pt x="35" y="1"/>
                  </a:lnTo>
                  <a:lnTo>
                    <a:pt x="27" y="3"/>
                  </a:lnTo>
                  <a:lnTo>
                    <a:pt x="19" y="7"/>
                  </a:lnTo>
                  <a:lnTo>
                    <a:pt x="13" y="12"/>
                  </a:lnTo>
                  <a:lnTo>
                    <a:pt x="8" y="20"/>
                  </a:lnTo>
                  <a:lnTo>
                    <a:pt x="3" y="27"/>
                  </a:lnTo>
                  <a:lnTo>
                    <a:pt x="0" y="36"/>
                  </a:lnTo>
                  <a:lnTo>
                    <a:pt x="0"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latin typeface="Barlow" panose="00000500000000000000" pitchFamily="2" charset="0"/>
              </a:endParaRPr>
            </a:p>
          </p:txBody>
        </p:sp>
        <p:sp>
          <p:nvSpPr>
            <p:cNvPr id="319" name="Freeform 191"/>
            <p:cNvSpPr>
              <a:spLocks/>
            </p:cNvSpPr>
            <p:nvPr/>
          </p:nvSpPr>
          <p:spPr bwMode="auto">
            <a:xfrm>
              <a:off x="9901238" y="1373188"/>
              <a:ext cx="247650" cy="142875"/>
            </a:xfrm>
            <a:custGeom>
              <a:avLst/>
              <a:gdLst>
                <a:gd name="T0" fmla="*/ 498 w 782"/>
                <a:gd name="T1" fmla="*/ 441 h 451"/>
                <a:gd name="T2" fmla="*/ 503 w 782"/>
                <a:gd name="T3" fmla="*/ 447 h 451"/>
                <a:gd name="T4" fmla="*/ 512 w 782"/>
                <a:gd name="T5" fmla="*/ 451 h 451"/>
                <a:gd name="T6" fmla="*/ 710 w 782"/>
                <a:gd name="T7" fmla="*/ 448 h 451"/>
                <a:gd name="T8" fmla="*/ 735 w 782"/>
                <a:gd name="T9" fmla="*/ 440 h 451"/>
                <a:gd name="T10" fmla="*/ 756 w 782"/>
                <a:gd name="T11" fmla="*/ 424 h 451"/>
                <a:gd name="T12" fmla="*/ 771 w 782"/>
                <a:gd name="T13" fmla="*/ 403 h 451"/>
                <a:gd name="T14" fmla="*/ 781 w 782"/>
                <a:gd name="T15" fmla="*/ 379 h 451"/>
                <a:gd name="T16" fmla="*/ 782 w 782"/>
                <a:gd name="T17" fmla="*/ 90 h 451"/>
                <a:gd name="T18" fmla="*/ 779 w 782"/>
                <a:gd name="T19" fmla="*/ 63 h 451"/>
                <a:gd name="T20" fmla="*/ 767 w 782"/>
                <a:gd name="T21" fmla="*/ 39 h 451"/>
                <a:gd name="T22" fmla="*/ 750 w 782"/>
                <a:gd name="T23" fmla="*/ 20 h 451"/>
                <a:gd name="T24" fmla="*/ 727 w 782"/>
                <a:gd name="T25" fmla="*/ 6 h 451"/>
                <a:gd name="T26" fmla="*/ 702 w 782"/>
                <a:gd name="T27" fmla="*/ 0 h 451"/>
                <a:gd name="T28" fmla="*/ 81 w 782"/>
                <a:gd name="T29" fmla="*/ 0 h 451"/>
                <a:gd name="T30" fmla="*/ 56 w 782"/>
                <a:gd name="T31" fmla="*/ 6 h 451"/>
                <a:gd name="T32" fmla="*/ 33 w 782"/>
                <a:gd name="T33" fmla="*/ 20 h 451"/>
                <a:gd name="T34" fmla="*/ 16 w 782"/>
                <a:gd name="T35" fmla="*/ 39 h 451"/>
                <a:gd name="T36" fmla="*/ 4 w 782"/>
                <a:gd name="T37" fmla="*/ 63 h 451"/>
                <a:gd name="T38" fmla="*/ 0 w 782"/>
                <a:gd name="T39" fmla="*/ 90 h 451"/>
                <a:gd name="T40" fmla="*/ 2 w 782"/>
                <a:gd name="T41" fmla="*/ 291 h 451"/>
                <a:gd name="T42" fmla="*/ 7 w 782"/>
                <a:gd name="T43" fmla="*/ 297 h 451"/>
                <a:gd name="T44" fmla="*/ 15 w 782"/>
                <a:gd name="T45" fmla="*/ 301 h 451"/>
                <a:gd name="T46" fmla="*/ 24 w 782"/>
                <a:gd name="T47" fmla="*/ 297 h 451"/>
                <a:gd name="T48" fmla="*/ 29 w 782"/>
                <a:gd name="T49" fmla="*/ 291 h 451"/>
                <a:gd name="T50" fmla="*/ 30 w 782"/>
                <a:gd name="T51" fmla="*/ 90 h 451"/>
                <a:gd name="T52" fmla="*/ 33 w 782"/>
                <a:gd name="T53" fmla="*/ 71 h 451"/>
                <a:gd name="T54" fmla="*/ 41 w 782"/>
                <a:gd name="T55" fmla="*/ 55 h 451"/>
                <a:gd name="T56" fmla="*/ 52 w 782"/>
                <a:gd name="T57" fmla="*/ 43 h 451"/>
                <a:gd name="T58" fmla="*/ 67 w 782"/>
                <a:gd name="T59" fmla="*/ 34 h 451"/>
                <a:gd name="T60" fmla="*/ 85 w 782"/>
                <a:gd name="T61" fmla="*/ 30 h 451"/>
                <a:gd name="T62" fmla="*/ 698 w 782"/>
                <a:gd name="T63" fmla="*/ 30 h 451"/>
                <a:gd name="T64" fmla="*/ 716 w 782"/>
                <a:gd name="T65" fmla="*/ 34 h 451"/>
                <a:gd name="T66" fmla="*/ 731 w 782"/>
                <a:gd name="T67" fmla="*/ 43 h 451"/>
                <a:gd name="T68" fmla="*/ 742 w 782"/>
                <a:gd name="T69" fmla="*/ 55 h 451"/>
                <a:gd name="T70" fmla="*/ 750 w 782"/>
                <a:gd name="T71" fmla="*/ 71 h 451"/>
                <a:gd name="T72" fmla="*/ 752 w 782"/>
                <a:gd name="T73" fmla="*/ 90 h 451"/>
                <a:gd name="T74" fmla="*/ 751 w 782"/>
                <a:gd name="T75" fmla="*/ 372 h 451"/>
                <a:gd name="T76" fmla="*/ 744 w 782"/>
                <a:gd name="T77" fmla="*/ 389 h 451"/>
                <a:gd name="T78" fmla="*/ 735 w 782"/>
                <a:gd name="T79" fmla="*/ 403 h 451"/>
                <a:gd name="T80" fmla="*/ 721 w 782"/>
                <a:gd name="T81" fmla="*/ 413 h 451"/>
                <a:gd name="T82" fmla="*/ 704 w 782"/>
                <a:gd name="T83" fmla="*/ 419 h 451"/>
                <a:gd name="T84" fmla="*/ 512 w 782"/>
                <a:gd name="T85" fmla="*/ 421 h 451"/>
                <a:gd name="T86" fmla="*/ 503 w 782"/>
                <a:gd name="T87" fmla="*/ 423 h 451"/>
                <a:gd name="T88" fmla="*/ 498 w 782"/>
                <a:gd name="T89" fmla="*/ 429 h 451"/>
                <a:gd name="T90" fmla="*/ 497 w 782"/>
                <a:gd name="T91" fmla="*/ 436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82" h="451">
                  <a:moveTo>
                    <a:pt x="497" y="436"/>
                  </a:moveTo>
                  <a:lnTo>
                    <a:pt x="497" y="439"/>
                  </a:lnTo>
                  <a:lnTo>
                    <a:pt x="498" y="441"/>
                  </a:lnTo>
                  <a:lnTo>
                    <a:pt x="499" y="444"/>
                  </a:lnTo>
                  <a:lnTo>
                    <a:pt x="501" y="446"/>
                  </a:lnTo>
                  <a:lnTo>
                    <a:pt x="503" y="447"/>
                  </a:lnTo>
                  <a:lnTo>
                    <a:pt x="506" y="449"/>
                  </a:lnTo>
                  <a:lnTo>
                    <a:pt x="509" y="451"/>
                  </a:lnTo>
                  <a:lnTo>
                    <a:pt x="512" y="451"/>
                  </a:lnTo>
                  <a:lnTo>
                    <a:pt x="692" y="451"/>
                  </a:lnTo>
                  <a:lnTo>
                    <a:pt x="702" y="449"/>
                  </a:lnTo>
                  <a:lnTo>
                    <a:pt x="710" y="448"/>
                  </a:lnTo>
                  <a:lnTo>
                    <a:pt x="719" y="446"/>
                  </a:lnTo>
                  <a:lnTo>
                    <a:pt x="727" y="443"/>
                  </a:lnTo>
                  <a:lnTo>
                    <a:pt x="735" y="440"/>
                  </a:lnTo>
                  <a:lnTo>
                    <a:pt x="742" y="436"/>
                  </a:lnTo>
                  <a:lnTo>
                    <a:pt x="750" y="430"/>
                  </a:lnTo>
                  <a:lnTo>
                    <a:pt x="756" y="424"/>
                  </a:lnTo>
                  <a:lnTo>
                    <a:pt x="762" y="417"/>
                  </a:lnTo>
                  <a:lnTo>
                    <a:pt x="767" y="411"/>
                  </a:lnTo>
                  <a:lnTo>
                    <a:pt x="771" y="403"/>
                  </a:lnTo>
                  <a:lnTo>
                    <a:pt x="776" y="396"/>
                  </a:lnTo>
                  <a:lnTo>
                    <a:pt x="779" y="387"/>
                  </a:lnTo>
                  <a:lnTo>
                    <a:pt x="781" y="379"/>
                  </a:lnTo>
                  <a:lnTo>
                    <a:pt x="782" y="369"/>
                  </a:lnTo>
                  <a:lnTo>
                    <a:pt x="782" y="361"/>
                  </a:lnTo>
                  <a:lnTo>
                    <a:pt x="782" y="90"/>
                  </a:lnTo>
                  <a:lnTo>
                    <a:pt x="782" y="80"/>
                  </a:lnTo>
                  <a:lnTo>
                    <a:pt x="781" y="71"/>
                  </a:lnTo>
                  <a:lnTo>
                    <a:pt x="779" y="63"/>
                  </a:lnTo>
                  <a:lnTo>
                    <a:pt x="776" y="54"/>
                  </a:lnTo>
                  <a:lnTo>
                    <a:pt x="771" y="47"/>
                  </a:lnTo>
                  <a:lnTo>
                    <a:pt x="767" y="39"/>
                  </a:lnTo>
                  <a:lnTo>
                    <a:pt x="762" y="32"/>
                  </a:lnTo>
                  <a:lnTo>
                    <a:pt x="756" y="25"/>
                  </a:lnTo>
                  <a:lnTo>
                    <a:pt x="750" y="20"/>
                  </a:lnTo>
                  <a:lnTo>
                    <a:pt x="742" y="15"/>
                  </a:lnTo>
                  <a:lnTo>
                    <a:pt x="735" y="10"/>
                  </a:lnTo>
                  <a:lnTo>
                    <a:pt x="727" y="6"/>
                  </a:lnTo>
                  <a:lnTo>
                    <a:pt x="719" y="4"/>
                  </a:lnTo>
                  <a:lnTo>
                    <a:pt x="710" y="1"/>
                  </a:lnTo>
                  <a:lnTo>
                    <a:pt x="702" y="0"/>
                  </a:lnTo>
                  <a:lnTo>
                    <a:pt x="692" y="0"/>
                  </a:lnTo>
                  <a:lnTo>
                    <a:pt x="91" y="0"/>
                  </a:lnTo>
                  <a:lnTo>
                    <a:pt x="81" y="0"/>
                  </a:lnTo>
                  <a:lnTo>
                    <a:pt x="72" y="1"/>
                  </a:lnTo>
                  <a:lnTo>
                    <a:pt x="63" y="4"/>
                  </a:lnTo>
                  <a:lnTo>
                    <a:pt x="56" y="6"/>
                  </a:lnTo>
                  <a:lnTo>
                    <a:pt x="47" y="10"/>
                  </a:lnTo>
                  <a:lnTo>
                    <a:pt x="40" y="15"/>
                  </a:lnTo>
                  <a:lnTo>
                    <a:pt x="33" y="20"/>
                  </a:lnTo>
                  <a:lnTo>
                    <a:pt x="27" y="25"/>
                  </a:lnTo>
                  <a:lnTo>
                    <a:pt x="20" y="32"/>
                  </a:lnTo>
                  <a:lnTo>
                    <a:pt x="16" y="39"/>
                  </a:lnTo>
                  <a:lnTo>
                    <a:pt x="11" y="47"/>
                  </a:lnTo>
                  <a:lnTo>
                    <a:pt x="7" y="54"/>
                  </a:lnTo>
                  <a:lnTo>
                    <a:pt x="4" y="63"/>
                  </a:lnTo>
                  <a:lnTo>
                    <a:pt x="2" y="71"/>
                  </a:lnTo>
                  <a:lnTo>
                    <a:pt x="1" y="80"/>
                  </a:lnTo>
                  <a:lnTo>
                    <a:pt x="0" y="90"/>
                  </a:lnTo>
                  <a:lnTo>
                    <a:pt x="0" y="285"/>
                  </a:lnTo>
                  <a:lnTo>
                    <a:pt x="1" y="288"/>
                  </a:lnTo>
                  <a:lnTo>
                    <a:pt x="2" y="291"/>
                  </a:lnTo>
                  <a:lnTo>
                    <a:pt x="3" y="293"/>
                  </a:lnTo>
                  <a:lnTo>
                    <a:pt x="5" y="295"/>
                  </a:lnTo>
                  <a:lnTo>
                    <a:pt x="7" y="297"/>
                  </a:lnTo>
                  <a:lnTo>
                    <a:pt x="10" y="298"/>
                  </a:lnTo>
                  <a:lnTo>
                    <a:pt x="13" y="300"/>
                  </a:lnTo>
                  <a:lnTo>
                    <a:pt x="15" y="301"/>
                  </a:lnTo>
                  <a:lnTo>
                    <a:pt x="18" y="300"/>
                  </a:lnTo>
                  <a:lnTo>
                    <a:pt x="21" y="298"/>
                  </a:lnTo>
                  <a:lnTo>
                    <a:pt x="24" y="297"/>
                  </a:lnTo>
                  <a:lnTo>
                    <a:pt x="26" y="295"/>
                  </a:lnTo>
                  <a:lnTo>
                    <a:pt x="28" y="293"/>
                  </a:lnTo>
                  <a:lnTo>
                    <a:pt x="29" y="291"/>
                  </a:lnTo>
                  <a:lnTo>
                    <a:pt x="30" y="288"/>
                  </a:lnTo>
                  <a:lnTo>
                    <a:pt x="30" y="285"/>
                  </a:lnTo>
                  <a:lnTo>
                    <a:pt x="30" y="90"/>
                  </a:lnTo>
                  <a:lnTo>
                    <a:pt x="31" y="83"/>
                  </a:lnTo>
                  <a:lnTo>
                    <a:pt x="32" y="78"/>
                  </a:lnTo>
                  <a:lnTo>
                    <a:pt x="33" y="71"/>
                  </a:lnTo>
                  <a:lnTo>
                    <a:pt x="35" y="66"/>
                  </a:lnTo>
                  <a:lnTo>
                    <a:pt x="37" y="61"/>
                  </a:lnTo>
                  <a:lnTo>
                    <a:pt x="41" y="55"/>
                  </a:lnTo>
                  <a:lnTo>
                    <a:pt x="44" y="51"/>
                  </a:lnTo>
                  <a:lnTo>
                    <a:pt x="48" y="47"/>
                  </a:lnTo>
                  <a:lnTo>
                    <a:pt x="52" y="43"/>
                  </a:lnTo>
                  <a:lnTo>
                    <a:pt x="57" y="39"/>
                  </a:lnTo>
                  <a:lnTo>
                    <a:pt x="62" y="37"/>
                  </a:lnTo>
                  <a:lnTo>
                    <a:pt x="67" y="34"/>
                  </a:lnTo>
                  <a:lnTo>
                    <a:pt x="73" y="32"/>
                  </a:lnTo>
                  <a:lnTo>
                    <a:pt x="78" y="31"/>
                  </a:lnTo>
                  <a:lnTo>
                    <a:pt x="85" y="30"/>
                  </a:lnTo>
                  <a:lnTo>
                    <a:pt x="91" y="30"/>
                  </a:lnTo>
                  <a:lnTo>
                    <a:pt x="692" y="30"/>
                  </a:lnTo>
                  <a:lnTo>
                    <a:pt x="698" y="30"/>
                  </a:lnTo>
                  <a:lnTo>
                    <a:pt x="704" y="31"/>
                  </a:lnTo>
                  <a:lnTo>
                    <a:pt x="710" y="32"/>
                  </a:lnTo>
                  <a:lnTo>
                    <a:pt x="716" y="34"/>
                  </a:lnTo>
                  <a:lnTo>
                    <a:pt x="721" y="37"/>
                  </a:lnTo>
                  <a:lnTo>
                    <a:pt x="726" y="39"/>
                  </a:lnTo>
                  <a:lnTo>
                    <a:pt x="731" y="43"/>
                  </a:lnTo>
                  <a:lnTo>
                    <a:pt x="735" y="47"/>
                  </a:lnTo>
                  <a:lnTo>
                    <a:pt x="738" y="51"/>
                  </a:lnTo>
                  <a:lnTo>
                    <a:pt x="742" y="55"/>
                  </a:lnTo>
                  <a:lnTo>
                    <a:pt x="744" y="61"/>
                  </a:lnTo>
                  <a:lnTo>
                    <a:pt x="748" y="66"/>
                  </a:lnTo>
                  <a:lnTo>
                    <a:pt x="750" y="71"/>
                  </a:lnTo>
                  <a:lnTo>
                    <a:pt x="751" y="78"/>
                  </a:lnTo>
                  <a:lnTo>
                    <a:pt x="752" y="83"/>
                  </a:lnTo>
                  <a:lnTo>
                    <a:pt x="752" y="90"/>
                  </a:lnTo>
                  <a:lnTo>
                    <a:pt x="752" y="361"/>
                  </a:lnTo>
                  <a:lnTo>
                    <a:pt x="752" y="366"/>
                  </a:lnTo>
                  <a:lnTo>
                    <a:pt x="751" y="372"/>
                  </a:lnTo>
                  <a:lnTo>
                    <a:pt x="750" y="379"/>
                  </a:lnTo>
                  <a:lnTo>
                    <a:pt x="748" y="384"/>
                  </a:lnTo>
                  <a:lnTo>
                    <a:pt x="744" y="389"/>
                  </a:lnTo>
                  <a:lnTo>
                    <a:pt x="742" y="394"/>
                  </a:lnTo>
                  <a:lnTo>
                    <a:pt x="738" y="399"/>
                  </a:lnTo>
                  <a:lnTo>
                    <a:pt x="735" y="403"/>
                  </a:lnTo>
                  <a:lnTo>
                    <a:pt x="731" y="407"/>
                  </a:lnTo>
                  <a:lnTo>
                    <a:pt x="726" y="410"/>
                  </a:lnTo>
                  <a:lnTo>
                    <a:pt x="721" y="413"/>
                  </a:lnTo>
                  <a:lnTo>
                    <a:pt x="716" y="415"/>
                  </a:lnTo>
                  <a:lnTo>
                    <a:pt x="710" y="417"/>
                  </a:lnTo>
                  <a:lnTo>
                    <a:pt x="704" y="419"/>
                  </a:lnTo>
                  <a:lnTo>
                    <a:pt x="698" y="421"/>
                  </a:lnTo>
                  <a:lnTo>
                    <a:pt x="692" y="421"/>
                  </a:lnTo>
                  <a:lnTo>
                    <a:pt x="512" y="421"/>
                  </a:lnTo>
                  <a:lnTo>
                    <a:pt x="509" y="421"/>
                  </a:lnTo>
                  <a:lnTo>
                    <a:pt x="506" y="422"/>
                  </a:lnTo>
                  <a:lnTo>
                    <a:pt x="503" y="423"/>
                  </a:lnTo>
                  <a:lnTo>
                    <a:pt x="501" y="425"/>
                  </a:lnTo>
                  <a:lnTo>
                    <a:pt x="499" y="427"/>
                  </a:lnTo>
                  <a:lnTo>
                    <a:pt x="498" y="429"/>
                  </a:lnTo>
                  <a:lnTo>
                    <a:pt x="497" y="432"/>
                  </a:lnTo>
                  <a:lnTo>
                    <a:pt x="497" y="436"/>
                  </a:lnTo>
                  <a:lnTo>
                    <a:pt x="497" y="4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latin typeface="Barlow" panose="00000500000000000000" pitchFamily="2" charset="0"/>
              </a:endParaRPr>
            </a:p>
          </p:txBody>
        </p:sp>
      </p:grpSp>
      <p:grpSp>
        <p:nvGrpSpPr>
          <p:cNvPr id="320" name="Group 319"/>
          <p:cNvGrpSpPr/>
          <p:nvPr/>
        </p:nvGrpSpPr>
        <p:grpSpPr>
          <a:xfrm>
            <a:off x="5808575" y="3478515"/>
            <a:ext cx="574852" cy="405595"/>
            <a:chOff x="8164513" y="2584450"/>
            <a:chExt cx="285750" cy="201613"/>
          </a:xfrm>
          <a:solidFill>
            <a:srgbClr val="005941"/>
          </a:solidFill>
        </p:grpSpPr>
        <p:sp>
          <p:nvSpPr>
            <p:cNvPr id="321" name="Freeform 106"/>
            <p:cNvSpPr>
              <a:spLocks noEditPoints="1"/>
            </p:cNvSpPr>
            <p:nvPr/>
          </p:nvSpPr>
          <p:spPr bwMode="auto">
            <a:xfrm>
              <a:off x="8164513" y="2584450"/>
              <a:ext cx="285750" cy="201613"/>
            </a:xfrm>
            <a:custGeom>
              <a:avLst/>
              <a:gdLst>
                <a:gd name="T0" fmla="*/ 806 w 902"/>
                <a:gd name="T1" fmla="*/ 508 h 631"/>
                <a:gd name="T2" fmla="*/ 872 w 902"/>
                <a:gd name="T3" fmla="*/ 481 h 631"/>
                <a:gd name="T4" fmla="*/ 709 w 902"/>
                <a:gd name="T5" fmla="*/ 600 h 631"/>
                <a:gd name="T6" fmla="*/ 683 w 902"/>
                <a:gd name="T7" fmla="*/ 587 h 631"/>
                <a:gd name="T8" fmla="*/ 666 w 902"/>
                <a:gd name="T9" fmla="*/ 565 h 631"/>
                <a:gd name="T10" fmla="*/ 661 w 902"/>
                <a:gd name="T11" fmla="*/ 535 h 631"/>
                <a:gd name="T12" fmla="*/ 672 w 902"/>
                <a:gd name="T13" fmla="*/ 508 h 631"/>
                <a:gd name="T14" fmla="*/ 693 w 902"/>
                <a:gd name="T15" fmla="*/ 489 h 631"/>
                <a:gd name="T16" fmla="*/ 721 w 902"/>
                <a:gd name="T17" fmla="*/ 481 h 631"/>
                <a:gd name="T18" fmla="*/ 750 w 902"/>
                <a:gd name="T19" fmla="*/ 489 h 631"/>
                <a:gd name="T20" fmla="*/ 771 w 902"/>
                <a:gd name="T21" fmla="*/ 508 h 631"/>
                <a:gd name="T22" fmla="*/ 781 w 902"/>
                <a:gd name="T23" fmla="*/ 535 h 631"/>
                <a:gd name="T24" fmla="*/ 777 w 902"/>
                <a:gd name="T25" fmla="*/ 565 h 631"/>
                <a:gd name="T26" fmla="*/ 760 w 902"/>
                <a:gd name="T27" fmla="*/ 587 h 631"/>
                <a:gd name="T28" fmla="*/ 734 w 902"/>
                <a:gd name="T29" fmla="*/ 600 h 631"/>
                <a:gd name="T30" fmla="*/ 269 w 902"/>
                <a:gd name="T31" fmla="*/ 524 h 631"/>
                <a:gd name="T32" fmla="*/ 252 w 902"/>
                <a:gd name="T33" fmla="*/ 488 h 631"/>
                <a:gd name="T34" fmla="*/ 641 w 902"/>
                <a:gd name="T35" fmla="*/ 501 h 631"/>
                <a:gd name="T36" fmla="*/ 631 w 902"/>
                <a:gd name="T37" fmla="*/ 541 h 631"/>
                <a:gd name="T38" fmla="*/ 162 w 902"/>
                <a:gd name="T39" fmla="*/ 599 h 631"/>
                <a:gd name="T40" fmla="*/ 137 w 902"/>
                <a:gd name="T41" fmla="*/ 584 h 631"/>
                <a:gd name="T42" fmla="*/ 122 w 902"/>
                <a:gd name="T43" fmla="*/ 560 h 631"/>
                <a:gd name="T44" fmla="*/ 121 w 902"/>
                <a:gd name="T45" fmla="*/ 530 h 631"/>
                <a:gd name="T46" fmla="*/ 134 w 902"/>
                <a:gd name="T47" fmla="*/ 503 h 631"/>
                <a:gd name="T48" fmla="*/ 156 w 902"/>
                <a:gd name="T49" fmla="*/ 486 h 631"/>
                <a:gd name="T50" fmla="*/ 186 w 902"/>
                <a:gd name="T51" fmla="*/ 481 h 631"/>
                <a:gd name="T52" fmla="*/ 213 w 902"/>
                <a:gd name="T53" fmla="*/ 491 h 631"/>
                <a:gd name="T54" fmla="*/ 232 w 902"/>
                <a:gd name="T55" fmla="*/ 512 h 631"/>
                <a:gd name="T56" fmla="*/ 240 w 902"/>
                <a:gd name="T57" fmla="*/ 541 h 631"/>
                <a:gd name="T58" fmla="*/ 232 w 902"/>
                <a:gd name="T59" fmla="*/ 570 h 631"/>
                <a:gd name="T60" fmla="*/ 213 w 902"/>
                <a:gd name="T61" fmla="*/ 591 h 631"/>
                <a:gd name="T62" fmla="*/ 186 w 902"/>
                <a:gd name="T63" fmla="*/ 601 h 631"/>
                <a:gd name="T64" fmla="*/ 108 w 902"/>
                <a:gd name="T65" fmla="*/ 488 h 631"/>
                <a:gd name="T66" fmla="*/ 91 w 902"/>
                <a:gd name="T67" fmla="*/ 524 h 631"/>
                <a:gd name="T68" fmla="*/ 117 w 902"/>
                <a:gd name="T69" fmla="*/ 265 h 631"/>
                <a:gd name="T70" fmla="*/ 30 w 902"/>
                <a:gd name="T71" fmla="*/ 451 h 631"/>
                <a:gd name="T72" fmla="*/ 872 w 902"/>
                <a:gd name="T73" fmla="*/ 451 h 631"/>
                <a:gd name="T74" fmla="*/ 887 w 902"/>
                <a:gd name="T75" fmla="*/ 0 h 631"/>
                <a:gd name="T76" fmla="*/ 365 w 902"/>
                <a:gd name="T77" fmla="*/ 5 h 631"/>
                <a:gd name="T78" fmla="*/ 361 w 902"/>
                <a:gd name="T79" fmla="*/ 90 h 631"/>
                <a:gd name="T80" fmla="*/ 182 w 902"/>
                <a:gd name="T81" fmla="*/ 98 h 631"/>
                <a:gd name="T82" fmla="*/ 0 w 902"/>
                <a:gd name="T83" fmla="*/ 327 h 631"/>
                <a:gd name="T84" fmla="*/ 2 w 902"/>
                <a:gd name="T85" fmla="*/ 565 h 631"/>
                <a:gd name="T86" fmla="*/ 15 w 902"/>
                <a:gd name="T87" fmla="*/ 571 h 631"/>
                <a:gd name="T88" fmla="*/ 128 w 902"/>
                <a:gd name="T89" fmla="*/ 614 h 631"/>
                <a:gd name="T90" fmla="*/ 172 w 902"/>
                <a:gd name="T91" fmla="*/ 631 h 631"/>
                <a:gd name="T92" fmla="*/ 208 w 902"/>
                <a:gd name="T93" fmla="*/ 627 h 631"/>
                <a:gd name="T94" fmla="*/ 259 w 902"/>
                <a:gd name="T95" fmla="*/ 584 h 631"/>
                <a:gd name="T96" fmla="*/ 659 w 902"/>
                <a:gd name="T97" fmla="*/ 606 h 631"/>
                <a:gd name="T98" fmla="*/ 707 w 902"/>
                <a:gd name="T99" fmla="*/ 630 h 631"/>
                <a:gd name="T100" fmla="*/ 742 w 902"/>
                <a:gd name="T101" fmla="*/ 629 h 631"/>
                <a:gd name="T102" fmla="*/ 793 w 902"/>
                <a:gd name="T103" fmla="*/ 596 h 631"/>
                <a:gd name="T104" fmla="*/ 892 w 902"/>
                <a:gd name="T105" fmla="*/ 570 h 631"/>
                <a:gd name="T106" fmla="*/ 901 w 902"/>
                <a:gd name="T107" fmla="*/ 560 h 631"/>
                <a:gd name="T108" fmla="*/ 899 w 902"/>
                <a:gd name="T109" fmla="*/ 7 h 631"/>
                <a:gd name="T110" fmla="*/ 887 w 902"/>
                <a:gd name="T111" fmla="*/ 0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02" h="631">
                  <a:moveTo>
                    <a:pt x="812" y="541"/>
                  </a:moveTo>
                  <a:lnTo>
                    <a:pt x="811" y="533"/>
                  </a:lnTo>
                  <a:lnTo>
                    <a:pt x="810" y="524"/>
                  </a:lnTo>
                  <a:lnTo>
                    <a:pt x="808" y="517"/>
                  </a:lnTo>
                  <a:lnTo>
                    <a:pt x="806" y="508"/>
                  </a:lnTo>
                  <a:lnTo>
                    <a:pt x="802" y="501"/>
                  </a:lnTo>
                  <a:lnTo>
                    <a:pt x="798" y="494"/>
                  </a:lnTo>
                  <a:lnTo>
                    <a:pt x="794" y="488"/>
                  </a:lnTo>
                  <a:lnTo>
                    <a:pt x="788" y="481"/>
                  </a:lnTo>
                  <a:lnTo>
                    <a:pt x="872" y="481"/>
                  </a:lnTo>
                  <a:lnTo>
                    <a:pt x="872" y="541"/>
                  </a:lnTo>
                  <a:lnTo>
                    <a:pt x="812" y="541"/>
                  </a:lnTo>
                  <a:close/>
                  <a:moveTo>
                    <a:pt x="721" y="601"/>
                  </a:moveTo>
                  <a:lnTo>
                    <a:pt x="716" y="601"/>
                  </a:lnTo>
                  <a:lnTo>
                    <a:pt x="709" y="600"/>
                  </a:lnTo>
                  <a:lnTo>
                    <a:pt x="704" y="599"/>
                  </a:lnTo>
                  <a:lnTo>
                    <a:pt x="697" y="597"/>
                  </a:lnTo>
                  <a:lnTo>
                    <a:pt x="693" y="594"/>
                  </a:lnTo>
                  <a:lnTo>
                    <a:pt x="688" y="591"/>
                  </a:lnTo>
                  <a:lnTo>
                    <a:pt x="683" y="587"/>
                  </a:lnTo>
                  <a:lnTo>
                    <a:pt x="679" y="584"/>
                  </a:lnTo>
                  <a:lnTo>
                    <a:pt x="675" y="580"/>
                  </a:lnTo>
                  <a:lnTo>
                    <a:pt x="672" y="575"/>
                  </a:lnTo>
                  <a:lnTo>
                    <a:pt x="668" y="570"/>
                  </a:lnTo>
                  <a:lnTo>
                    <a:pt x="666" y="565"/>
                  </a:lnTo>
                  <a:lnTo>
                    <a:pt x="664" y="560"/>
                  </a:lnTo>
                  <a:lnTo>
                    <a:pt x="662" y="553"/>
                  </a:lnTo>
                  <a:lnTo>
                    <a:pt x="661" y="548"/>
                  </a:lnTo>
                  <a:lnTo>
                    <a:pt x="661" y="541"/>
                  </a:lnTo>
                  <a:lnTo>
                    <a:pt x="661" y="535"/>
                  </a:lnTo>
                  <a:lnTo>
                    <a:pt x="662" y="530"/>
                  </a:lnTo>
                  <a:lnTo>
                    <a:pt x="664" y="523"/>
                  </a:lnTo>
                  <a:lnTo>
                    <a:pt x="666" y="518"/>
                  </a:lnTo>
                  <a:lnTo>
                    <a:pt x="668" y="512"/>
                  </a:lnTo>
                  <a:lnTo>
                    <a:pt x="672" y="508"/>
                  </a:lnTo>
                  <a:lnTo>
                    <a:pt x="675" y="503"/>
                  </a:lnTo>
                  <a:lnTo>
                    <a:pt x="679" y="499"/>
                  </a:lnTo>
                  <a:lnTo>
                    <a:pt x="683" y="495"/>
                  </a:lnTo>
                  <a:lnTo>
                    <a:pt x="688" y="491"/>
                  </a:lnTo>
                  <a:lnTo>
                    <a:pt x="693" y="489"/>
                  </a:lnTo>
                  <a:lnTo>
                    <a:pt x="697" y="486"/>
                  </a:lnTo>
                  <a:lnTo>
                    <a:pt x="704" y="484"/>
                  </a:lnTo>
                  <a:lnTo>
                    <a:pt x="709" y="482"/>
                  </a:lnTo>
                  <a:lnTo>
                    <a:pt x="716" y="481"/>
                  </a:lnTo>
                  <a:lnTo>
                    <a:pt x="721" y="481"/>
                  </a:lnTo>
                  <a:lnTo>
                    <a:pt x="727" y="481"/>
                  </a:lnTo>
                  <a:lnTo>
                    <a:pt x="734" y="482"/>
                  </a:lnTo>
                  <a:lnTo>
                    <a:pt x="739" y="484"/>
                  </a:lnTo>
                  <a:lnTo>
                    <a:pt x="745" y="486"/>
                  </a:lnTo>
                  <a:lnTo>
                    <a:pt x="750" y="489"/>
                  </a:lnTo>
                  <a:lnTo>
                    <a:pt x="755" y="491"/>
                  </a:lnTo>
                  <a:lnTo>
                    <a:pt x="760" y="495"/>
                  </a:lnTo>
                  <a:lnTo>
                    <a:pt x="764" y="499"/>
                  </a:lnTo>
                  <a:lnTo>
                    <a:pt x="768" y="503"/>
                  </a:lnTo>
                  <a:lnTo>
                    <a:pt x="771" y="508"/>
                  </a:lnTo>
                  <a:lnTo>
                    <a:pt x="775" y="512"/>
                  </a:lnTo>
                  <a:lnTo>
                    <a:pt x="777" y="518"/>
                  </a:lnTo>
                  <a:lnTo>
                    <a:pt x="779" y="523"/>
                  </a:lnTo>
                  <a:lnTo>
                    <a:pt x="780" y="530"/>
                  </a:lnTo>
                  <a:lnTo>
                    <a:pt x="781" y="535"/>
                  </a:lnTo>
                  <a:lnTo>
                    <a:pt x="781" y="541"/>
                  </a:lnTo>
                  <a:lnTo>
                    <a:pt x="781" y="548"/>
                  </a:lnTo>
                  <a:lnTo>
                    <a:pt x="780" y="553"/>
                  </a:lnTo>
                  <a:lnTo>
                    <a:pt x="779" y="560"/>
                  </a:lnTo>
                  <a:lnTo>
                    <a:pt x="777" y="565"/>
                  </a:lnTo>
                  <a:lnTo>
                    <a:pt x="775" y="570"/>
                  </a:lnTo>
                  <a:lnTo>
                    <a:pt x="771" y="575"/>
                  </a:lnTo>
                  <a:lnTo>
                    <a:pt x="768" y="580"/>
                  </a:lnTo>
                  <a:lnTo>
                    <a:pt x="764" y="584"/>
                  </a:lnTo>
                  <a:lnTo>
                    <a:pt x="760" y="587"/>
                  </a:lnTo>
                  <a:lnTo>
                    <a:pt x="755" y="591"/>
                  </a:lnTo>
                  <a:lnTo>
                    <a:pt x="750" y="594"/>
                  </a:lnTo>
                  <a:lnTo>
                    <a:pt x="745" y="597"/>
                  </a:lnTo>
                  <a:lnTo>
                    <a:pt x="739" y="599"/>
                  </a:lnTo>
                  <a:lnTo>
                    <a:pt x="734" y="600"/>
                  </a:lnTo>
                  <a:lnTo>
                    <a:pt x="727" y="601"/>
                  </a:lnTo>
                  <a:lnTo>
                    <a:pt x="721" y="601"/>
                  </a:lnTo>
                  <a:close/>
                  <a:moveTo>
                    <a:pt x="270" y="541"/>
                  </a:moveTo>
                  <a:lnTo>
                    <a:pt x="270" y="533"/>
                  </a:lnTo>
                  <a:lnTo>
                    <a:pt x="269" y="524"/>
                  </a:lnTo>
                  <a:lnTo>
                    <a:pt x="267" y="517"/>
                  </a:lnTo>
                  <a:lnTo>
                    <a:pt x="264" y="508"/>
                  </a:lnTo>
                  <a:lnTo>
                    <a:pt x="260" y="501"/>
                  </a:lnTo>
                  <a:lnTo>
                    <a:pt x="257" y="494"/>
                  </a:lnTo>
                  <a:lnTo>
                    <a:pt x="252" y="488"/>
                  </a:lnTo>
                  <a:lnTo>
                    <a:pt x="247" y="481"/>
                  </a:lnTo>
                  <a:lnTo>
                    <a:pt x="655" y="481"/>
                  </a:lnTo>
                  <a:lnTo>
                    <a:pt x="649" y="488"/>
                  </a:lnTo>
                  <a:lnTo>
                    <a:pt x="645" y="494"/>
                  </a:lnTo>
                  <a:lnTo>
                    <a:pt x="641" y="501"/>
                  </a:lnTo>
                  <a:lnTo>
                    <a:pt x="637" y="508"/>
                  </a:lnTo>
                  <a:lnTo>
                    <a:pt x="634" y="517"/>
                  </a:lnTo>
                  <a:lnTo>
                    <a:pt x="633" y="524"/>
                  </a:lnTo>
                  <a:lnTo>
                    <a:pt x="632" y="533"/>
                  </a:lnTo>
                  <a:lnTo>
                    <a:pt x="631" y="541"/>
                  </a:lnTo>
                  <a:lnTo>
                    <a:pt x="270" y="541"/>
                  </a:lnTo>
                  <a:close/>
                  <a:moveTo>
                    <a:pt x="180" y="601"/>
                  </a:moveTo>
                  <a:lnTo>
                    <a:pt x="174" y="601"/>
                  </a:lnTo>
                  <a:lnTo>
                    <a:pt x="168" y="600"/>
                  </a:lnTo>
                  <a:lnTo>
                    <a:pt x="162" y="599"/>
                  </a:lnTo>
                  <a:lnTo>
                    <a:pt x="156" y="597"/>
                  </a:lnTo>
                  <a:lnTo>
                    <a:pt x="151" y="594"/>
                  </a:lnTo>
                  <a:lnTo>
                    <a:pt x="147" y="591"/>
                  </a:lnTo>
                  <a:lnTo>
                    <a:pt x="141" y="587"/>
                  </a:lnTo>
                  <a:lnTo>
                    <a:pt x="137" y="584"/>
                  </a:lnTo>
                  <a:lnTo>
                    <a:pt x="134" y="580"/>
                  </a:lnTo>
                  <a:lnTo>
                    <a:pt x="131" y="575"/>
                  </a:lnTo>
                  <a:lnTo>
                    <a:pt x="128" y="570"/>
                  </a:lnTo>
                  <a:lnTo>
                    <a:pt x="124" y="565"/>
                  </a:lnTo>
                  <a:lnTo>
                    <a:pt x="122" y="560"/>
                  </a:lnTo>
                  <a:lnTo>
                    <a:pt x="121" y="553"/>
                  </a:lnTo>
                  <a:lnTo>
                    <a:pt x="120" y="548"/>
                  </a:lnTo>
                  <a:lnTo>
                    <a:pt x="120" y="541"/>
                  </a:lnTo>
                  <a:lnTo>
                    <a:pt x="120" y="535"/>
                  </a:lnTo>
                  <a:lnTo>
                    <a:pt x="121" y="530"/>
                  </a:lnTo>
                  <a:lnTo>
                    <a:pt x="122" y="523"/>
                  </a:lnTo>
                  <a:lnTo>
                    <a:pt x="124" y="518"/>
                  </a:lnTo>
                  <a:lnTo>
                    <a:pt x="128" y="512"/>
                  </a:lnTo>
                  <a:lnTo>
                    <a:pt x="131" y="508"/>
                  </a:lnTo>
                  <a:lnTo>
                    <a:pt x="134" y="503"/>
                  </a:lnTo>
                  <a:lnTo>
                    <a:pt x="137" y="499"/>
                  </a:lnTo>
                  <a:lnTo>
                    <a:pt x="141" y="495"/>
                  </a:lnTo>
                  <a:lnTo>
                    <a:pt x="147" y="491"/>
                  </a:lnTo>
                  <a:lnTo>
                    <a:pt x="151" y="489"/>
                  </a:lnTo>
                  <a:lnTo>
                    <a:pt x="156" y="486"/>
                  </a:lnTo>
                  <a:lnTo>
                    <a:pt x="162" y="484"/>
                  </a:lnTo>
                  <a:lnTo>
                    <a:pt x="168" y="482"/>
                  </a:lnTo>
                  <a:lnTo>
                    <a:pt x="174" y="481"/>
                  </a:lnTo>
                  <a:lnTo>
                    <a:pt x="180" y="481"/>
                  </a:lnTo>
                  <a:lnTo>
                    <a:pt x="186" y="481"/>
                  </a:lnTo>
                  <a:lnTo>
                    <a:pt x="192" y="482"/>
                  </a:lnTo>
                  <a:lnTo>
                    <a:pt x="198" y="484"/>
                  </a:lnTo>
                  <a:lnTo>
                    <a:pt x="204" y="486"/>
                  </a:lnTo>
                  <a:lnTo>
                    <a:pt x="209" y="489"/>
                  </a:lnTo>
                  <a:lnTo>
                    <a:pt x="213" y="491"/>
                  </a:lnTo>
                  <a:lnTo>
                    <a:pt x="219" y="495"/>
                  </a:lnTo>
                  <a:lnTo>
                    <a:pt x="223" y="499"/>
                  </a:lnTo>
                  <a:lnTo>
                    <a:pt x="226" y="503"/>
                  </a:lnTo>
                  <a:lnTo>
                    <a:pt x="230" y="508"/>
                  </a:lnTo>
                  <a:lnTo>
                    <a:pt x="232" y="512"/>
                  </a:lnTo>
                  <a:lnTo>
                    <a:pt x="236" y="518"/>
                  </a:lnTo>
                  <a:lnTo>
                    <a:pt x="238" y="523"/>
                  </a:lnTo>
                  <a:lnTo>
                    <a:pt x="239" y="530"/>
                  </a:lnTo>
                  <a:lnTo>
                    <a:pt x="240" y="535"/>
                  </a:lnTo>
                  <a:lnTo>
                    <a:pt x="240" y="541"/>
                  </a:lnTo>
                  <a:lnTo>
                    <a:pt x="240" y="548"/>
                  </a:lnTo>
                  <a:lnTo>
                    <a:pt x="239" y="553"/>
                  </a:lnTo>
                  <a:lnTo>
                    <a:pt x="238" y="560"/>
                  </a:lnTo>
                  <a:lnTo>
                    <a:pt x="236" y="565"/>
                  </a:lnTo>
                  <a:lnTo>
                    <a:pt x="232" y="570"/>
                  </a:lnTo>
                  <a:lnTo>
                    <a:pt x="230" y="575"/>
                  </a:lnTo>
                  <a:lnTo>
                    <a:pt x="226" y="580"/>
                  </a:lnTo>
                  <a:lnTo>
                    <a:pt x="223" y="584"/>
                  </a:lnTo>
                  <a:lnTo>
                    <a:pt x="219" y="587"/>
                  </a:lnTo>
                  <a:lnTo>
                    <a:pt x="213" y="591"/>
                  </a:lnTo>
                  <a:lnTo>
                    <a:pt x="209" y="594"/>
                  </a:lnTo>
                  <a:lnTo>
                    <a:pt x="204" y="597"/>
                  </a:lnTo>
                  <a:lnTo>
                    <a:pt x="198" y="599"/>
                  </a:lnTo>
                  <a:lnTo>
                    <a:pt x="192" y="600"/>
                  </a:lnTo>
                  <a:lnTo>
                    <a:pt x="186" y="601"/>
                  </a:lnTo>
                  <a:lnTo>
                    <a:pt x="180" y="601"/>
                  </a:lnTo>
                  <a:close/>
                  <a:moveTo>
                    <a:pt x="30" y="541"/>
                  </a:moveTo>
                  <a:lnTo>
                    <a:pt x="30" y="481"/>
                  </a:lnTo>
                  <a:lnTo>
                    <a:pt x="113" y="481"/>
                  </a:lnTo>
                  <a:lnTo>
                    <a:pt x="108" y="488"/>
                  </a:lnTo>
                  <a:lnTo>
                    <a:pt x="103" y="494"/>
                  </a:lnTo>
                  <a:lnTo>
                    <a:pt x="100" y="501"/>
                  </a:lnTo>
                  <a:lnTo>
                    <a:pt x="96" y="508"/>
                  </a:lnTo>
                  <a:lnTo>
                    <a:pt x="93" y="517"/>
                  </a:lnTo>
                  <a:lnTo>
                    <a:pt x="91" y="524"/>
                  </a:lnTo>
                  <a:lnTo>
                    <a:pt x="90" y="533"/>
                  </a:lnTo>
                  <a:lnTo>
                    <a:pt x="90" y="541"/>
                  </a:lnTo>
                  <a:lnTo>
                    <a:pt x="30" y="541"/>
                  </a:lnTo>
                  <a:close/>
                  <a:moveTo>
                    <a:pt x="115" y="267"/>
                  </a:moveTo>
                  <a:lnTo>
                    <a:pt x="117" y="265"/>
                  </a:lnTo>
                  <a:lnTo>
                    <a:pt x="118" y="264"/>
                  </a:lnTo>
                  <a:lnTo>
                    <a:pt x="204" y="120"/>
                  </a:lnTo>
                  <a:lnTo>
                    <a:pt x="361" y="120"/>
                  </a:lnTo>
                  <a:lnTo>
                    <a:pt x="361" y="451"/>
                  </a:lnTo>
                  <a:lnTo>
                    <a:pt x="30" y="451"/>
                  </a:lnTo>
                  <a:lnTo>
                    <a:pt x="30" y="338"/>
                  </a:lnTo>
                  <a:lnTo>
                    <a:pt x="115" y="267"/>
                  </a:lnTo>
                  <a:close/>
                  <a:moveTo>
                    <a:pt x="391" y="30"/>
                  </a:moveTo>
                  <a:lnTo>
                    <a:pt x="872" y="30"/>
                  </a:lnTo>
                  <a:lnTo>
                    <a:pt x="872" y="451"/>
                  </a:lnTo>
                  <a:lnTo>
                    <a:pt x="391" y="451"/>
                  </a:lnTo>
                  <a:lnTo>
                    <a:pt x="391" y="105"/>
                  </a:lnTo>
                  <a:lnTo>
                    <a:pt x="391" y="90"/>
                  </a:lnTo>
                  <a:lnTo>
                    <a:pt x="391" y="30"/>
                  </a:lnTo>
                  <a:close/>
                  <a:moveTo>
                    <a:pt x="887" y="0"/>
                  </a:moveTo>
                  <a:lnTo>
                    <a:pt x="376" y="0"/>
                  </a:lnTo>
                  <a:lnTo>
                    <a:pt x="373" y="0"/>
                  </a:lnTo>
                  <a:lnTo>
                    <a:pt x="370" y="1"/>
                  </a:lnTo>
                  <a:lnTo>
                    <a:pt x="367" y="3"/>
                  </a:lnTo>
                  <a:lnTo>
                    <a:pt x="365" y="5"/>
                  </a:lnTo>
                  <a:lnTo>
                    <a:pt x="363" y="7"/>
                  </a:lnTo>
                  <a:lnTo>
                    <a:pt x="362" y="9"/>
                  </a:lnTo>
                  <a:lnTo>
                    <a:pt x="361" y="12"/>
                  </a:lnTo>
                  <a:lnTo>
                    <a:pt x="360" y="15"/>
                  </a:lnTo>
                  <a:lnTo>
                    <a:pt x="361" y="90"/>
                  </a:lnTo>
                  <a:lnTo>
                    <a:pt x="195" y="90"/>
                  </a:lnTo>
                  <a:lnTo>
                    <a:pt x="192" y="90"/>
                  </a:lnTo>
                  <a:lnTo>
                    <a:pt x="187" y="93"/>
                  </a:lnTo>
                  <a:lnTo>
                    <a:pt x="184" y="95"/>
                  </a:lnTo>
                  <a:lnTo>
                    <a:pt x="182" y="98"/>
                  </a:lnTo>
                  <a:lnTo>
                    <a:pt x="93" y="246"/>
                  </a:lnTo>
                  <a:lnTo>
                    <a:pt x="5" y="320"/>
                  </a:lnTo>
                  <a:lnTo>
                    <a:pt x="3" y="322"/>
                  </a:lnTo>
                  <a:lnTo>
                    <a:pt x="1" y="324"/>
                  </a:lnTo>
                  <a:lnTo>
                    <a:pt x="0" y="327"/>
                  </a:lnTo>
                  <a:lnTo>
                    <a:pt x="0" y="330"/>
                  </a:lnTo>
                  <a:lnTo>
                    <a:pt x="0" y="556"/>
                  </a:lnTo>
                  <a:lnTo>
                    <a:pt x="0" y="560"/>
                  </a:lnTo>
                  <a:lnTo>
                    <a:pt x="1" y="562"/>
                  </a:lnTo>
                  <a:lnTo>
                    <a:pt x="2" y="565"/>
                  </a:lnTo>
                  <a:lnTo>
                    <a:pt x="4" y="567"/>
                  </a:lnTo>
                  <a:lnTo>
                    <a:pt x="6" y="569"/>
                  </a:lnTo>
                  <a:lnTo>
                    <a:pt x="9" y="570"/>
                  </a:lnTo>
                  <a:lnTo>
                    <a:pt x="12" y="571"/>
                  </a:lnTo>
                  <a:lnTo>
                    <a:pt x="15" y="571"/>
                  </a:lnTo>
                  <a:lnTo>
                    <a:pt x="95" y="571"/>
                  </a:lnTo>
                  <a:lnTo>
                    <a:pt x="101" y="584"/>
                  </a:lnTo>
                  <a:lnTo>
                    <a:pt x="108" y="596"/>
                  </a:lnTo>
                  <a:lnTo>
                    <a:pt x="117" y="606"/>
                  </a:lnTo>
                  <a:lnTo>
                    <a:pt x="128" y="614"/>
                  </a:lnTo>
                  <a:lnTo>
                    <a:pt x="139" y="622"/>
                  </a:lnTo>
                  <a:lnTo>
                    <a:pt x="152" y="627"/>
                  </a:lnTo>
                  <a:lnTo>
                    <a:pt x="159" y="629"/>
                  </a:lnTo>
                  <a:lnTo>
                    <a:pt x="166" y="630"/>
                  </a:lnTo>
                  <a:lnTo>
                    <a:pt x="172" y="631"/>
                  </a:lnTo>
                  <a:lnTo>
                    <a:pt x="180" y="631"/>
                  </a:lnTo>
                  <a:lnTo>
                    <a:pt x="187" y="631"/>
                  </a:lnTo>
                  <a:lnTo>
                    <a:pt x="195" y="630"/>
                  </a:lnTo>
                  <a:lnTo>
                    <a:pt x="201" y="629"/>
                  </a:lnTo>
                  <a:lnTo>
                    <a:pt x="208" y="627"/>
                  </a:lnTo>
                  <a:lnTo>
                    <a:pt x="221" y="622"/>
                  </a:lnTo>
                  <a:lnTo>
                    <a:pt x="232" y="614"/>
                  </a:lnTo>
                  <a:lnTo>
                    <a:pt x="243" y="606"/>
                  </a:lnTo>
                  <a:lnTo>
                    <a:pt x="252" y="596"/>
                  </a:lnTo>
                  <a:lnTo>
                    <a:pt x="259" y="584"/>
                  </a:lnTo>
                  <a:lnTo>
                    <a:pt x="265" y="571"/>
                  </a:lnTo>
                  <a:lnTo>
                    <a:pt x="636" y="571"/>
                  </a:lnTo>
                  <a:lnTo>
                    <a:pt x="642" y="584"/>
                  </a:lnTo>
                  <a:lnTo>
                    <a:pt x="649" y="596"/>
                  </a:lnTo>
                  <a:lnTo>
                    <a:pt x="659" y="606"/>
                  </a:lnTo>
                  <a:lnTo>
                    <a:pt x="668" y="614"/>
                  </a:lnTo>
                  <a:lnTo>
                    <a:pt x="680" y="622"/>
                  </a:lnTo>
                  <a:lnTo>
                    <a:pt x="693" y="627"/>
                  </a:lnTo>
                  <a:lnTo>
                    <a:pt x="700" y="629"/>
                  </a:lnTo>
                  <a:lnTo>
                    <a:pt x="707" y="630"/>
                  </a:lnTo>
                  <a:lnTo>
                    <a:pt x="715" y="631"/>
                  </a:lnTo>
                  <a:lnTo>
                    <a:pt x="721" y="631"/>
                  </a:lnTo>
                  <a:lnTo>
                    <a:pt x="728" y="631"/>
                  </a:lnTo>
                  <a:lnTo>
                    <a:pt x="736" y="630"/>
                  </a:lnTo>
                  <a:lnTo>
                    <a:pt x="742" y="629"/>
                  </a:lnTo>
                  <a:lnTo>
                    <a:pt x="750" y="627"/>
                  </a:lnTo>
                  <a:lnTo>
                    <a:pt x="762" y="622"/>
                  </a:lnTo>
                  <a:lnTo>
                    <a:pt x="773" y="614"/>
                  </a:lnTo>
                  <a:lnTo>
                    <a:pt x="784" y="606"/>
                  </a:lnTo>
                  <a:lnTo>
                    <a:pt x="793" y="596"/>
                  </a:lnTo>
                  <a:lnTo>
                    <a:pt x="800" y="584"/>
                  </a:lnTo>
                  <a:lnTo>
                    <a:pt x="807" y="571"/>
                  </a:lnTo>
                  <a:lnTo>
                    <a:pt x="887" y="571"/>
                  </a:lnTo>
                  <a:lnTo>
                    <a:pt x="890" y="571"/>
                  </a:lnTo>
                  <a:lnTo>
                    <a:pt x="892" y="570"/>
                  </a:lnTo>
                  <a:lnTo>
                    <a:pt x="896" y="569"/>
                  </a:lnTo>
                  <a:lnTo>
                    <a:pt x="898" y="567"/>
                  </a:lnTo>
                  <a:lnTo>
                    <a:pt x="899" y="565"/>
                  </a:lnTo>
                  <a:lnTo>
                    <a:pt x="901" y="562"/>
                  </a:lnTo>
                  <a:lnTo>
                    <a:pt x="901" y="560"/>
                  </a:lnTo>
                  <a:lnTo>
                    <a:pt x="902" y="556"/>
                  </a:lnTo>
                  <a:lnTo>
                    <a:pt x="902" y="15"/>
                  </a:lnTo>
                  <a:lnTo>
                    <a:pt x="901" y="12"/>
                  </a:lnTo>
                  <a:lnTo>
                    <a:pt x="901" y="9"/>
                  </a:lnTo>
                  <a:lnTo>
                    <a:pt x="899" y="7"/>
                  </a:lnTo>
                  <a:lnTo>
                    <a:pt x="898" y="5"/>
                  </a:lnTo>
                  <a:lnTo>
                    <a:pt x="896" y="3"/>
                  </a:lnTo>
                  <a:lnTo>
                    <a:pt x="892" y="1"/>
                  </a:lnTo>
                  <a:lnTo>
                    <a:pt x="890" y="0"/>
                  </a:lnTo>
                  <a:lnTo>
                    <a:pt x="887" y="0"/>
                  </a:lnTo>
                  <a:lnTo>
                    <a:pt x="88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latin typeface="Barlow" panose="00000500000000000000" pitchFamily="2" charset="0"/>
              </a:endParaRPr>
            </a:p>
          </p:txBody>
        </p:sp>
        <p:sp>
          <p:nvSpPr>
            <p:cNvPr id="322" name="Freeform 107"/>
            <p:cNvSpPr>
              <a:spLocks/>
            </p:cNvSpPr>
            <p:nvPr/>
          </p:nvSpPr>
          <p:spPr bwMode="auto">
            <a:xfrm>
              <a:off x="8216900" y="2632075"/>
              <a:ext cx="38100" cy="47625"/>
            </a:xfrm>
            <a:custGeom>
              <a:avLst/>
              <a:gdLst>
                <a:gd name="T0" fmla="*/ 9 w 120"/>
                <a:gd name="T1" fmla="*/ 149 h 150"/>
                <a:gd name="T2" fmla="*/ 12 w 120"/>
                <a:gd name="T3" fmla="*/ 150 h 150"/>
                <a:gd name="T4" fmla="*/ 15 w 120"/>
                <a:gd name="T5" fmla="*/ 150 h 150"/>
                <a:gd name="T6" fmla="*/ 19 w 120"/>
                <a:gd name="T7" fmla="*/ 150 h 150"/>
                <a:gd name="T8" fmla="*/ 22 w 120"/>
                <a:gd name="T9" fmla="*/ 148 h 150"/>
                <a:gd name="T10" fmla="*/ 26 w 120"/>
                <a:gd name="T11" fmla="*/ 146 h 150"/>
                <a:gd name="T12" fmla="*/ 29 w 120"/>
                <a:gd name="T13" fmla="*/ 143 h 150"/>
                <a:gd name="T14" fmla="*/ 85 w 120"/>
                <a:gd name="T15" fmla="*/ 30 h 150"/>
                <a:gd name="T16" fmla="*/ 105 w 120"/>
                <a:gd name="T17" fmla="*/ 30 h 150"/>
                <a:gd name="T18" fmla="*/ 108 w 120"/>
                <a:gd name="T19" fmla="*/ 30 h 150"/>
                <a:gd name="T20" fmla="*/ 111 w 120"/>
                <a:gd name="T21" fmla="*/ 29 h 150"/>
                <a:gd name="T22" fmla="*/ 114 w 120"/>
                <a:gd name="T23" fmla="*/ 28 h 150"/>
                <a:gd name="T24" fmla="*/ 116 w 120"/>
                <a:gd name="T25" fmla="*/ 26 h 150"/>
                <a:gd name="T26" fmla="*/ 118 w 120"/>
                <a:gd name="T27" fmla="*/ 24 h 150"/>
                <a:gd name="T28" fmla="*/ 119 w 120"/>
                <a:gd name="T29" fmla="*/ 22 h 150"/>
                <a:gd name="T30" fmla="*/ 120 w 120"/>
                <a:gd name="T31" fmla="*/ 19 h 150"/>
                <a:gd name="T32" fmla="*/ 120 w 120"/>
                <a:gd name="T33" fmla="*/ 15 h 150"/>
                <a:gd name="T34" fmla="*/ 120 w 120"/>
                <a:gd name="T35" fmla="*/ 12 h 150"/>
                <a:gd name="T36" fmla="*/ 119 w 120"/>
                <a:gd name="T37" fmla="*/ 10 h 150"/>
                <a:gd name="T38" fmla="*/ 118 w 120"/>
                <a:gd name="T39" fmla="*/ 7 h 150"/>
                <a:gd name="T40" fmla="*/ 116 w 120"/>
                <a:gd name="T41" fmla="*/ 5 h 150"/>
                <a:gd name="T42" fmla="*/ 114 w 120"/>
                <a:gd name="T43" fmla="*/ 3 h 150"/>
                <a:gd name="T44" fmla="*/ 111 w 120"/>
                <a:gd name="T45" fmla="*/ 1 h 150"/>
                <a:gd name="T46" fmla="*/ 108 w 120"/>
                <a:gd name="T47" fmla="*/ 0 h 150"/>
                <a:gd name="T48" fmla="*/ 105 w 120"/>
                <a:gd name="T49" fmla="*/ 0 h 150"/>
                <a:gd name="T50" fmla="*/ 75 w 120"/>
                <a:gd name="T51" fmla="*/ 0 h 150"/>
                <a:gd name="T52" fmla="*/ 71 w 120"/>
                <a:gd name="T53" fmla="*/ 1 h 150"/>
                <a:gd name="T54" fmla="*/ 67 w 120"/>
                <a:gd name="T55" fmla="*/ 3 h 150"/>
                <a:gd name="T56" fmla="*/ 64 w 120"/>
                <a:gd name="T57" fmla="*/ 6 h 150"/>
                <a:gd name="T58" fmla="*/ 62 w 120"/>
                <a:gd name="T59" fmla="*/ 9 h 150"/>
                <a:gd name="T60" fmla="*/ 1 w 120"/>
                <a:gd name="T61" fmla="*/ 129 h 150"/>
                <a:gd name="T62" fmla="*/ 0 w 120"/>
                <a:gd name="T63" fmla="*/ 132 h 150"/>
                <a:gd name="T64" fmla="*/ 0 w 120"/>
                <a:gd name="T65" fmla="*/ 134 h 150"/>
                <a:gd name="T66" fmla="*/ 0 w 120"/>
                <a:gd name="T67" fmla="*/ 137 h 150"/>
                <a:gd name="T68" fmla="*/ 1 w 120"/>
                <a:gd name="T69" fmla="*/ 141 h 150"/>
                <a:gd name="T70" fmla="*/ 2 w 120"/>
                <a:gd name="T71" fmla="*/ 143 h 150"/>
                <a:gd name="T72" fmla="*/ 3 w 120"/>
                <a:gd name="T73" fmla="*/ 145 h 150"/>
                <a:gd name="T74" fmla="*/ 5 w 120"/>
                <a:gd name="T75" fmla="*/ 147 h 150"/>
                <a:gd name="T76" fmla="*/ 9 w 120"/>
                <a:gd name="T77" fmla="*/ 149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0" h="150">
                  <a:moveTo>
                    <a:pt x="9" y="149"/>
                  </a:moveTo>
                  <a:lnTo>
                    <a:pt x="12" y="150"/>
                  </a:lnTo>
                  <a:lnTo>
                    <a:pt x="15" y="150"/>
                  </a:lnTo>
                  <a:lnTo>
                    <a:pt x="19" y="150"/>
                  </a:lnTo>
                  <a:lnTo>
                    <a:pt x="22" y="148"/>
                  </a:lnTo>
                  <a:lnTo>
                    <a:pt x="26" y="146"/>
                  </a:lnTo>
                  <a:lnTo>
                    <a:pt x="29" y="143"/>
                  </a:lnTo>
                  <a:lnTo>
                    <a:pt x="85" y="30"/>
                  </a:lnTo>
                  <a:lnTo>
                    <a:pt x="105" y="30"/>
                  </a:lnTo>
                  <a:lnTo>
                    <a:pt x="108" y="30"/>
                  </a:lnTo>
                  <a:lnTo>
                    <a:pt x="111" y="29"/>
                  </a:lnTo>
                  <a:lnTo>
                    <a:pt x="114" y="28"/>
                  </a:lnTo>
                  <a:lnTo>
                    <a:pt x="116" y="26"/>
                  </a:lnTo>
                  <a:lnTo>
                    <a:pt x="118" y="24"/>
                  </a:lnTo>
                  <a:lnTo>
                    <a:pt x="119" y="22"/>
                  </a:lnTo>
                  <a:lnTo>
                    <a:pt x="120" y="19"/>
                  </a:lnTo>
                  <a:lnTo>
                    <a:pt x="120" y="15"/>
                  </a:lnTo>
                  <a:lnTo>
                    <a:pt x="120" y="12"/>
                  </a:lnTo>
                  <a:lnTo>
                    <a:pt x="119" y="10"/>
                  </a:lnTo>
                  <a:lnTo>
                    <a:pt x="118" y="7"/>
                  </a:lnTo>
                  <a:lnTo>
                    <a:pt x="116" y="5"/>
                  </a:lnTo>
                  <a:lnTo>
                    <a:pt x="114" y="3"/>
                  </a:lnTo>
                  <a:lnTo>
                    <a:pt x="111" y="1"/>
                  </a:lnTo>
                  <a:lnTo>
                    <a:pt x="108" y="0"/>
                  </a:lnTo>
                  <a:lnTo>
                    <a:pt x="105" y="0"/>
                  </a:lnTo>
                  <a:lnTo>
                    <a:pt x="75" y="0"/>
                  </a:lnTo>
                  <a:lnTo>
                    <a:pt x="71" y="1"/>
                  </a:lnTo>
                  <a:lnTo>
                    <a:pt x="67" y="3"/>
                  </a:lnTo>
                  <a:lnTo>
                    <a:pt x="64" y="6"/>
                  </a:lnTo>
                  <a:lnTo>
                    <a:pt x="62" y="9"/>
                  </a:lnTo>
                  <a:lnTo>
                    <a:pt x="1" y="129"/>
                  </a:lnTo>
                  <a:lnTo>
                    <a:pt x="0" y="132"/>
                  </a:lnTo>
                  <a:lnTo>
                    <a:pt x="0" y="134"/>
                  </a:lnTo>
                  <a:lnTo>
                    <a:pt x="0" y="137"/>
                  </a:lnTo>
                  <a:lnTo>
                    <a:pt x="1" y="141"/>
                  </a:lnTo>
                  <a:lnTo>
                    <a:pt x="2" y="143"/>
                  </a:lnTo>
                  <a:lnTo>
                    <a:pt x="3" y="145"/>
                  </a:lnTo>
                  <a:lnTo>
                    <a:pt x="5" y="147"/>
                  </a:lnTo>
                  <a:lnTo>
                    <a:pt x="9" y="1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latin typeface="Barlow" panose="00000500000000000000" pitchFamily="2" charset="0"/>
              </a:endParaRPr>
            </a:p>
          </p:txBody>
        </p:sp>
      </p:grpSp>
      <p:sp>
        <p:nvSpPr>
          <p:cNvPr id="121" name="TextBox 120">
            <a:extLst>
              <a:ext uri="{FF2B5EF4-FFF2-40B4-BE49-F238E27FC236}">
                <a16:creationId xmlns:a16="http://schemas.microsoft.com/office/drawing/2014/main" id="{43BC5FA5-FCF3-4B69-9000-AC1261CE88BD}"/>
              </a:ext>
            </a:extLst>
          </p:cNvPr>
          <p:cNvSpPr txBox="1"/>
          <p:nvPr/>
        </p:nvSpPr>
        <p:spPr>
          <a:xfrm>
            <a:off x="4527152" y="1220426"/>
            <a:ext cx="4245957" cy="471989"/>
          </a:xfrm>
          <a:prstGeom prst="rect">
            <a:avLst/>
          </a:prstGeom>
          <a:noFill/>
          <a:ln w="6350">
            <a:noFill/>
            <a:prstDash val="dash"/>
          </a:ln>
        </p:spPr>
        <p:txBody>
          <a:bodyPr wrap="square" lIns="0" tIns="0" rIns="0" bIns="0" rtlCol="0">
            <a:spAutoFit/>
          </a:bodyPr>
          <a:lstStyle/>
          <a:p>
            <a:pPr defTabSz="914377">
              <a:defRPr/>
            </a:pPr>
            <a:r>
              <a:rPr lang="en-US" sz="1600" b="1" dirty="0">
                <a:solidFill>
                  <a:srgbClr val="005941"/>
                </a:solidFill>
                <a:latin typeface="Calibri" panose="020F0502020204030204" pitchFamily="34" charset="0"/>
                <a:cs typeface="Calibri" panose="020F0502020204030204" pitchFamily="34" charset="0"/>
              </a:rPr>
              <a:t>TRADE SHOWS AND EXHIBITIONS</a:t>
            </a:r>
          </a:p>
          <a:p>
            <a:pPr defTabSz="914377">
              <a:defRPr/>
            </a:pPr>
            <a:r>
              <a:rPr lang="en-US" sz="1467" dirty="0">
                <a:latin typeface="Calibri" panose="020F0502020204030204" pitchFamily="34" charset="0"/>
                <a:cs typeface="Calibri" panose="020F0502020204030204" pitchFamily="34" charset="0"/>
              </a:rPr>
              <a:t>Planning, matchmaking and execution</a:t>
            </a:r>
          </a:p>
        </p:txBody>
      </p:sp>
      <p:sp>
        <p:nvSpPr>
          <p:cNvPr id="136" name="Text Placeholder 1">
            <a:extLst>
              <a:ext uri="{FF2B5EF4-FFF2-40B4-BE49-F238E27FC236}">
                <a16:creationId xmlns:a16="http://schemas.microsoft.com/office/drawing/2014/main" id="{04C3C088-8D21-4E28-A97F-1DEED8B3B677}"/>
              </a:ext>
            </a:extLst>
          </p:cNvPr>
          <p:cNvSpPr txBox="1">
            <a:spLocks/>
          </p:cNvSpPr>
          <p:nvPr/>
        </p:nvSpPr>
        <p:spPr>
          <a:xfrm>
            <a:off x="1286668" y="254145"/>
            <a:ext cx="9639299" cy="757130"/>
          </a:xfrm>
          <a:prstGeom prst="rect">
            <a:avLst/>
          </a:prstGeom>
        </p:spPr>
        <p:txBody>
          <a:bodyPr vert="horz" wrap="square" lIns="91440" tIns="45720" rIns="91440" bIns="45720" rtlCol="0" anchor="t">
            <a:spAutoFit/>
          </a:bodyPr>
          <a:lstStyle>
            <a:lvl1pPr marL="0" indent="0" algn="ctr" defTabSz="914400" rtl="0" eaLnBrk="1" latinLnBrk="0" hangingPunct="1">
              <a:lnSpc>
                <a:spcPct val="90000"/>
              </a:lnSpc>
              <a:spcBef>
                <a:spcPts val="1000"/>
              </a:spcBef>
              <a:buFont typeface="Arial" panose="020B0604020202020204" pitchFamily="34" charset="0"/>
              <a:buNone/>
              <a:defRPr sz="3200" kern="1200" normalizeH="0"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dirty="0">
                <a:solidFill>
                  <a:srgbClr val="005941"/>
                </a:solidFill>
                <a:latin typeface="Calibri" panose="020F0502020204030204" pitchFamily="34" charset="0"/>
                <a:cs typeface="Calibri" panose="020F0502020204030204" pitchFamily="34" charset="0"/>
              </a:rPr>
              <a:t>OUR SERVICES</a:t>
            </a:r>
          </a:p>
        </p:txBody>
      </p:sp>
      <p:pic>
        <p:nvPicPr>
          <p:cNvPr id="3" name="Picture 2" descr="Logo&#10;&#10;Description automatically generated">
            <a:extLst>
              <a:ext uri="{FF2B5EF4-FFF2-40B4-BE49-F238E27FC236}">
                <a16:creationId xmlns:a16="http://schemas.microsoft.com/office/drawing/2014/main" id="{9862B56B-F63F-4DD8-BFE4-0EDBB4F19A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6569" y="2977231"/>
            <a:ext cx="2198474" cy="2198474"/>
          </a:xfrm>
          <a:prstGeom prst="rect">
            <a:avLst/>
          </a:prstGeom>
        </p:spPr>
      </p:pic>
    </p:spTree>
    <p:extLst>
      <p:ext uri="{BB962C8B-B14F-4D97-AF65-F5344CB8AC3E}">
        <p14:creationId xmlns:p14="http://schemas.microsoft.com/office/powerpoint/2010/main" val="40224048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38AB2-A55D-4A3A-98EF-BEBE0FBBC25E}"/>
              </a:ext>
            </a:extLst>
          </p:cNvPr>
          <p:cNvSpPr>
            <a:spLocks noGrp="1"/>
          </p:cNvSpPr>
          <p:nvPr>
            <p:ph type="title"/>
          </p:nvPr>
        </p:nvSpPr>
        <p:spPr>
          <a:xfrm>
            <a:off x="3614738" y="29379"/>
            <a:ext cx="9449534" cy="969553"/>
          </a:xfrm>
        </p:spPr>
        <p:txBody>
          <a:bodyPr>
            <a:normAutofit/>
          </a:bodyPr>
          <a:lstStyle/>
          <a:p>
            <a:r>
              <a:rPr lang="en-US" dirty="0"/>
              <a:t>COVID-19 UPDATES </a:t>
            </a:r>
          </a:p>
        </p:txBody>
      </p:sp>
      <p:pic>
        <p:nvPicPr>
          <p:cNvPr id="4" name="Picture 3" descr="Man-With-Question.png">
            <a:extLst>
              <a:ext uri="{FF2B5EF4-FFF2-40B4-BE49-F238E27FC236}">
                <a16:creationId xmlns:a16="http://schemas.microsoft.com/office/drawing/2014/main" id="{DF05CEC9-0E8C-4473-AC8C-713B7631096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740008" y="2719483"/>
            <a:ext cx="3280066" cy="3280066"/>
          </a:xfrm>
          <a:prstGeom prst="rect">
            <a:avLst/>
          </a:prstGeom>
          <a:ln>
            <a:noFill/>
          </a:ln>
          <a:effectLst>
            <a:outerShdw blurRad="292100" dist="139700" dir="2700000" algn="tl" rotWithShape="0">
              <a:srgbClr val="333333">
                <a:alpha val="65000"/>
              </a:srgbClr>
            </a:outerShdw>
          </a:effectLst>
        </p:spPr>
      </p:pic>
      <p:sp>
        <p:nvSpPr>
          <p:cNvPr id="8" name="Rectangle 4">
            <a:extLst>
              <a:ext uri="{FF2B5EF4-FFF2-40B4-BE49-F238E27FC236}">
                <a16:creationId xmlns:a16="http://schemas.microsoft.com/office/drawing/2014/main" id="{B4346D0A-7208-45F3-8330-01A058138D21}"/>
              </a:ext>
            </a:extLst>
          </p:cNvPr>
          <p:cNvSpPr>
            <a:spLocks noChangeArrowheads="1"/>
          </p:cNvSpPr>
          <p:nvPr/>
        </p:nvSpPr>
        <p:spPr bwMode="auto">
          <a:xfrm>
            <a:off x="299810" y="4299787"/>
            <a:ext cx="9458553"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20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CA" altLang="en-US" sz="2000" i="0" u="none" strike="noStrike" cap="none" normalizeH="0" baseline="0" dirty="0">
                <a:ln>
                  <a:noFill/>
                </a:ln>
                <a:solidFill>
                  <a:srgbClr val="005941"/>
                </a:solidFill>
                <a:effectLst/>
                <a:ea typeface="Calibri" panose="020F0502020204030204" pitchFamily="34" charset="0"/>
                <a:cs typeface="Arial" panose="020B0604020202020204" pitchFamily="34" charset="0"/>
              </a:rPr>
              <a:t>Trucking</a:t>
            </a:r>
            <a:r>
              <a:rPr lang="en-CA" altLang="en-US" sz="2000" dirty="0">
                <a:solidFill>
                  <a:srgbClr val="005941"/>
                </a:solidFill>
                <a:ea typeface="Calibri" panose="020F0502020204030204" pitchFamily="34" charset="0"/>
                <a:cs typeface="Arial" panose="020B0604020202020204" pitchFamily="34" charset="0"/>
              </a:rPr>
              <a:t>:</a:t>
            </a:r>
            <a:r>
              <a:rPr kumimoji="0" lang="en-CA" altLang="en-US" sz="2000" i="0" u="none" strike="noStrike" cap="none" normalizeH="0" baseline="0" dirty="0">
                <a:ln>
                  <a:noFill/>
                </a:ln>
                <a:solidFill>
                  <a:srgbClr val="005941"/>
                </a:solidFill>
                <a:effectLst/>
                <a:ea typeface="Calibri" panose="020F0502020204030204" pitchFamily="34" charset="0"/>
                <a:cs typeface="Arial" panose="020B0604020202020204" pitchFamily="34" charset="0"/>
              </a:rPr>
              <a:t> </a:t>
            </a:r>
            <a:r>
              <a:rPr lang="en-CA" altLang="en-US" sz="2000" dirty="0">
                <a:solidFill>
                  <a:srgbClr val="005941"/>
                </a:solidFill>
                <a:ea typeface="Calibri" panose="020F0502020204030204" pitchFamily="34" charset="0"/>
                <a:cs typeface="Arial" panose="020B0604020202020204" pitchFamily="34" charset="0"/>
              </a:rPr>
              <a:t>M</a:t>
            </a:r>
            <a:r>
              <a:rPr kumimoji="0" lang="en-CA" altLang="en-US" sz="2000" i="0" u="none" strike="noStrike" cap="none" normalizeH="0" baseline="0" dirty="0">
                <a:ln>
                  <a:noFill/>
                </a:ln>
                <a:solidFill>
                  <a:srgbClr val="005941"/>
                </a:solidFill>
                <a:effectLst/>
                <a:ea typeface="Calibri" panose="020F0502020204030204" pitchFamily="34" charset="0"/>
                <a:cs typeface="Arial" panose="020B0604020202020204" pitchFamily="34" charset="0"/>
              </a:rPr>
              <a:t>ajor problem is Equipment and Driver availability. Not enough trucks and drivers available. High fuel prices lead to higher trucking prices. However, the demand for a truck supersedes the supply presently, hence there are issues with the movement of the freight. </a:t>
            </a:r>
            <a:endParaRPr kumimoji="0" lang="en-CA" altLang="en-US" sz="2000" i="0" u="none" strike="noStrike" cap="none" normalizeH="0" baseline="0" dirty="0">
              <a:ln>
                <a:noFill/>
              </a:ln>
              <a:solidFill>
                <a:srgbClr val="005941"/>
              </a:solidFill>
              <a:effectLst/>
            </a:endParaRPr>
          </a:p>
        </p:txBody>
      </p:sp>
      <p:sp>
        <p:nvSpPr>
          <p:cNvPr id="9" name="Rectangle 5">
            <a:extLst>
              <a:ext uri="{FF2B5EF4-FFF2-40B4-BE49-F238E27FC236}">
                <a16:creationId xmlns:a16="http://schemas.microsoft.com/office/drawing/2014/main" id="{6174DEB1-4584-41F3-A0E2-D0F47DF5340D}"/>
              </a:ext>
            </a:extLst>
          </p:cNvPr>
          <p:cNvSpPr>
            <a:spLocks noChangeArrowheads="1"/>
          </p:cNvSpPr>
          <p:nvPr/>
        </p:nvSpPr>
        <p:spPr bwMode="auto">
          <a:xfrm>
            <a:off x="299810" y="934463"/>
            <a:ext cx="11427592"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CA" altLang="en-US" sz="2000" dirty="0">
                <a:solidFill>
                  <a:srgbClr val="005941"/>
                </a:solidFill>
                <a:ea typeface="Calibri" panose="020F0502020204030204" pitchFamily="34" charset="0"/>
                <a:cs typeface="Arial" panose="020B0604020202020204" pitchFamily="34" charset="0"/>
              </a:rPr>
              <a:t>- </a:t>
            </a:r>
            <a:r>
              <a:rPr kumimoji="0" lang="en-CA" altLang="en-US" sz="2000" i="0" u="none" strike="noStrike" cap="none" normalizeH="0" baseline="0" dirty="0">
                <a:ln>
                  <a:noFill/>
                </a:ln>
                <a:solidFill>
                  <a:srgbClr val="005941"/>
                </a:solidFill>
                <a:effectLst/>
                <a:ea typeface="Calibri" panose="020F0502020204030204" pitchFamily="34" charset="0"/>
                <a:cs typeface="Arial" panose="020B0604020202020204" pitchFamily="34" charset="0"/>
              </a:rPr>
              <a:t>Ocean: Price from China have come down to $15000.00-$16000.00 USD per container; however the space is an issue. China has sporadic lockdowns due to Covid spread. Shanghai has been shut down for a week. The disrupted rotation of containers and vessels is causing space issues and major port congestions. Situation is volatile.</a:t>
            </a:r>
            <a:endParaRPr kumimoji="0" lang="en-CA" altLang="en-US" sz="2000" i="0" u="none" strike="noStrike" cap="none" normalizeH="0" baseline="0" dirty="0">
              <a:ln>
                <a:noFill/>
              </a:ln>
              <a:solidFill>
                <a:srgbClr val="005941"/>
              </a:solidFill>
              <a:effectLst/>
            </a:endParaRPr>
          </a:p>
        </p:txBody>
      </p:sp>
      <p:sp>
        <p:nvSpPr>
          <p:cNvPr id="10" name="Rectangle 6">
            <a:extLst>
              <a:ext uri="{FF2B5EF4-FFF2-40B4-BE49-F238E27FC236}">
                <a16:creationId xmlns:a16="http://schemas.microsoft.com/office/drawing/2014/main" id="{60FFEA78-00F7-4547-92D4-88EA14CD4F12}"/>
              </a:ext>
            </a:extLst>
          </p:cNvPr>
          <p:cNvSpPr>
            <a:spLocks noChangeArrowheads="1"/>
          </p:cNvSpPr>
          <p:nvPr/>
        </p:nvSpPr>
        <p:spPr bwMode="auto">
          <a:xfrm>
            <a:off x="299810" y="2579236"/>
            <a:ext cx="9449534"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CA" altLang="en-US" sz="2000" dirty="0">
                <a:solidFill>
                  <a:srgbClr val="005941"/>
                </a:solidFill>
                <a:ea typeface="Calibri" panose="020F0502020204030204" pitchFamily="34" charset="0"/>
                <a:cs typeface="Arial" panose="020B0604020202020204" pitchFamily="34" charset="0"/>
              </a:rPr>
              <a:t>- </a:t>
            </a:r>
            <a:r>
              <a:rPr kumimoji="0" lang="en-CA" altLang="en-US" sz="2000" i="0" u="none" strike="noStrike" cap="none" normalizeH="0" baseline="0" dirty="0">
                <a:ln>
                  <a:noFill/>
                </a:ln>
                <a:solidFill>
                  <a:srgbClr val="005941"/>
                </a:solidFill>
                <a:effectLst/>
                <a:ea typeface="Calibri" panose="020F0502020204030204" pitchFamily="34" charset="0"/>
                <a:cs typeface="Arial" panose="020B0604020202020204" pitchFamily="34" charset="0"/>
              </a:rPr>
              <a:t>Airfreight: Air is suffering from backlogs as Ocean can not be trusted on anything that is time-related. Air Carriers are now seeing Big machines cargo due to time sensitivity. Air Cargo is busy now that flights worldwide resumed but all prices are being quoted on PRIORITY rates.</a:t>
            </a:r>
            <a:endParaRPr kumimoji="0" lang="en-CA" altLang="en-US" sz="2000" i="0" u="none" strike="noStrike" cap="none" normalizeH="0" baseline="0" dirty="0">
              <a:ln>
                <a:noFill/>
              </a:ln>
              <a:solidFill>
                <a:srgbClr val="005941"/>
              </a:solidFill>
              <a:effectLst/>
            </a:endParaRPr>
          </a:p>
        </p:txBody>
      </p:sp>
    </p:spTree>
    <p:extLst>
      <p:ext uri="{BB962C8B-B14F-4D97-AF65-F5344CB8AC3E}">
        <p14:creationId xmlns:p14="http://schemas.microsoft.com/office/powerpoint/2010/main" val="36538735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330D9-C878-4C99-AABB-577630517F77}"/>
              </a:ext>
            </a:extLst>
          </p:cNvPr>
          <p:cNvSpPr>
            <a:spLocks noGrp="1"/>
          </p:cNvSpPr>
          <p:nvPr>
            <p:ph type="title"/>
          </p:nvPr>
        </p:nvSpPr>
        <p:spPr>
          <a:xfrm>
            <a:off x="2257966" y="377482"/>
            <a:ext cx="10060111" cy="1765205"/>
          </a:xfrm>
        </p:spPr>
        <p:txBody>
          <a:bodyPr>
            <a:normAutofit fontScale="90000"/>
          </a:bodyPr>
          <a:lstStyle/>
          <a:p>
            <a:r>
              <a:rPr lang="en-US" sz="10700" b="1" dirty="0"/>
              <a:t>LCL</a:t>
            </a:r>
            <a:br>
              <a:rPr lang="en-US" dirty="0"/>
            </a:br>
            <a:r>
              <a:rPr lang="en-US" dirty="0"/>
              <a:t>FROZEN </a:t>
            </a:r>
            <a:r>
              <a:rPr lang="en-US"/>
              <a:t>/ DRY </a:t>
            </a:r>
            <a:br>
              <a:rPr lang="en-US"/>
            </a:br>
            <a:r>
              <a:rPr lang="en-US" dirty="0"/>
              <a:t>CONSOLIDATION</a:t>
            </a:r>
          </a:p>
        </p:txBody>
      </p:sp>
      <p:pic>
        <p:nvPicPr>
          <p:cNvPr id="4" name="Picture 3" descr="A picture containing person, person, table, computer&#10;&#10;Description automatically generated">
            <a:extLst>
              <a:ext uri="{FF2B5EF4-FFF2-40B4-BE49-F238E27FC236}">
                <a16:creationId xmlns:a16="http://schemas.microsoft.com/office/drawing/2014/main" id="{47EE5BA3-AC1E-4EFD-812C-0BB1263862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65568"/>
            <a:ext cx="3201485" cy="5341337"/>
          </a:xfrm>
          <a:prstGeom prst="rect">
            <a:avLst/>
          </a:prstGeom>
        </p:spPr>
      </p:pic>
      <p:pic>
        <p:nvPicPr>
          <p:cNvPr id="6" name="Picture 5" descr="A picture containing arrow&#10;&#10;Description automatically generated">
            <a:extLst>
              <a:ext uri="{FF2B5EF4-FFF2-40B4-BE49-F238E27FC236}">
                <a16:creationId xmlns:a16="http://schemas.microsoft.com/office/drawing/2014/main" id="{C0EF753E-74ED-4615-ACBD-B907F98A61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1485" y="2720133"/>
            <a:ext cx="8173074" cy="202672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263212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Oval 48">
            <a:extLst>
              <a:ext uri="{FF2B5EF4-FFF2-40B4-BE49-F238E27FC236}">
                <a16:creationId xmlns:a16="http://schemas.microsoft.com/office/drawing/2014/main" id="{C969247D-3224-435C-917B-04FC5AD29B3B}"/>
              </a:ext>
            </a:extLst>
          </p:cNvPr>
          <p:cNvSpPr/>
          <p:nvPr/>
        </p:nvSpPr>
        <p:spPr>
          <a:xfrm>
            <a:off x="1456394" y="1168457"/>
            <a:ext cx="1510018" cy="1510018"/>
          </a:xfrm>
          <a:prstGeom prst="ellipse">
            <a:avLst/>
          </a:prstGeom>
          <a:solidFill>
            <a:srgbClr val="0059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106A49F6-7B8A-4E2D-9F09-2CBC62C7A175}"/>
              </a:ext>
            </a:extLst>
          </p:cNvPr>
          <p:cNvSpPr/>
          <p:nvPr/>
        </p:nvSpPr>
        <p:spPr>
          <a:xfrm>
            <a:off x="3012592" y="4161310"/>
            <a:ext cx="7338416" cy="1715231"/>
          </a:xfrm>
          <a:prstGeom prst="rightArrow">
            <a:avLst>
              <a:gd name="adj1" fmla="val 85720"/>
              <a:gd name="adj2" fmla="val 73113"/>
            </a:avLst>
          </a:prstGeom>
          <a:solidFill>
            <a:srgbClr val="005941">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EECF87-0DDD-496B-9E34-78445C836077}"/>
              </a:ext>
            </a:extLst>
          </p:cNvPr>
          <p:cNvSpPr>
            <a:spLocks noGrp="1"/>
          </p:cNvSpPr>
          <p:nvPr>
            <p:ph type="title"/>
          </p:nvPr>
        </p:nvSpPr>
        <p:spPr>
          <a:xfrm>
            <a:off x="1957033" y="213410"/>
            <a:ext cx="9449534" cy="969553"/>
          </a:xfrm>
        </p:spPr>
        <p:txBody>
          <a:bodyPr/>
          <a:lstStyle/>
          <a:p>
            <a:r>
              <a:rPr lang="en-US" dirty="0"/>
              <a:t>E-Commerce Fulfillment Service</a:t>
            </a:r>
          </a:p>
        </p:txBody>
      </p:sp>
      <p:pic>
        <p:nvPicPr>
          <p:cNvPr id="4" name="Picture 3" descr="Diagram&#10;&#10;Description automatically generated">
            <a:extLst>
              <a:ext uri="{FF2B5EF4-FFF2-40B4-BE49-F238E27FC236}">
                <a16:creationId xmlns:a16="http://schemas.microsoft.com/office/drawing/2014/main" id="{52EA2A30-D48E-4E7C-9C37-89C61F112ED4}"/>
              </a:ext>
            </a:extLst>
          </p:cNvPr>
          <p:cNvPicPr>
            <a:picLocks noChangeAspect="1"/>
          </p:cNvPicPr>
          <p:nvPr/>
        </p:nvPicPr>
        <p:blipFill rotWithShape="1">
          <a:blip r:embed="rId2">
            <a:extLst>
              <a:ext uri="{28A0092B-C50C-407E-A947-70E740481C1C}">
                <a14:useLocalDpi xmlns:a14="http://schemas.microsoft.com/office/drawing/2010/main" val="0"/>
              </a:ext>
            </a:extLst>
          </a:blip>
          <a:srcRect l="3250" t="9467" r="55375" b="59183"/>
          <a:stretch/>
        </p:blipFill>
        <p:spPr>
          <a:xfrm>
            <a:off x="74578" y="4068236"/>
            <a:ext cx="2440698" cy="1833471"/>
          </a:xfrm>
          <a:prstGeom prst="rect">
            <a:avLst/>
          </a:prstGeom>
        </p:spPr>
      </p:pic>
      <p:pic>
        <p:nvPicPr>
          <p:cNvPr id="8" name="Picture 7" descr="A close up of a sign&#10;&#10;Description automatically generated">
            <a:extLst>
              <a:ext uri="{FF2B5EF4-FFF2-40B4-BE49-F238E27FC236}">
                <a16:creationId xmlns:a16="http://schemas.microsoft.com/office/drawing/2014/main" id="{6367A335-77FB-46C7-83BF-2998426D34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2592" y="4304717"/>
            <a:ext cx="2282466" cy="1360509"/>
          </a:xfrm>
          <a:prstGeom prst="rect">
            <a:avLst/>
          </a:prstGeom>
        </p:spPr>
      </p:pic>
      <p:pic>
        <p:nvPicPr>
          <p:cNvPr id="10" name="Picture 9" descr="A close up of a logo&#10;&#10;Description automatically generated">
            <a:extLst>
              <a:ext uri="{FF2B5EF4-FFF2-40B4-BE49-F238E27FC236}">
                <a16:creationId xmlns:a16="http://schemas.microsoft.com/office/drawing/2014/main" id="{D5C539F7-CDD3-48CB-84E9-62CCF6841E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4036" y="1279604"/>
            <a:ext cx="2068335" cy="2000547"/>
          </a:xfrm>
          <a:prstGeom prst="rect">
            <a:avLst/>
          </a:prstGeom>
        </p:spPr>
      </p:pic>
      <p:pic>
        <p:nvPicPr>
          <p:cNvPr id="11" name="Picture 10" descr="Text&#10;&#10;Description automatically generated">
            <a:extLst>
              <a:ext uri="{FF2B5EF4-FFF2-40B4-BE49-F238E27FC236}">
                <a16:creationId xmlns:a16="http://schemas.microsoft.com/office/drawing/2014/main" id="{0FDE2F62-8CDB-47C9-B8DB-0884191E39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74928" y="4391547"/>
            <a:ext cx="4286553" cy="1186847"/>
          </a:xfrm>
          <a:prstGeom prst="rect">
            <a:avLst/>
          </a:prstGeom>
        </p:spPr>
      </p:pic>
      <p:pic>
        <p:nvPicPr>
          <p:cNvPr id="13" name="Picture 12" descr="Shape, icon&#10;&#10;Description automatically generated">
            <a:extLst>
              <a:ext uri="{FF2B5EF4-FFF2-40B4-BE49-F238E27FC236}">
                <a16:creationId xmlns:a16="http://schemas.microsoft.com/office/drawing/2014/main" id="{EDA920AA-A1C5-49EA-B5D8-0D1B7FB5D3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86314" y="4304717"/>
            <a:ext cx="1513662" cy="1360509"/>
          </a:xfrm>
          <a:prstGeom prst="rect">
            <a:avLst/>
          </a:prstGeom>
        </p:spPr>
      </p:pic>
      <p:cxnSp>
        <p:nvCxnSpPr>
          <p:cNvPr id="17" name="Straight Arrow Connector 16">
            <a:extLst>
              <a:ext uri="{FF2B5EF4-FFF2-40B4-BE49-F238E27FC236}">
                <a16:creationId xmlns:a16="http://schemas.microsoft.com/office/drawing/2014/main" id="{67C7AB93-DBD2-45D7-9930-6C14EEBC7634}"/>
              </a:ext>
            </a:extLst>
          </p:cNvPr>
          <p:cNvCxnSpPr/>
          <p:nvPr/>
        </p:nvCxnSpPr>
        <p:spPr>
          <a:xfrm flipV="1">
            <a:off x="4848612" y="2553282"/>
            <a:ext cx="1652631" cy="1434888"/>
          </a:xfrm>
          <a:prstGeom prst="straightConnector1">
            <a:avLst/>
          </a:prstGeom>
          <a:ln w="57150">
            <a:solidFill>
              <a:srgbClr val="005941"/>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2970419-9384-44FD-8F00-8D23FD6B6F78}"/>
              </a:ext>
            </a:extLst>
          </p:cNvPr>
          <p:cNvCxnSpPr>
            <a:cxnSpLocks/>
          </p:cNvCxnSpPr>
          <p:nvPr/>
        </p:nvCxnSpPr>
        <p:spPr>
          <a:xfrm>
            <a:off x="9210946" y="2407270"/>
            <a:ext cx="1610852" cy="1455895"/>
          </a:xfrm>
          <a:prstGeom prst="straightConnector1">
            <a:avLst/>
          </a:prstGeom>
          <a:ln w="57150">
            <a:solidFill>
              <a:srgbClr val="005941"/>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39462A48-C1EE-416F-A429-5B5B9027B644}"/>
              </a:ext>
            </a:extLst>
          </p:cNvPr>
          <p:cNvCxnSpPr>
            <a:cxnSpLocks/>
            <a:endCxn id="8" idx="1"/>
          </p:cNvCxnSpPr>
          <p:nvPr/>
        </p:nvCxnSpPr>
        <p:spPr>
          <a:xfrm>
            <a:off x="2368640" y="4984971"/>
            <a:ext cx="643952" cy="2"/>
          </a:xfrm>
          <a:prstGeom prst="straightConnector1">
            <a:avLst/>
          </a:prstGeom>
          <a:ln w="57150">
            <a:solidFill>
              <a:srgbClr val="005941"/>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746CF4D6-56EB-4247-B181-302A6E519036}"/>
              </a:ext>
            </a:extLst>
          </p:cNvPr>
          <p:cNvSpPr txBox="1"/>
          <p:nvPr/>
        </p:nvSpPr>
        <p:spPr>
          <a:xfrm>
            <a:off x="546409" y="3333240"/>
            <a:ext cx="1845340" cy="646331"/>
          </a:xfrm>
          <a:prstGeom prst="rect">
            <a:avLst/>
          </a:prstGeom>
          <a:noFill/>
        </p:spPr>
        <p:txBody>
          <a:bodyPr wrap="square" rtlCol="0">
            <a:spAutoFit/>
          </a:bodyPr>
          <a:lstStyle/>
          <a:p>
            <a:pPr algn="ctr"/>
            <a:r>
              <a:rPr lang="en-US" sz="1200">
                <a:solidFill>
                  <a:srgbClr val="005941"/>
                </a:solidFill>
              </a:rPr>
              <a:t>Products are imported or Manufactured and shipped to our Warehouse</a:t>
            </a:r>
          </a:p>
        </p:txBody>
      </p:sp>
      <p:sp>
        <p:nvSpPr>
          <p:cNvPr id="31" name="TextBox 30">
            <a:extLst>
              <a:ext uri="{FF2B5EF4-FFF2-40B4-BE49-F238E27FC236}">
                <a16:creationId xmlns:a16="http://schemas.microsoft.com/office/drawing/2014/main" id="{2EB35456-3025-43AC-9812-6B6E354BC7CB}"/>
              </a:ext>
            </a:extLst>
          </p:cNvPr>
          <p:cNvSpPr txBox="1"/>
          <p:nvPr/>
        </p:nvSpPr>
        <p:spPr>
          <a:xfrm>
            <a:off x="3848962" y="2490780"/>
            <a:ext cx="1845340" cy="830997"/>
          </a:xfrm>
          <a:prstGeom prst="rect">
            <a:avLst/>
          </a:prstGeom>
          <a:noFill/>
        </p:spPr>
        <p:txBody>
          <a:bodyPr wrap="square" rtlCol="0">
            <a:spAutoFit/>
          </a:bodyPr>
          <a:lstStyle/>
          <a:p>
            <a:pPr algn="ctr"/>
            <a:r>
              <a:rPr lang="en-US" sz="1200">
                <a:solidFill>
                  <a:srgbClr val="005941"/>
                </a:solidFill>
              </a:rPr>
              <a:t>Your e-commerce inventory and orders are synced with our warehousing software</a:t>
            </a:r>
          </a:p>
        </p:txBody>
      </p:sp>
      <p:sp>
        <p:nvSpPr>
          <p:cNvPr id="32" name="TextBox 31">
            <a:extLst>
              <a:ext uri="{FF2B5EF4-FFF2-40B4-BE49-F238E27FC236}">
                <a16:creationId xmlns:a16="http://schemas.microsoft.com/office/drawing/2014/main" id="{F3708C05-5151-4917-93E3-34F295CD3699}"/>
              </a:ext>
            </a:extLst>
          </p:cNvPr>
          <p:cNvSpPr txBox="1"/>
          <p:nvPr/>
        </p:nvSpPr>
        <p:spPr>
          <a:xfrm>
            <a:off x="5388880" y="5711419"/>
            <a:ext cx="3790528" cy="461665"/>
          </a:xfrm>
          <a:prstGeom prst="rect">
            <a:avLst/>
          </a:prstGeom>
          <a:noFill/>
        </p:spPr>
        <p:txBody>
          <a:bodyPr wrap="square" rtlCol="0">
            <a:spAutoFit/>
          </a:bodyPr>
          <a:lstStyle/>
          <a:p>
            <a:pPr algn="ctr"/>
            <a:r>
              <a:rPr lang="en-US" sz="1200">
                <a:solidFill>
                  <a:srgbClr val="005941"/>
                </a:solidFill>
              </a:rPr>
              <a:t>MELLOHAWK automatically receives, processes, picks, packs, and ships the order to your customer </a:t>
            </a:r>
          </a:p>
        </p:txBody>
      </p:sp>
      <p:cxnSp>
        <p:nvCxnSpPr>
          <p:cNvPr id="34" name="Straight Arrow Connector 33">
            <a:extLst>
              <a:ext uri="{FF2B5EF4-FFF2-40B4-BE49-F238E27FC236}">
                <a16:creationId xmlns:a16="http://schemas.microsoft.com/office/drawing/2014/main" id="{A0177C1D-6BA2-459E-B9FD-45C3F2898C2C}"/>
              </a:ext>
            </a:extLst>
          </p:cNvPr>
          <p:cNvCxnSpPr>
            <a:cxnSpLocks/>
            <a:endCxn id="10" idx="2"/>
          </p:cNvCxnSpPr>
          <p:nvPr/>
        </p:nvCxnSpPr>
        <p:spPr>
          <a:xfrm flipV="1">
            <a:off x="7818204" y="3280151"/>
            <a:ext cx="0" cy="946186"/>
          </a:xfrm>
          <a:prstGeom prst="straightConnector1">
            <a:avLst/>
          </a:prstGeom>
          <a:ln w="57150">
            <a:solidFill>
              <a:srgbClr val="005941"/>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E9273320-9A47-4CAE-BFB8-1D2983C2679A}"/>
              </a:ext>
            </a:extLst>
          </p:cNvPr>
          <p:cNvSpPr txBox="1"/>
          <p:nvPr/>
        </p:nvSpPr>
        <p:spPr>
          <a:xfrm>
            <a:off x="7953511" y="3321777"/>
            <a:ext cx="2121017" cy="1015663"/>
          </a:xfrm>
          <a:prstGeom prst="rect">
            <a:avLst/>
          </a:prstGeom>
          <a:noFill/>
        </p:spPr>
        <p:txBody>
          <a:bodyPr wrap="square" rtlCol="0">
            <a:spAutoFit/>
          </a:bodyPr>
          <a:lstStyle/>
          <a:p>
            <a:pPr algn="ctr"/>
            <a:r>
              <a:rPr lang="en-US" sz="1200">
                <a:solidFill>
                  <a:srgbClr val="005941"/>
                </a:solidFill>
              </a:rPr>
              <a:t>MELLOHAWK warehousing software sends shipping information (tracking number and shipping status) to your website</a:t>
            </a:r>
          </a:p>
        </p:txBody>
      </p:sp>
      <p:sp>
        <p:nvSpPr>
          <p:cNvPr id="39" name="TextBox 38">
            <a:extLst>
              <a:ext uri="{FF2B5EF4-FFF2-40B4-BE49-F238E27FC236}">
                <a16:creationId xmlns:a16="http://schemas.microsoft.com/office/drawing/2014/main" id="{A09F17EF-F8ED-42FE-833D-33041F42379A}"/>
              </a:ext>
            </a:extLst>
          </p:cNvPr>
          <p:cNvSpPr txBox="1"/>
          <p:nvPr/>
        </p:nvSpPr>
        <p:spPr>
          <a:xfrm>
            <a:off x="9855977" y="2474235"/>
            <a:ext cx="2121017" cy="830997"/>
          </a:xfrm>
          <a:prstGeom prst="rect">
            <a:avLst/>
          </a:prstGeom>
          <a:noFill/>
        </p:spPr>
        <p:txBody>
          <a:bodyPr wrap="square" rtlCol="0">
            <a:spAutoFit/>
          </a:bodyPr>
          <a:lstStyle/>
          <a:p>
            <a:pPr algn="ctr"/>
            <a:r>
              <a:rPr lang="en-US" sz="1200">
                <a:solidFill>
                  <a:srgbClr val="005941"/>
                </a:solidFill>
              </a:rPr>
              <a:t>Your customer places and pays for the orders and receives automatic updates on the shipping status.</a:t>
            </a:r>
          </a:p>
        </p:txBody>
      </p:sp>
      <p:sp>
        <p:nvSpPr>
          <p:cNvPr id="40" name="Oval 39">
            <a:extLst>
              <a:ext uri="{FF2B5EF4-FFF2-40B4-BE49-F238E27FC236}">
                <a16:creationId xmlns:a16="http://schemas.microsoft.com/office/drawing/2014/main" id="{0E383FC7-6910-428F-B995-0081DAD972AE}"/>
              </a:ext>
            </a:extLst>
          </p:cNvPr>
          <p:cNvSpPr/>
          <p:nvPr/>
        </p:nvSpPr>
        <p:spPr>
          <a:xfrm>
            <a:off x="1326682" y="3004114"/>
            <a:ext cx="284794" cy="284794"/>
          </a:xfrm>
          <a:prstGeom prst="ellipse">
            <a:avLst/>
          </a:prstGeom>
          <a:solidFill>
            <a:srgbClr val="0059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1</a:t>
            </a:r>
          </a:p>
        </p:txBody>
      </p:sp>
      <p:sp>
        <p:nvSpPr>
          <p:cNvPr id="41" name="Oval 40">
            <a:extLst>
              <a:ext uri="{FF2B5EF4-FFF2-40B4-BE49-F238E27FC236}">
                <a16:creationId xmlns:a16="http://schemas.microsoft.com/office/drawing/2014/main" id="{96773140-ED01-4A04-8C1E-16DEC7BEFF4A}"/>
              </a:ext>
            </a:extLst>
          </p:cNvPr>
          <p:cNvSpPr/>
          <p:nvPr/>
        </p:nvSpPr>
        <p:spPr>
          <a:xfrm>
            <a:off x="4629235" y="2196784"/>
            <a:ext cx="284794" cy="284794"/>
          </a:xfrm>
          <a:prstGeom prst="ellipse">
            <a:avLst/>
          </a:prstGeom>
          <a:solidFill>
            <a:srgbClr val="0059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2</a:t>
            </a:r>
          </a:p>
        </p:txBody>
      </p:sp>
      <p:sp>
        <p:nvSpPr>
          <p:cNvPr id="43" name="Oval 42">
            <a:extLst>
              <a:ext uri="{FF2B5EF4-FFF2-40B4-BE49-F238E27FC236}">
                <a16:creationId xmlns:a16="http://schemas.microsoft.com/office/drawing/2014/main" id="{A3DDD41F-D476-4880-AB80-1AFECBD501BA}"/>
              </a:ext>
            </a:extLst>
          </p:cNvPr>
          <p:cNvSpPr/>
          <p:nvPr/>
        </p:nvSpPr>
        <p:spPr>
          <a:xfrm>
            <a:off x="8774275" y="3044594"/>
            <a:ext cx="284794" cy="284794"/>
          </a:xfrm>
          <a:prstGeom prst="ellipse">
            <a:avLst/>
          </a:prstGeom>
          <a:solidFill>
            <a:srgbClr val="0059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5</a:t>
            </a:r>
          </a:p>
        </p:txBody>
      </p:sp>
      <p:sp>
        <p:nvSpPr>
          <p:cNvPr id="44" name="Oval 43">
            <a:extLst>
              <a:ext uri="{FF2B5EF4-FFF2-40B4-BE49-F238E27FC236}">
                <a16:creationId xmlns:a16="http://schemas.microsoft.com/office/drawing/2014/main" id="{45029D15-B197-471B-8006-E9208F5A38EB}"/>
              </a:ext>
            </a:extLst>
          </p:cNvPr>
          <p:cNvSpPr/>
          <p:nvPr/>
        </p:nvSpPr>
        <p:spPr>
          <a:xfrm>
            <a:off x="10788473" y="2155959"/>
            <a:ext cx="284794" cy="284794"/>
          </a:xfrm>
          <a:prstGeom prst="ellipse">
            <a:avLst/>
          </a:prstGeom>
          <a:solidFill>
            <a:srgbClr val="0059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3</a:t>
            </a:r>
          </a:p>
        </p:txBody>
      </p:sp>
      <p:sp>
        <p:nvSpPr>
          <p:cNvPr id="45" name="Oval 44">
            <a:extLst>
              <a:ext uri="{FF2B5EF4-FFF2-40B4-BE49-F238E27FC236}">
                <a16:creationId xmlns:a16="http://schemas.microsoft.com/office/drawing/2014/main" id="{5DE0E52B-A2B3-4B7E-8BAF-AFBF4FC5955E}"/>
              </a:ext>
            </a:extLst>
          </p:cNvPr>
          <p:cNvSpPr/>
          <p:nvPr/>
        </p:nvSpPr>
        <p:spPr>
          <a:xfrm>
            <a:off x="5152661" y="5839801"/>
            <a:ext cx="284794" cy="284794"/>
          </a:xfrm>
          <a:prstGeom prst="ellipse">
            <a:avLst/>
          </a:prstGeom>
          <a:solidFill>
            <a:srgbClr val="0059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4</a:t>
            </a:r>
          </a:p>
        </p:txBody>
      </p:sp>
      <p:pic>
        <p:nvPicPr>
          <p:cNvPr id="47" name="Picture 46" descr="Logo&#10;&#10;Description automatically generated">
            <a:extLst>
              <a:ext uri="{FF2B5EF4-FFF2-40B4-BE49-F238E27FC236}">
                <a16:creationId xmlns:a16="http://schemas.microsoft.com/office/drawing/2014/main" id="{27A9FF12-3F2E-46AB-843E-89102A30EE6C}"/>
              </a:ext>
            </a:extLst>
          </p:cNvPr>
          <p:cNvPicPr>
            <a:picLocks noChangeAspect="1"/>
          </p:cNvPicPr>
          <p:nvPr/>
        </p:nvPicPr>
        <p:blipFill>
          <a:blip r:embed="rId7">
            <a:lum bright="70000" contrast="-70000"/>
            <a:extLst>
              <a:ext uri="{28A0092B-C50C-407E-A947-70E740481C1C}">
                <a14:useLocalDpi xmlns:a14="http://schemas.microsoft.com/office/drawing/2010/main" val="0"/>
              </a:ext>
            </a:extLst>
          </a:blip>
          <a:stretch>
            <a:fillRect/>
          </a:stretch>
        </p:blipFill>
        <p:spPr>
          <a:xfrm>
            <a:off x="1741576" y="1474521"/>
            <a:ext cx="939654" cy="8978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353773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C8455-B550-455C-B5BB-E534A0DB911F}"/>
              </a:ext>
            </a:extLst>
          </p:cNvPr>
          <p:cNvSpPr>
            <a:spLocks noGrp="1"/>
          </p:cNvSpPr>
          <p:nvPr>
            <p:ph type="title"/>
          </p:nvPr>
        </p:nvSpPr>
        <p:spPr>
          <a:xfrm>
            <a:off x="1952822" y="182589"/>
            <a:ext cx="9449534" cy="969553"/>
          </a:xfrm>
        </p:spPr>
        <p:txBody>
          <a:bodyPr>
            <a:normAutofit/>
          </a:bodyPr>
          <a:lstStyle/>
          <a:p>
            <a:r>
              <a:rPr lang="en-CA" b="1" dirty="0"/>
              <a:t>CHECK LIST SUMMARY</a:t>
            </a:r>
            <a:endParaRPr lang="en-US" dirty="0"/>
          </a:p>
        </p:txBody>
      </p:sp>
      <p:sp>
        <p:nvSpPr>
          <p:cNvPr id="4" name="5-Point Star 3">
            <a:extLst>
              <a:ext uri="{FF2B5EF4-FFF2-40B4-BE49-F238E27FC236}">
                <a16:creationId xmlns:a16="http://schemas.microsoft.com/office/drawing/2014/main" id="{88FA70B2-45FD-4B61-A72E-A557A61FD007}"/>
              </a:ext>
            </a:extLst>
          </p:cNvPr>
          <p:cNvSpPr>
            <a:spLocks noChangeAspect="1"/>
          </p:cNvSpPr>
          <p:nvPr/>
        </p:nvSpPr>
        <p:spPr>
          <a:xfrm>
            <a:off x="11572342" y="3933056"/>
            <a:ext cx="216024" cy="216024"/>
          </a:xfrm>
          <a:prstGeom prst="star5">
            <a:avLst/>
          </a:prstGeom>
          <a:solidFill>
            <a:schemeClr val="bg1"/>
          </a:solidFill>
          <a:ln>
            <a:solidFill>
              <a:srgbClr val="007E5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000" b="0" i="0" u="none" strike="noStrike" kern="1200" cap="none" spc="0" normalizeH="0" baseline="0" noProof="0">
              <a:ln>
                <a:noFill/>
              </a:ln>
              <a:solidFill>
                <a:prstClr val="white"/>
              </a:solidFill>
              <a:effectLst/>
              <a:uLnTx/>
              <a:uFillTx/>
              <a:latin typeface="Calibri"/>
              <a:ea typeface="+mn-ea"/>
              <a:cs typeface="+mn-cs"/>
            </a:endParaRPr>
          </a:p>
        </p:txBody>
      </p:sp>
      <p:sp>
        <p:nvSpPr>
          <p:cNvPr id="5" name="5-Point Star 5">
            <a:extLst>
              <a:ext uri="{FF2B5EF4-FFF2-40B4-BE49-F238E27FC236}">
                <a16:creationId xmlns:a16="http://schemas.microsoft.com/office/drawing/2014/main" id="{E4FD0CA2-C253-4333-9AF9-0BB08EC86446}"/>
              </a:ext>
            </a:extLst>
          </p:cNvPr>
          <p:cNvSpPr>
            <a:spLocks noChangeAspect="1"/>
          </p:cNvSpPr>
          <p:nvPr/>
        </p:nvSpPr>
        <p:spPr>
          <a:xfrm>
            <a:off x="11598766" y="2645428"/>
            <a:ext cx="216024" cy="216024"/>
          </a:xfrm>
          <a:prstGeom prst="star5">
            <a:avLst/>
          </a:prstGeom>
          <a:solidFill>
            <a:schemeClr val="bg1"/>
          </a:solidFill>
          <a:ln>
            <a:solidFill>
              <a:srgbClr val="007E5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0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AA97538F-DFFE-4BD7-A58C-FBC2ECC9BA64}"/>
              </a:ext>
            </a:extLst>
          </p:cNvPr>
          <p:cNvSpPr txBox="1"/>
          <p:nvPr/>
        </p:nvSpPr>
        <p:spPr>
          <a:xfrm>
            <a:off x="724978" y="1981835"/>
            <a:ext cx="10677378" cy="2585323"/>
          </a:xfrm>
          <a:prstGeom prst="rect">
            <a:avLst/>
          </a:prstGeom>
          <a:noFill/>
        </p:spPr>
        <p:txBody>
          <a:bodyPr wrap="square" rtlCol="0">
            <a:spAutoFit/>
          </a:bodyPr>
          <a:lstStyle/>
          <a:p>
            <a:pPr marL="342900" indent="-342900">
              <a:buAutoNum type="arabicPeriod"/>
            </a:pPr>
            <a:r>
              <a:rPr lang="en-CA" sz="2400" dirty="0">
                <a:solidFill>
                  <a:srgbClr val="005941"/>
                </a:solidFill>
              </a:rPr>
              <a:t>Know your INCOTERM</a:t>
            </a:r>
          </a:p>
          <a:p>
            <a:pPr marL="342900" indent="-342900">
              <a:buAutoNum type="arabicPeriod"/>
            </a:pPr>
            <a:r>
              <a:rPr lang="en-CA" sz="2400" dirty="0">
                <a:solidFill>
                  <a:srgbClr val="005941"/>
                </a:solidFill>
              </a:rPr>
              <a:t>Know your HS Code (for tariff consideration)</a:t>
            </a:r>
          </a:p>
          <a:p>
            <a:pPr marL="342900" indent="-342900">
              <a:buAutoNum type="arabicPeriod"/>
            </a:pPr>
            <a:r>
              <a:rPr lang="en-CA" sz="2400" dirty="0">
                <a:solidFill>
                  <a:srgbClr val="005941"/>
                </a:solidFill>
              </a:rPr>
              <a:t>Understand RADAR and who can export</a:t>
            </a:r>
          </a:p>
          <a:p>
            <a:pPr marL="342900" indent="-342900">
              <a:buAutoNum type="arabicPeriod"/>
            </a:pPr>
            <a:r>
              <a:rPr lang="en-CA" sz="2400" dirty="0">
                <a:solidFill>
                  <a:srgbClr val="005941"/>
                </a:solidFill>
              </a:rPr>
              <a:t>Confirm labelling and documentation compliance</a:t>
            </a:r>
          </a:p>
          <a:p>
            <a:pPr marL="342900" indent="-342900">
              <a:buAutoNum type="arabicPeriod"/>
            </a:pPr>
            <a:r>
              <a:rPr lang="en-CA" sz="2400" dirty="0">
                <a:solidFill>
                  <a:srgbClr val="005941"/>
                </a:solidFill>
              </a:rPr>
              <a:t>Understand shipping options and updates on COVID worldwide</a:t>
            </a:r>
          </a:p>
          <a:p>
            <a:pPr marL="342900" indent="-342900">
              <a:buAutoNum type="arabicPeriod"/>
            </a:pPr>
            <a:endParaRPr lang="en-CA" sz="2400" dirty="0">
              <a:solidFill>
                <a:srgbClr val="005941"/>
              </a:solidFill>
            </a:endParaRPr>
          </a:p>
          <a:p>
            <a:endParaRPr lang="en-CA" dirty="0"/>
          </a:p>
        </p:txBody>
      </p:sp>
    </p:spTree>
    <p:extLst>
      <p:ext uri="{BB962C8B-B14F-4D97-AF65-F5344CB8AC3E}">
        <p14:creationId xmlns:p14="http://schemas.microsoft.com/office/powerpoint/2010/main" val="26068651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sign&#10;&#10;Description automatically generated">
            <a:extLst>
              <a:ext uri="{FF2B5EF4-FFF2-40B4-BE49-F238E27FC236}">
                <a16:creationId xmlns:a16="http://schemas.microsoft.com/office/drawing/2014/main" id="{E9B58312-234D-4670-80D3-1A0B4BB89C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8560" y="1406692"/>
            <a:ext cx="3672408" cy="2022308"/>
          </a:xfrm>
          <a:prstGeom prst="rect">
            <a:avLst/>
          </a:prstGeom>
        </p:spPr>
      </p:pic>
      <p:pic>
        <p:nvPicPr>
          <p:cNvPr id="8" name="Picture 7" descr="A close up of a sign&#10;&#10;Description automatically generated">
            <a:extLst>
              <a:ext uri="{FF2B5EF4-FFF2-40B4-BE49-F238E27FC236}">
                <a16:creationId xmlns:a16="http://schemas.microsoft.com/office/drawing/2014/main" id="{C03801F7-5225-40A3-855E-EE146FB5A3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8154" y="1498782"/>
            <a:ext cx="3967919" cy="1854074"/>
          </a:xfrm>
          <a:prstGeom prst="rect">
            <a:avLst/>
          </a:prstGeom>
        </p:spPr>
      </p:pic>
      <p:pic>
        <p:nvPicPr>
          <p:cNvPr id="9" name="Picture 8" descr="A drawing of a person&#10;&#10;Description automatically generated">
            <a:extLst>
              <a:ext uri="{FF2B5EF4-FFF2-40B4-BE49-F238E27FC236}">
                <a16:creationId xmlns:a16="http://schemas.microsoft.com/office/drawing/2014/main" id="{2FF37742-2F29-466F-887C-E3F1388EE4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4494" y="3623154"/>
            <a:ext cx="3967919" cy="2219777"/>
          </a:xfrm>
          <a:prstGeom prst="rect">
            <a:avLst/>
          </a:prstGeom>
        </p:spPr>
      </p:pic>
      <p:pic>
        <p:nvPicPr>
          <p:cNvPr id="10" name="Picture 9">
            <a:extLst>
              <a:ext uri="{FF2B5EF4-FFF2-40B4-BE49-F238E27FC236}">
                <a16:creationId xmlns:a16="http://schemas.microsoft.com/office/drawing/2014/main" id="{29B320DB-63E8-4D64-AA2D-AEF1FFA9C804}"/>
              </a:ext>
            </a:extLst>
          </p:cNvPr>
          <p:cNvPicPr>
            <a:picLocks noChangeAspect="1"/>
          </p:cNvPicPr>
          <p:nvPr/>
        </p:nvPicPr>
        <p:blipFill>
          <a:blip r:embed="rId5"/>
          <a:stretch>
            <a:fillRect/>
          </a:stretch>
        </p:blipFill>
        <p:spPr>
          <a:xfrm>
            <a:off x="6508963" y="3548668"/>
            <a:ext cx="4686300" cy="2143125"/>
          </a:xfrm>
          <a:prstGeom prst="rect">
            <a:avLst/>
          </a:prstGeom>
        </p:spPr>
      </p:pic>
    </p:spTree>
    <p:extLst>
      <p:ext uri="{BB962C8B-B14F-4D97-AF65-F5344CB8AC3E}">
        <p14:creationId xmlns:p14="http://schemas.microsoft.com/office/powerpoint/2010/main" val="22298244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factory next to a body of water&#10;&#10;Description automatically generated">
            <a:extLst>
              <a:ext uri="{FF2B5EF4-FFF2-40B4-BE49-F238E27FC236}">
                <a16:creationId xmlns:a16="http://schemas.microsoft.com/office/drawing/2014/main" id="{5FA649F5-DA2C-4ECD-8D6F-83C127255035}"/>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 y="0"/>
            <a:ext cx="12192000" cy="6255185"/>
          </a:xfrm>
          <a:prstGeom prst="rect">
            <a:avLst/>
          </a:prstGeom>
        </p:spPr>
      </p:pic>
      <p:sp>
        <p:nvSpPr>
          <p:cNvPr id="9" name="Rectangle 8"/>
          <p:cNvSpPr/>
          <p:nvPr/>
        </p:nvSpPr>
        <p:spPr>
          <a:xfrm>
            <a:off x="-7144" y="12078"/>
            <a:ext cx="12199144" cy="6234249"/>
          </a:xfrm>
          <a:prstGeom prst="rect">
            <a:avLst/>
          </a:prstGeom>
          <a:solidFill>
            <a:srgbClr val="00594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p:cNvGrpSpPr/>
          <p:nvPr/>
        </p:nvGrpSpPr>
        <p:grpSpPr>
          <a:xfrm>
            <a:off x="386346" y="0"/>
            <a:ext cx="1240778" cy="482568"/>
            <a:chOff x="5401469" y="1588"/>
            <a:chExt cx="1389063" cy="540239"/>
          </a:xfrm>
        </p:grpSpPr>
        <p:sp>
          <p:nvSpPr>
            <p:cNvPr id="3" name="Freeform 5"/>
            <p:cNvSpPr>
              <a:spLocks/>
            </p:cNvSpPr>
            <p:nvPr/>
          </p:nvSpPr>
          <p:spPr bwMode="auto">
            <a:xfrm>
              <a:off x="5401469" y="1588"/>
              <a:ext cx="1205279" cy="540239"/>
            </a:xfrm>
            <a:custGeom>
              <a:avLst/>
              <a:gdLst>
                <a:gd name="T0" fmla="*/ 0 w 1410"/>
                <a:gd name="T1" fmla="*/ 0 h 632"/>
                <a:gd name="T2" fmla="*/ 630 w 1410"/>
                <a:gd name="T3" fmla="*/ 632 h 632"/>
                <a:gd name="T4" fmla="*/ 1410 w 1410"/>
                <a:gd name="T5" fmla="*/ 632 h 632"/>
                <a:gd name="T6" fmla="*/ 780 w 1410"/>
                <a:gd name="T7" fmla="*/ 0 h 632"/>
                <a:gd name="T8" fmla="*/ 0 w 1410"/>
                <a:gd name="T9" fmla="*/ 0 h 632"/>
              </a:gdLst>
              <a:ahLst/>
              <a:cxnLst>
                <a:cxn ang="0">
                  <a:pos x="T0" y="T1"/>
                </a:cxn>
                <a:cxn ang="0">
                  <a:pos x="T2" y="T3"/>
                </a:cxn>
                <a:cxn ang="0">
                  <a:pos x="T4" y="T5"/>
                </a:cxn>
                <a:cxn ang="0">
                  <a:pos x="T6" y="T7"/>
                </a:cxn>
                <a:cxn ang="0">
                  <a:pos x="T8" y="T9"/>
                </a:cxn>
              </a:cxnLst>
              <a:rect l="0" t="0" r="r" b="b"/>
              <a:pathLst>
                <a:path w="1410" h="632">
                  <a:moveTo>
                    <a:pt x="0" y="0"/>
                  </a:moveTo>
                  <a:lnTo>
                    <a:pt x="630" y="632"/>
                  </a:lnTo>
                  <a:lnTo>
                    <a:pt x="1410" y="632"/>
                  </a:lnTo>
                  <a:lnTo>
                    <a:pt x="780" y="0"/>
                  </a:lnTo>
                  <a:lnTo>
                    <a:pt x="0" y="0"/>
                  </a:lnTo>
                  <a:close/>
                </a:path>
              </a:pathLst>
            </a:custGeom>
            <a:gradFill flip="none" rotWithShape="1">
              <a:gsLst>
                <a:gs pos="25000">
                  <a:srgbClr val="005941"/>
                </a:gs>
                <a:gs pos="100000">
                  <a:schemeClr val="accent5"/>
                </a:gs>
              </a:gsLst>
              <a:lin ang="189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4" name="Freeform 6"/>
            <p:cNvSpPr>
              <a:spLocks/>
            </p:cNvSpPr>
            <p:nvPr/>
          </p:nvSpPr>
          <p:spPr bwMode="auto">
            <a:xfrm>
              <a:off x="6252003" y="1588"/>
              <a:ext cx="538529" cy="426549"/>
            </a:xfrm>
            <a:custGeom>
              <a:avLst/>
              <a:gdLst>
                <a:gd name="T0" fmla="*/ 0 w 630"/>
                <a:gd name="T1" fmla="*/ 0 h 499"/>
                <a:gd name="T2" fmla="*/ 498 w 630"/>
                <a:gd name="T3" fmla="*/ 499 h 499"/>
                <a:gd name="T4" fmla="*/ 630 w 630"/>
                <a:gd name="T5" fmla="*/ 499 h 499"/>
                <a:gd name="T6" fmla="*/ 132 w 630"/>
                <a:gd name="T7" fmla="*/ 0 h 499"/>
                <a:gd name="T8" fmla="*/ 0 w 630"/>
                <a:gd name="T9" fmla="*/ 0 h 499"/>
              </a:gdLst>
              <a:ahLst/>
              <a:cxnLst>
                <a:cxn ang="0">
                  <a:pos x="T0" y="T1"/>
                </a:cxn>
                <a:cxn ang="0">
                  <a:pos x="T2" y="T3"/>
                </a:cxn>
                <a:cxn ang="0">
                  <a:pos x="T4" y="T5"/>
                </a:cxn>
                <a:cxn ang="0">
                  <a:pos x="T6" y="T7"/>
                </a:cxn>
                <a:cxn ang="0">
                  <a:pos x="T8" y="T9"/>
                </a:cxn>
              </a:cxnLst>
              <a:rect l="0" t="0" r="r" b="b"/>
              <a:pathLst>
                <a:path w="630" h="499">
                  <a:moveTo>
                    <a:pt x="0" y="0"/>
                  </a:moveTo>
                  <a:lnTo>
                    <a:pt x="498" y="499"/>
                  </a:lnTo>
                  <a:lnTo>
                    <a:pt x="630" y="499"/>
                  </a:lnTo>
                  <a:lnTo>
                    <a:pt x="132" y="0"/>
                  </a:lnTo>
                  <a:lnTo>
                    <a:pt x="0" y="0"/>
                  </a:lnTo>
                  <a:close/>
                </a:path>
              </a:pathLst>
            </a:custGeom>
            <a:gradFill flip="none" rotWithShape="1">
              <a:gsLst>
                <a:gs pos="25000">
                  <a:srgbClr val="005941"/>
                </a:gs>
                <a:gs pos="100000">
                  <a:schemeClr val="accent5"/>
                </a:gs>
              </a:gsLst>
              <a:lin ang="18900000" scaled="1"/>
              <a:tileRect/>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68" name="Title 1">
            <a:extLst>
              <a:ext uri="{FF2B5EF4-FFF2-40B4-BE49-F238E27FC236}">
                <a16:creationId xmlns:a16="http://schemas.microsoft.com/office/drawing/2014/main" id="{A2E308A0-477B-4EA9-8CA3-525D1CEBAFEB}"/>
              </a:ext>
            </a:extLst>
          </p:cNvPr>
          <p:cNvSpPr>
            <a:spLocks noGrp="1"/>
          </p:cNvSpPr>
          <p:nvPr>
            <p:ph type="title"/>
          </p:nvPr>
        </p:nvSpPr>
        <p:spPr>
          <a:xfrm>
            <a:off x="7145" y="1431596"/>
            <a:ext cx="12192000" cy="1629858"/>
          </a:xfrm>
          <a:effectLst>
            <a:outerShdw blurRad="50800" dist="38100" dir="2700000" algn="tl" rotWithShape="0">
              <a:prstClr val="black">
                <a:alpha val="40000"/>
              </a:prstClr>
            </a:outerShdw>
          </a:effectLst>
        </p:spPr>
        <p:txBody>
          <a:bodyPr>
            <a:normAutofit/>
          </a:bodyPr>
          <a:lstStyle/>
          <a:p>
            <a:r>
              <a:rPr lang="en-US" sz="8800" dirty="0">
                <a:solidFill>
                  <a:schemeClr val="bg1"/>
                </a:solidFill>
              </a:rPr>
              <a:t>THANK YOU</a:t>
            </a:r>
          </a:p>
        </p:txBody>
      </p:sp>
      <p:sp>
        <p:nvSpPr>
          <p:cNvPr id="5" name="TextBox 4">
            <a:extLst>
              <a:ext uri="{FF2B5EF4-FFF2-40B4-BE49-F238E27FC236}">
                <a16:creationId xmlns:a16="http://schemas.microsoft.com/office/drawing/2014/main" id="{1872F0E2-1714-4EAD-BD47-8083FEF1D7F6}"/>
              </a:ext>
            </a:extLst>
          </p:cNvPr>
          <p:cNvSpPr txBox="1"/>
          <p:nvPr/>
        </p:nvSpPr>
        <p:spPr>
          <a:xfrm>
            <a:off x="3199102" y="3292721"/>
            <a:ext cx="5568287" cy="1200329"/>
          </a:xfrm>
          <a:prstGeom prst="rect">
            <a:avLst/>
          </a:prstGeom>
          <a:noFill/>
        </p:spPr>
        <p:txBody>
          <a:bodyPr wrap="square" rtlCol="0">
            <a:spAutoFit/>
          </a:bodyPr>
          <a:lstStyle/>
          <a:p>
            <a:pPr algn="ctr"/>
            <a:r>
              <a:rPr lang="en-CA" sz="3600" b="1" dirty="0"/>
              <a:t>Arnon Melo</a:t>
            </a:r>
          </a:p>
          <a:p>
            <a:pPr algn="ctr"/>
            <a:r>
              <a:rPr lang="en-CA" sz="3600" b="1" dirty="0"/>
              <a:t>arnon@mellohawk.com</a:t>
            </a:r>
          </a:p>
        </p:txBody>
      </p:sp>
    </p:spTree>
    <p:extLst>
      <p:ext uri="{BB962C8B-B14F-4D97-AF65-F5344CB8AC3E}">
        <p14:creationId xmlns:p14="http://schemas.microsoft.com/office/powerpoint/2010/main" val="13675084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Down Arrow 7" hidden="1">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gradFill>
            <a:gsLst>
              <a:gs pos="0">
                <a:schemeClr val="accent1">
                  <a:lumMod val="5000"/>
                  <a:lumOff val="95000"/>
                </a:schemeClr>
              </a:gs>
              <a:gs pos="74000">
                <a:schemeClr val="bg1">
                  <a:lumMod val="75000"/>
                </a:schemeClr>
              </a:gs>
            </a:gsLst>
            <a:lin ang="5400000" scaled="1"/>
          </a:gra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5" descr="G:\SALES INFO MH PROMO\AECL PICS HYDRO QUEBEC1\DSC05317.JPG">
            <a:extLst>
              <a:ext uri="{FF2B5EF4-FFF2-40B4-BE49-F238E27FC236}">
                <a16:creationId xmlns:a16="http://schemas.microsoft.com/office/drawing/2014/main" id="{E2B19993-6249-430D-ABE8-D6E9DEF35542}"/>
              </a:ext>
            </a:extLst>
          </p:cNvPr>
          <p:cNvPicPr>
            <a:picLocks noChangeAspect="1" noChangeArrowheads="1"/>
          </p:cNvPicPr>
          <p:nvPr/>
        </p:nvPicPr>
        <p:blipFill>
          <a:blip r:embed="rId2"/>
          <a:srcRect/>
          <a:stretch>
            <a:fillRect/>
          </a:stretch>
        </p:blipFill>
        <p:spPr bwMode="auto">
          <a:xfrm>
            <a:off x="4813300" y="635000"/>
            <a:ext cx="2705100" cy="2006600"/>
          </a:xfrm>
          <a:prstGeom prst="rect">
            <a:avLst/>
          </a:prstGeom>
        </p:spPr>
      </p:pic>
      <p:pic>
        <p:nvPicPr>
          <p:cNvPr id="3" name="Picture 2" descr="C:\Users\peter\Desktop\salesmaterials\Promo Art\Picture1.jpg">
            <a:extLst>
              <a:ext uri="{FF2B5EF4-FFF2-40B4-BE49-F238E27FC236}">
                <a16:creationId xmlns:a16="http://schemas.microsoft.com/office/drawing/2014/main" id="{8DD54B3F-B3E3-4CD4-9DF9-46A4BBA80527}"/>
              </a:ext>
            </a:extLst>
          </p:cNvPr>
          <p:cNvPicPr>
            <a:picLocks noChangeAspect="1" noChangeArrowheads="1"/>
          </p:cNvPicPr>
          <p:nvPr/>
        </p:nvPicPr>
        <p:blipFill>
          <a:blip r:embed="rId3" cstate="print"/>
          <a:srcRect/>
          <a:stretch>
            <a:fillRect/>
          </a:stretch>
        </p:blipFill>
        <p:spPr bwMode="auto">
          <a:xfrm>
            <a:off x="4813300" y="2717800"/>
            <a:ext cx="2705100" cy="1549400"/>
          </a:xfrm>
          <a:prstGeom prst="rect">
            <a:avLst/>
          </a:prstGeom>
        </p:spPr>
      </p:pic>
      <p:pic>
        <p:nvPicPr>
          <p:cNvPr id="5" name="Picture 2" descr="C:\Users\peter\Desktop\Project cargo B.jpg">
            <a:extLst>
              <a:ext uri="{FF2B5EF4-FFF2-40B4-BE49-F238E27FC236}">
                <a16:creationId xmlns:a16="http://schemas.microsoft.com/office/drawing/2014/main" id="{1FF8D243-BC16-484C-B800-BC90CDE55D34}"/>
              </a:ext>
            </a:extLst>
          </p:cNvPr>
          <p:cNvPicPr>
            <a:picLocks noChangeAspect="1" noChangeArrowheads="1"/>
          </p:cNvPicPr>
          <p:nvPr/>
        </p:nvPicPr>
        <p:blipFill>
          <a:blip r:embed="rId4"/>
          <a:srcRect/>
          <a:stretch>
            <a:fillRect/>
          </a:stretch>
        </p:blipFill>
        <p:spPr bwMode="auto">
          <a:xfrm>
            <a:off x="4813300" y="4343400"/>
            <a:ext cx="2705100" cy="1841500"/>
          </a:xfrm>
          <a:prstGeom prst="rect">
            <a:avLst/>
          </a:prstGeom>
        </p:spPr>
      </p:pic>
      <p:pic>
        <p:nvPicPr>
          <p:cNvPr id="6" name="Picture 3" descr="G:\SALES INFO MH PROMO\AECL PICS HYDRO QUEBEC1\DSCN3147.JPG">
            <a:extLst>
              <a:ext uri="{FF2B5EF4-FFF2-40B4-BE49-F238E27FC236}">
                <a16:creationId xmlns:a16="http://schemas.microsoft.com/office/drawing/2014/main" id="{E997AC2F-D8C8-4804-BA2E-B9791BC51BD1}"/>
              </a:ext>
            </a:extLst>
          </p:cNvPr>
          <p:cNvPicPr>
            <a:picLocks noChangeAspect="1" noChangeArrowheads="1"/>
          </p:cNvPicPr>
          <p:nvPr/>
        </p:nvPicPr>
        <p:blipFill>
          <a:blip r:embed="rId5"/>
          <a:srcRect/>
          <a:stretch>
            <a:fillRect/>
          </a:stretch>
        </p:blipFill>
        <p:spPr bwMode="auto">
          <a:xfrm>
            <a:off x="7594600" y="635000"/>
            <a:ext cx="3886200" cy="2895600"/>
          </a:xfrm>
          <a:prstGeom prst="rect">
            <a:avLst/>
          </a:prstGeom>
        </p:spPr>
      </p:pic>
      <p:pic>
        <p:nvPicPr>
          <p:cNvPr id="4" name="Picture 2" descr="CIMG0861">
            <a:extLst>
              <a:ext uri="{FF2B5EF4-FFF2-40B4-BE49-F238E27FC236}">
                <a16:creationId xmlns:a16="http://schemas.microsoft.com/office/drawing/2014/main" id="{EA745AC5-EFB5-4FB1-99D7-147484E28596}"/>
              </a:ext>
            </a:extLst>
          </p:cNvPr>
          <p:cNvPicPr>
            <a:picLocks noChangeAspect="1" noChangeArrowheads="1"/>
          </p:cNvPicPr>
          <p:nvPr/>
        </p:nvPicPr>
        <p:blipFill>
          <a:blip r:embed="rId6" cstate="print"/>
          <a:srcRect/>
          <a:stretch>
            <a:fillRect/>
          </a:stretch>
        </p:blipFill>
        <p:spPr bwMode="auto">
          <a:xfrm>
            <a:off x="7594600" y="3594100"/>
            <a:ext cx="3886200" cy="2590800"/>
          </a:xfrm>
          <a:prstGeom prst="rect">
            <a:avLst/>
          </a:prstGeom>
        </p:spPr>
      </p:pic>
      <p:sp>
        <p:nvSpPr>
          <p:cNvPr id="2" name="Title 1">
            <a:extLst>
              <a:ext uri="{FF2B5EF4-FFF2-40B4-BE49-F238E27FC236}">
                <a16:creationId xmlns:a16="http://schemas.microsoft.com/office/drawing/2014/main" id="{25CADC5D-77C6-49F2-B974-1E45DF5658D4}"/>
              </a:ext>
            </a:extLst>
          </p:cNvPr>
          <p:cNvSpPr>
            <a:spLocks noGrp="1"/>
          </p:cNvSpPr>
          <p:nvPr>
            <p:ph type="title"/>
          </p:nvPr>
        </p:nvSpPr>
        <p:spPr>
          <a:xfrm>
            <a:off x="120648" y="793750"/>
            <a:ext cx="4476753" cy="5270499"/>
          </a:xfrm>
          <a:noFill/>
        </p:spPr>
        <p:txBody>
          <a:bodyPr vert="horz" lIns="91440" tIns="45720" rIns="91440" bIns="45720" rtlCol="0" anchor="ctr">
            <a:normAutofit/>
          </a:bodyPr>
          <a:lstStyle/>
          <a:p>
            <a:r>
              <a:rPr lang="en-US" sz="5400" b="1" kern="1200" dirty="0">
                <a:ea typeface="+mj-ea"/>
                <a:cs typeface="+mj-cs"/>
              </a:rPr>
              <a:t>CHARTER PLANE FOR RADIOACTIVE COMPONENTS</a:t>
            </a:r>
          </a:p>
        </p:txBody>
      </p:sp>
    </p:spTree>
    <p:extLst>
      <p:ext uri="{BB962C8B-B14F-4D97-AF65-F5344CB8AC3E}">
        <p14:creationId xmlns:p14="http://schemas.microsoft.com/office/powerpoint/2010/main" val="12914396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hidden="1">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C:\Users\peter\Desktop\Project in Bonaire.jpg">
            <a:extLst>
              <a:ext uri="{FF2B5EF4-FFF2-40B4-BE49-F238E27FC236}">
                <a16:creationId xmlns:a16="http://schemas.microsoft.com/office/drawing/2014/main" id="{0C34E639-7A18-4658-8280-71747A8C9785}"/>
              </a:ext>
            </a:extLst>
          </p:cNvPr>
          <p:cNvPicPr>
            <a:picLocks noChangeAspect="1" noChangeArrowheads="1"/>
          </p:cNvPicPr>
          <p:nvPr/>
        </p:nvPicPr>
        <p:blipFill>
          <a:blip r:embed="rId2"/>
          <a:srcRect/>
          <a:stretch>
            <a:fillRect/>
          </a:stretch>
        </p:blipFill>
        <p:spPr bwMode="auto">
          <a:xfrm>
            <a:off x="5200650" y="273050"/>
            <a:ext cx="2844800" cy="1943100"/>
          </a:xfrm>
          <a:prstGeom prst="rect">
            <a:avLst/>
          </a:prstGeom>
        </p:spPr>
      </p:pic>
      <p:pic>
        <p:nvPicPr>
          <p:cNvPr id="5" name="Picture 5" descr="C:\Users\peter\Desktop\Project in Bonaire 4.jpg">
            <a:extLst>
              <a:ext uri="{FF2B5EF4-FFF2-40B4-BE49-F238E27FC236}">
                <a16:creationId xmlns:a16="http://schemas.microsoft.com/office/drawing/2014/main" id="{15802F30-A0C7-4C62-9184-9B69CE477D0B}"/>
              </a:ext>
            </a:extLst>
          </p:cNvPr>
          <p:cNvPicPr>
            <a:picLocks noChangeAspect="1" noChangeArrowheads="1"/>
          </p:cNvPicPr>
          <p:nvPr/>
        </p:nvPicPr>
        <p:blipFill>
          <a:blip r:embed="rId3"/>
          <a:srcRect/>
          <a:stretch>
            <a:fillRect/>
          </a:stretch>
        </p:blipFill>
        <p:spPr bwMode="auto">
          <a:xfrm>
            <a:off x="5200650" y="2292350"/>
            <a:ext cx="2844800" cy="2298700"/>
          </a:xfrm>
          <a:prstGeom prst="rect">
            <a:avLst/>
          </a:prstGeom>
        </p:spPr>
      </p:pic>
      <p:pic>
        <p:nvPicPr>
          <p:cNvPr id="6" name="Picture 2" descr="C:\Users\peter\Desktop\diesel bonaire.gif">
            <a:extLst>
              <a:ext uri="{FF2B5EF4-FFF2-40B4-BE49-F238E27FC236}">
                <a16:creationId xmlns:a16="http://schemas.microsoft.com/office/drawing/2014/main" id="{F76E5FE5-F951-4A64-8B9D-EA9DA8460FA0}"/>
              </a:ext>
            </a:extLst>
          </p:cNvPr>
          <p:cNvPicPr>
            <a:picLocks noChangeAspect="1" noChangeArrowheads="1"/>
          </p:cNvPicPr>
          <p:nvPr/>
        </p:nvPicPr>
        <p:blipFill>
          <a:blip r:embed="rId4"/>
          <a:srcRect/>
          <a:stretch>
            <a:fillRect/>
          </a:stretch>
        </p:blipFill>
        <p:spPr bwMode="auto">
          <a:xfrm>
            <a:off x="5200650" y="4679950"/>
            <a:ext cx="2844800" cy="1460500"/>
          </a:xfrm>
          <a:prstGeom prst="rect">
            <a:avLst/>
          </a:prstGeom>
        </p:spPr>
      </p:pic>
      <p:pic>
        <p:nvPicPr>
          <p:cNvPr id="7" name="Picture 4" descr="C:\Users\peter\Desktop\Project in Bonaire2.jpg">
            <a:extLst>
              <a:ext uri="{FF2B5EF4-FFF2-40B4-BE49-F238E27FC236}">
                <a16:creationId xmlns:a16="http://schemas.microsoft.com/office/drawing/2014/main" id="{0B6E0256-463F-4784-AE26-1A581EC00850}"/>
              </a:ext>
            </a:extLst>
          </p:cNvPr>
          <p:cNvPicPr>
            <a:picLocks noChangeAspect="1" noChangeArrowheads="1"/>
          </p:cNvPicPr>
          <p:nvPr/>
        </p:nvPicPr>
        <p:blipFill>
          <a:blip r:embed="rId5"/>
          <a:srcRect/>
          <a:stretch>
            <a:fillRect/>
          </a:stretch>
        </p:blipFill>
        <p:spPr bwMode="auto">
          <a:xfrm>
            <a:off x="8108950" y="273050"/>
            <a:ext cx="3632200" cy="3302000"/>
          </a:xfrm>
          <a:prstGeom prst="rect">
            <a:avLst/>
          </a:prstGeom>
        </p:spPr>
      </p:pic>
      <p:pic>
        <p:nvPicPr>
          <p:cNvPr id="3" name="Picture 2" descr="C:\Users\peter\Desktop\ProjectinBonair3.jpg">
            <a:extLst>
              <a:ext uri="{FF2B5EF4-FFF2-40B4-BE49-F238E27FC236}">
                <a16:creationId xmlns:a16="http://schemas.microsoft.com/office/drawing/2014/main" id="{DAAE22A9-1BE9-422E-8418-D28781EFF8C5}"/>
              </a:ext>
            </a:extLst>
          </p:cNvPr>
          <p:cNvPicPr>
            <a:picLocks noChangeAspect="1" noChangeArrowheads="1"/>
          </p:cNvPicPr>
          <p:nvPr/>
        </p:nvPicPr>
        <p:blipFill>
          <a:blip r:embed="rId6"/>
          <a:srcRect/>
          <a:stretch>
            <a:fillRect/>
          </a:stretch>
        </p:blipFill>
        <p:spPr bwMode="auto">
          <a:xfrm>
            <a:off x="8108950" y="3651250"/>
            <a:ext cx="3632200" cy="2476500"/>
          </a:xfrm>
          <a:prstGeom prst="rect">
            <a:avLst/>
          </a:prstGeom>
        </p:spPr>
      </p:pic>
      <p:sp>
        <p:nvSpPr>
          <p:cNvPr id="2" name="Title 1">
            <a:extLst>
              <a:ext uri="{FF2B5EF4-FFF2-40B4-BE49-F238E27FC236}">
                <a16:creationId xmlns:a16="http://schemas.microsoft.com/office/drawing/2014/main" id="{15FD3E27-20F9-45E6-B445-79FD8AAF6D80}"/>
              </a:ext>
            </a:extLst>
          </p:cNvPr>
          <p:cNvSpPr>
            <a:spLocks noGrp="1"/>
          </p:cNvSpPr>
          <p:nvPr>
            <p:ph type="title"/>
          </p:nvPr>
        </p:nvSpPr>
        <p:spPr>
          <a:xfrm>
            <a:off x="125506" y="1778000"/>
            <a:ext cx="5007535" cy="3302000"/>
          </a:xfrm>
          <a:noFill/>
        </p:spPr>
        <p:txBody>
          <a:bodyPr vert="horz" lIns="91440" tIns="45720" rIns="91440" bIns="45720" rtlCol="0" anchor="ctr">
            <a:normAutofit/>
          </a:bodyPr>
          <a:lstStyle/>
          <a:p>
            <a:r>
              <a:rPr lang="en-US" sz="5400" b="1" dirty="0"/>
              <a:t>BIO DIESEL POWER PLANT DUTCH ANTILLES</a:t>
            </a:r>
          </a:p>
        </p:txBody>
      </p:sp>
    </p:spTree>
    <p:extLst>
      <p:ext uri="{BB962C8B-B14F-4D97-AF65-F5344CB8AC3E}">
        <p14:creationId xmlns:p14="http://schemas.microsoft.com/office/powerpoint/2010/main" val="146949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D64FD42-0360-47A7-B515-E5E2689DE3EF}"/>
              </a:ext>
            </a:extLst>
          </p:cNvPr>
          <p:cNvSpPr txBox="1">
            <a:spLocks/>
          </p:cNvSpPr>
          <p:nvPr/>
        </p:nvSpPr>
        <p:spPr>
          <a:xfrm>
            <a:off x="642996" y="5073244"/>
            <a:ext cx="10906008" cy="1115415"/>
          </a:xfrm>
          <a:prstGeom prst="rect">
            <a:avLst/>
          </a:prstGeom>
          <a:noFill/>
        </p:spPr>
        <p:txBody>
          <a:bodyPr vert="horz" lIns="91440" tIns="45720" rIns="91440" bIns="45720" rtlCol="0" anchor="ctr">
            <a:normAutofit/>
          </a:bodyPr>
          <a:lstStyle>
            <a:lvl1pPr algn="ctr">
              <a:lnSpc>
                <a:spcPct val="90000"/>
              </a:lnSpc>
              <a:spcBef>
                <a:spcPct val="0"/>
              </a:spcBef>
              <a:buNone/>
              <a:defRPr sz="5400" b="1">
                <a:solidFill>
                  <a:srgbClr val="005941"/>
                </a:solidFill>
                <a:ea typeface="+mj-ea"/>
                <a:cs typeface="+mj-cs"/>
              </a:defRPr>
            </a:lvl1pPr>
          </a:lstStyle>
          <a:p>
            <a:r>
              <a:rPr lang="en-US" dirty="0"/>
              <a:t>LOUISE BOURGEOIS ART TOUR</a:t>
            </a:r>
          </a:p>
        </p:txBody>
      </p:sp>
      <p:pic>
        <p:nvPicPr>
          <p:cNvPr id="5" name="Picture 4" descr="C:\Users\peter\Desktop\DSCN1649.JPG">
            <a:extLst>
              <a:ext uri="{FF2B5EF4-FFF2-40B4-BE49-F238E27FC236}">
                <a16:creationId xmlns:a16="http://schemas.microsoft.com/office/drawing/2014/main" id="{0A7519A9-CFBC-4697-BC60-22BB90961B6D}"/>
              </a:ext>
            </a:extLst>
          </p:cNvPr>
          <p:cNvPicPr>
            <a:picLocks noChangeAspect="1" noChangeArrowheads="1"/>
          </p:cNvPicPr>
          <p:nvPr/>
        </p:nvPicPr>
        <p:blipFill rotWithShape="1">
          <a:blip r:embed="rId2"/>
          <a:srcRect l="9543" r="18055" b="-2"/>
          <a:stretch/>
        </p:blipFill>
        <p:spPr bwMode="auto">
          <a:xfrm>
            <a:off x="321628" y="822539"/>
            <a:ext cx="3794760" cy="3930978"/>
          </a:xfrm>
          <a:prstGeom prst="rect">
            <a:avLst/>
          </a:prstGeom>
          <a:noFill/>
        </p:spPr>
      </p:pic>
      <p:pic>
        <p:nvPicPr>
          <p:cNvPr id="6" name="Picture 2" descr="C:\Users\peter\Desktop\15641278.jpg">
            <a:extLst>
              <a:ext uri="{FF2B5EF4-FFF2-40B4-BE49-F238E27FC236}">
                <a16:creationId xmlns:a16="http://schemas.microsoft.com/office/drawing/2014/main" id="{FA80A783-C13A-4158-BA89-0C71C97EC632}"/>
              </a:ext>
            </a:extLst>
          </p:cNvPr>
          <p:cNvPicPr>
            <a:picLocks noChangeAspect="1" noChangeArrowheads="1"/>
          </p:cNvPicPr>
          <p:nvPr/>
        </p:nvPicPr>
        <p:blipFill rotWithShape="1">
          <a:blip r:embed="rId3"/>
          <a:srcRect l="18211" r="27488"/>
          <a:stretch/>
        </p:blipFill>
        <p:spPr bwMode="auto">
          <a:xfrm>
            <a:off x="4198385" y="822539"/>
            <a:ext cx="3794760" cy="3930978"/>
          </a:xfrm>
          <a:prstGeom prst="rect">
            <a:avLst/>
          </a:prstGeom>
          <a:noFill/>
        </p:spPr>
      </p:pic>
      <p:pic>
        <p:nvPicPr>
          <p:cNvPr id="4" name="Picture 3" descr="C:\Users\peter\Desktop\Project Louise Bourgeois Havana.JPG">
            <a:extLst>
              <a:ext uri="{FF2B5EF4-FFF2-40B4-BE49-F238E27FC236}">
                <a16:creationId xmlns:a16="http://schemas.microsoft.com/office/drawing/2014/main" id="{B9932EE7-0D9B-41B9-8DE1-79C65849E87A}"/>
              </a:ext>
            </a:extLst>
          </p:cNvPr>
          <p:cNvPicPr>
            <a:picLocks noChangeAspect="1" noChangeArrowheads="1"/>
          </p:cNvPicPr>
          <p:nvPr/>
        </p:nvPicPr>
        <p:blipFill rotWithShape="1">
          <a:blip r:embed="rId4"/>
          <a:srcRect l="8720" r="18878" b="-2"/>
          <a:stretch/>
        </p:blipFill>
        <p:spPr bwMode="auto">
          <a:xfrm>
            <a:off x="8075142" y="822539"/>
            <a:ext cx="3794760" cy="3930978"/>
          </a:xfrm>
          <a:prstGeom prst="rect">
            <a:avLst/>
          </a:prstGeom>
          <a:noFill/>
        </p:spPr>
      </p:pic>
      <p:cxnSp>
        <p:nvCxnSpPr>
          <p:cNvPr id="11" name="Straight Connector 10" hidden="1">
            <a:extLst>
              <a:ext uri="{FF2B5EF4-FFF2-40B4-BE49-F238E27FC236}">
                <a16:creationId xmlns:a16="http://schemas.microsoft.com/office/drawing/2014/main" id="{60188E89-AF78-40F6-B787-E9BD9C6256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rgbClr val="7176D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03871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E71C0-E0F8-495C-ADF0-854550C5ECAF}"/>
              </a:ext>
            </a:extLst>
          </p:cNvPr>
          <p:cNvSpPr>
            <a:spLocks noGrp="1"/>
          </p:cNvSpPr>
          <p:nvPr>
            <p:ph type="title"/>
          </p:nvPr>
        </p:nvSpPr>
        <p:spPr>
          <a:xfrm>
            <a:off x="1821205" y="301459"/>
            <a:ext cx="9449534" cy="969553"/>
          </a:xfrm>
        </p:spPr>
        <p:txBody>
          <a:bodyPr/>
          <a:lstStyle/>
          <a:p>
            <a:r>
              <a:rPr lang="en-US"/>
              <a:t>KNOW YOUR DESTINATION</a:t>
            </a:r>
          </a:p>
        </p:txBody>
      </p:sp>
      <p:pic>
        <p:nvPicPr>
          <p:cNvPr id="4" name="Picture 3">
            <a:extLst>
              <a:ext uri="{FF2B5EF4-FFF2-40B4-BE49-F238E27FC236}">
                <a16:creationId xmlns:a16="http://schemas.microsoft.com/office/drawing/2014/main" id="{F4270B8B-2123-470A-AE87-4FCD8FC6A3E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64896" y="1372419"/>
            <a:ext cx="5631104" cy="4315975"/>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E34FB88A-D9CE-43BF-8DFD-1C4DBB90D962}"/>
              </a:ext>
            </a:extLst>
          </p:cNvPr>
          <p:cNvPicPr>
            <a:picLocks noChangeAspect="1"/>
          </p:cNvPicPr>
          <p:nvPr/>
        </p:nvPicPr>
        <p:blipFill>
          <a:blip r:embed="rId3"/>
          <a:stretch>
            <a:fillRect/>
          </a:stretch>
        </p:blipFill>
        <p:spPr>
          <a:xfrm>
            <a:off x="5317501" y="5642901"/>
            <a:ext cx="6484365" cy="536494"/>
          </a:xfrm>
          <a:prstGeom prst="rect">
            <a:avLst/>
          </a:prstGeom>
        </p:spPr>
      </p:pic>
      <p:grpSp>
        <p:nvGrpSpPr>
          <p:cNvPr id="8" name="Group 7">
            <a:extLst>
              <a:ext uri="{FF2B5EF4-FFF2-40B4-BE49-F238E27FC236}">
                <a16:creationId xmlns:a16="http://schemas.microsoft.com/office/drawing/2014/main" id="{E0FFD4F2-20CC-4EFA-AB76-6F1BF7A5A21C}"/>
              </a:ext>
            </a:extLst>
          </p:cNvPr>
          <p:cNvGrpSpPr/>
          <p:nvPr/>
        </p:nvGrpSpPr>
        <p:grpSpPr>
          <a:xfrm>
            <a:off x="7609881" y="2801874"/>
            <a:ext cx="3004104" cy="2385268"/>
            <a:chOff x="5058564" y="2933482"/>
            <a:chExt cx="4005472" cy="3180356"/>
          </a:xfrm>
        </p:grpSpPr>
        <p:sp>
          <p:nvSpPr>
            <p:cNvPr id="9" name="TextBox 8">
              <a:extLst>
                <a:ext uri="{FF2B5EF4-FFF2-40B4-BE49-F238E27FC236}">
                  <a16:creationId xmlns:a16="http://schemas.microsoft.com/office/drawing/2014/main" id="{1D57EC45-477A-4A75-9D7D-71CB99EB9B80}"/>
                </a:ext>
              </a:extLst>
            </p:cNvPr>
            <p:cNvSpPr txBox="1"/>
            <p:nvPr/>
          </p:nvSpPr>
          <p:spPr>
            <a:xfrm>
              <a:off x="5058564" y="3757282"/>
              <a:ext cx="3125633" cy="205184"/>
            </a:xfrm>
            <a:prstGeom prst="rect">
              <a:avLst/>
            </a:prstGeom>
            <a:noFill/>
            <a:ln w="6350">
              <a:noFill/>
              <a:prstDash val="dash"/>
            </a:ln>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Calibri"/>
                <a:ea typeface="+mn-ea"/>
                <a:cs typeface="Calibri" panose="020F0502020204030204" pitchFamily="34" charset="0"/>
              </a:endParaRPr>
            </a:p>
          </p:txBody>
        </p:sp>
        <p:sp>
          <p:nvSpPr>
            <p:cNvPr id="10" name="TextBox 9">
              <a:extLst>
                <a:ext uri="{FF2B5EF4-FFF2-40B4-BE49-F238E27FC236}">
                  <a16:creationId xmlns:a16="http://schemas.microsoft.com/office/drawing/2014/main" id="{6C0957B9-FD48-4CED-99BF-1CA85F7577F2}"/>
                </a:ext>
              </a:extLst>
            </p:cNvPr>
            <p:cNvSpPr txBox="1"/>
            <p:nvPr/>
          </p:nvSpPr>
          <p:spPr>
            <a:xfrm>
              <a:off x="5524700" y="2933482"/>
              <a:ext cx="3539336" cy="3180356"/>
            </a:xfrm>
            <a:prstGeom prst="rect">
              <a:avLst/>
            </a:prstGeom>
            <a:noFill/>
            <a:ln w="6350">
              <a:noFill/>
              <a:prstDash val="dash"/>
            </a:ln>
          </p:spPr>
          <p:txBody>
            <a:bodyPr wrap="square" lIns="0" tIns="0" rIns="0" bIns="0" rtlCol="0">
              <a:spAutoFit/>
            </a:bodyPr>
            <a:lstStyle/>
            <a:p>
              <a:pPr marL="129600" marR="0" lvl="0" indent="-129600" algn="l" defTabSz="685800" rtl="0" eaLnBrk="1" fontAlgn="auto" latinLnBrk="0" hangingPunct="1">
                <a:lnSpc>
                  <a:spcPct val="100000"/>
                </a:lnSpc>
                <a:spcBef>
                  <a:spcPts val="0"/>
                </a:spcBef>
                <a:spcAft>
                  <a:spcPts val="300"/>
                </a:spcAft>
                <a:buClrTx/>
                <a:buSzTx/>
                <a:buFont typeface="+mj-lt"/>
                <a:buAutoNum type="arabicPeriod"/>
                <a:tabLst/>
                <a:defRPr/>
              </a:pPr>
              <a:r>
                <a:rPr kumimoji="0" lang="en-US" sz="2000" b="1" i="0" u="none" strike="noStrike" kern="1200" cap="none" spc="0" normalizeH="0" baseline="0" noProof="0">
                  <a:ln>
                    <a:noFill/>
                  </a:ln>
                  <a:solidFill>
                    <a:srgbClr val="005941"/>
                  </a:solidFill>
                  <a:effectLst/>
                  <a:uLnTx/>
                  <a:uFillTx/>
                  <a:latin typeface="Calibri"/>
                  <a:ea typeface="+mn-ea"/>
                  <a:cs typeface="Calibri" panose="020F0502020204030204" pitchFamily="34" charset="0"/>
                </a:rPr>
                <a:t>HALIFAX</a:t>
              </a:r>
            </a:p>
            <a:p>
              <a:pPr marL="129600" marR="0" lvl="0" indent="-129600" algn="l" defTabSz="685800" rtl="0" eaLnBrk="1" fontAlgn="auto" latinLnBrk="0" hangingPunct="1">
                <a:lnSpc>
                  <a:spcPct val="100000"/>
                </a:lnSpc>
                <a:spcBef>
                  <a:spcPts val="0"/>
                </a:spcBef>
                <a:spcAft>
                  <a:spcPts val="300"/>
                </a:spcAft>
                <a:buClrTx/>
                <a:buSzTx/>
                <a:buFont typeface="+mj-lt"/>
                <a:buAutoNum type="arabicPeriod"/>
                <a:tabLst/>
                <a:defRPr/>
              </a:pPr>
              <a:r>
                <a:rPr kumimoji="0" lang="en-US" sz="2000" b="1" i="0" u="none" strike="noStrike" kern="1200" cap="none" spc="0" normalizeH="0" baseline="0" noProof="0">
                  <a:ln>
                    <a:noFill/>
                  </a:ln>
                  <a:solidFill>
                    <a:srgbClr val="005941"/>
                  </a:solidFill>
                  <a:effectLst/>
                  <a:uLnTx/>
                  <a:uFillTx/>
                  <a:latin typeface="Calibri"/>
                  <a:ea typeface="+mn-ea"/>
                  <a:cs typeface="Calibri" panose="020F0502020204030204" pitchFamily="34" charset="0"/>
                </a:rPr>
                <a:t>MONTREAL</a:t>
              </a:r>
            </a:p>
            <a:p>
              <a:pPr marL="129600" marR="0" lvl="0" indent="-129600" algn="l" defTabSz="685800" rtl="0" eaLnBrk="1" fontAlgn="auto" latinLnBrk="0" hangingPunct="1">
                <a:lnSpc>
                  <a:spcPct val="100000"/>
                </a:lnSpc>
                <a:spcBef>
                  <a:spcPts val="0"/>
                </a:spcBef>
                <a:spcAft>
                  <a:spcPts val="300"/>
                </a:spcAft>
                <a:buClrTx/>
                <a:buSzTx/>
                <a:buFont typeface="+mj-lt"/>
                <a:buAutoNum type="arabicPeriod"/>
                <a:tabLst/>
                <a:defRPr/>
              </a:pPr>
              <a:r>
                <a:rPr kumimoji="0" lang="en-US" sz="2000" b="1" i="0" u="none" strike="noStrike" kern="1200" cap="none" spc="0" normalizeH="0" baseline="0" noProof="0">
                  <a:ln>
                    <a:noFill/>
                  </a:ln>
                  <a:solidFill>
                    <a:srgbClr val="005941"/>
                  </a:solidFill>
                  <a:effectLst/>
                  <a:uLnTx/>
                  <a:uFillTx/>
                  <a:latin typeface="Calibri"/>
                  <a:ea typeface="+mn-ea"/>
                  <a:cs typeface="Calibri" panose="020F0502020204030204" pitchFamily="34" charset="0"/>
                </a:rPr>
                <a:t>TORONTO</a:t>
              </a:r>
            </a:p>
            <a:p>
              <a:pPr marL="129600" marR="0" lvl="0" indent="-129600" algn="l" defTabSz="685800" rtl="0" eaLnBrk="1" fontAlgn="auto" latinLnBrk="0" hangingPunct="1">
                <a:lnSpc>
                  <a:spcPct val="100000"/>
                </a:lnSpc>
                <a:spcBef>
                  <a:spcPts val="0"/>
                </a:spcBef>
                <a:spcAft>
                  <a:spcPts val="300"/>
                </a:spcAft>
                <a:buClrTx/>
                <a:buSzTx/>
                <a:buFont typeface="+mj-lt"/>
                <a:buAutoNum type="arabicPeriod"/>
                <a:tabLst/>
                <a:defRPr/>
              </a:pPr>
              <a:r>
                <a:rPr kumimoji="0" lang="en-US" sz="2000" b="1" i="0" u="none" strike="noStrike" kern="1200" cap="none" spc="0" normalizeH="0" baseline="0" noProof="0">
                  <a:ln>
                    <a:noFill/>
                  </a:ln>
                  <a:solidFill>
                    <a:srgbClr val="005941"/>
                  </a:solidFill>
                  <a:effectLst/>
                  <a:uLnTx/>
                  <a:uFillTx/>
                  <a:latin typeface="Calibri"/>
                  <a:ea typeface="+mn-ea"/>
                  <a:cs typeface="Calibri" panose="020F0502020204030204" pitchFamily="34" charset="0"/>
                </a:rPr>
                <a:t>WINNIPEG</a:t>
              </a:r>
            </a:p>
            <a:p>
              <a:pPr marL="129600" marR="0" lvl="0" indent="-129600" algn="l" defTabSz="685800" rtl="0" eaLnBrk="1" fontAlgn="auto" latinLnBrk="0" hangingPunct="1">
                <a:lnSpc>
                  <a:spcPct val="100000"/>
                </a:lnSpc>
                <a:spcBef>
                  <a:spcPts val="0"/>
                </a:spcBef>
                <a:spcAft>
                  <a:spcPts val="300"/>
                </a:spcAft>
                <a:buClrTx/>
                <a:buSzTx/>
                <a:buFont typeface="+mj-lt"/>
                <a:buAutoNum type="arabicPeriod"/>
                <a:tabLst/>
                <a:defRPr/>
              </a:pPr>
              <a:r>
                <a:rPr kumimoji="0" lang="en-US" sz="2000" b="1" i="0" u="none" strike="noStrike" kern="1200" cap="none" spc="0" normalizeH="0" baseline="0" noProof="0">
                  <a:ln>
                    <a:noFill/>
                  </a:ln>
                  <a:solidFill>
                    <a:srgbClr val="005941"/>
                  </a:solidFill>
                  <a:effectLst/>
                  <a:uLnTx/>
                  <a:uFillTx/>
                  <a:latin typeface="Calibri"/>
                  <a:ea typeface="+mn-ea"/>
                  <a:cs typeface="Calibri" panose="020F0502020204030204" pitchFamily="34" charset="0"/>
                </a:rPr>
                <a:t>EDMONTON</a:t>
              </a:r>
            </a:p>
            <a:p>
              <a:pPr marL="129600" marR="0" lvl="0" indent="-129600" algn="l" defTabSz="685800" rtl="0" eaLnBrk="1" fontAlgn="auto" latinLnBrk="0" hangingPunct="1">
                <a:lnSpc>
                  <a:spcPct val="100000"/>
                </a:lnSpc>
                <a:spcBef>
                  <a:spcPts val="0"/>
                </a:spcBef>
                <a:spcAft>
                  <a:spcPts val="300"/>
                </a:spcAft>
                <a:buClrTx/>
                <a:buSzTx/>
                <a:buFont typeface="+mj-lt"/>
                <a:buAutoNum type="arabicPeriod"/>
                <a:tabLst/>
                <a:defRPr/>
              </a:pPr>
              <a:r>
                <a:rPr kumimoji="0" lang="en-US" sz="2000" b="1" i="0" u="none" strike="noStrike" kern="1200" cap="none" spc="0" normalizeH="0" baseline="0" noProof="0">
                  <a:ln>
                    <a:noFill/>
                  </a:ln>
                  <a:solidFill>
                    <a:srgbClr val="005941"/>
                  </a:solidFill>
                  <a:effectLst/>
                  <a:uLnTx/>
                  <a:uFillTx/>
                  <a:latin typeface="Calibri"/>
                  <a:ea typeface="+mn-ea"/>
                  <a:cs typeface="Calibri" panose="020F0502020204030204" pitchFamily="34" charset="0"/>
                </a:rPr>
                <a:t>CALGARY</a:t>
              </a:r>
            </a:p>
            <a:p>
              <a:pPr marL="129600" marR="0" lvl="0" indent="-129600" algn="l" defTabSz="685800" rtl="0" eaLnBrk="1" fontAlgn="auto" latinLnBrk="0" hangingPunct="1">
                <a:lnSpc>
                  <a:spcPct val="100000"/>
                </a:lnSpc>
                <a:spcBef>
                  <a:spcPts val="0"/>
                </a:spcBef>
                <a:spcAft>
                  <a:spcPts val="300"/>
                </a:spcAft>
                <a:buClrTx/>
                <a:buSzTx/>
                <a:buFont typeface="+mj-lt"/>
                <a:buAutoNum type="arabicPeriod"/>
                <a:tabLst/>
                <a:defRPr/>
              </a:pPr>
              <a:r>
                <a:rPr kumimoji="0" lang="en-US" sz="2000" b="1" i="0" u="none" strike="noStrike" kern="1200" cap="none" spc="0" normalizeH="0" baseline="0" noProof="0">
                  <a:ln>
                    <a:noFill/>
                  </a:ln>
                  <a:solidFill>
                    <a:srgbClr val="005941"/>
                  </a:solidFill>
                  <a:effectLst/>
                  <a:uLnTx/>
                  <a:uFillTx/>
                  <a:latin typeface="Calibri"/>
                  <a:ea typeface="+mn-ea"/>
                  <a:cs typeface="Calibri" panose="020F0502020204030204" pitchFamily="34" charset="0"/>
                </a:rPr>
                <a:t>VANCOUVER</a:t>
              </a:r>
            </a:p>
          </p:txBody>
        </p:sp>
      </p:grpSp>
      <p:sp>
        <p:nvSpPr>
          <p:cNvPr id="11" name="Subtitle 2">
            <a:extLst>
              <a:ext uri="{FF2B5EF4-FFF2-40B4-BE49-F238E27FC236}">
                <a16:creationId xmlns:a16="http://schemas.microsoft.com/office/drawing/2014/main" id="{F3EA985E-B69E-4661-B9B4-986BC5FEBA95}"/>
              </a:ext>
            </a:extLst>
          </p:cNvPr>
          <p:cNvSpPr txBox="1">
            <a:spLocks/>
          </p:cNvSpPr>
          <p:nvPr/>
        </p:nvSpPr>
        <p:spPr>
          <a:xfrm>
            <a:off x="5625296" y="1466849"/>
            <a:ext cx="4988689" cy="844024"/>
          </a:xfrm>
          <a:prstGeom prst="rect">
            <a:avLst/>
          </a:prstGeom>
        </p:spPr>
        <p:txBody>
          <a:bodyPr vert="horz" lIns="68580" tIns="34290" rIns="68580" bIns="34290" rtlCol="0" anchor="ctr" anchorCtr="0">
            <a:normAutofit fontScale="92500" lnSpcReduction="20000"/>
          </a:bodyPr>
          <a:lstStyle>
            <a:lvl1pPr marL="0" indent="0" algn="l" defTabSz="914400" rtl="0" eaLnBrk="1" latinLnBrk="0" hangingPunct="1">
              <a:spcBef>
                <a:spcPts val="0"/>
              </a:spcBef>
              <a:spcAft>
                <a:spcPts val="0"/>
              </a:spcAft>
              <a:buFontTx/>
              <a:buNone/>
              <a:defRPr sz="2400" kern="1200">
                <a:solidFill>
                  <a:schemeClr val="bg1"/>
                </a:solidFill>
                <a:effectLst/>
                <a:latin typeface="+mn-lt"/>
                <a:ea typeface="+mn-ea"/>
                <a:cs typeface="+mn-cs"/>
              </a:defRPr>
            </a:lvl1pPr>
            <a:lvl2pPr marL="457200" indent="0" algn="ctr" defTabSz="914400" rtl="0" eaLnBrk="1" latinLnBrk="0" hangingPunct="1">
              <a:spcBef>
                <a:spcPts val="0"/>
              </a:spcBef>
              <a:spcAft>
                <a:spcPts val="1000"/>
              </a:spcAft>
              <a:buFontTx/>
              <a:buNone/>
              <a:defRPr sz="2200" kern="1200">
                <a:solidFill>
                  <a:schemeClr val="tx1">
                    <a:tint val="75000"/>
                  </a:schemeClr>
                </a:solidFill>
                <a:effectLst/>
                <a:latin typeface="+mn-lt"/>
                <a:ea typeface="+mn-ea"/>
                <a:cs typeface="+mn-cs"/>
              </a:defRPr>
            </a:lvl2pPr>
            <a:lvl3pPr marL="914400" indent="0" algn="ctr" defTabSz="914400" rtl="0" eaLnBrk="1" latinLnBrk="0" hangingPunct="1">
              <a:spcBef>
                <a:spcPts val="0"/>
              </a:spcBef>
              <a:spcAft>
                <a:spcPts val="1000"/>
              </a:spcAft>
              <a:buFontTx/>
              <a:buNone/>
              <a:defRPr sz="2000" kern="1200">
                <a:solidFill>
                  <a:schemeClr val="tx1">
                    <a:tint val="75000"/>
                  </a:schemeClr>
                </a:solidFill>
                <a:effectLst/>
                <a:latin typeface="+mn-lt"/>
                <a:ea typeface="+mn-ea"/>
                <a:cs typeface="+mn-cs"/>
              </a:defRPr>
            </a:lvl3pPr>
            <a:lvl4pPr marL="1371600" indent="0" algn="ctr" defTabSz="914400" rtl="0" eaLnBrk="1" latinLnBrk="0" hangingPunct="1">
              <a:spcBef>
                <a:spcPts val="0"/>
              </a:spcBef>
              <a:spcAft>
                <a:spcPts val="1000"/>
              </a:spcAft>
              <a:buFontTx/>
              <a:buNone/>
              <a:defRPr sz="1800" kern="1200">
                <a:solidFill>
                  <a:schemeClr val="tx1">
                    <a:tint val="75000"/>
                  </a:schemeClr>
                </a:solidFill>
                <a:effectLst/>
                <a:latin typeface="+mn-lt"/>
                <a:ea typeface="+mn-ea"/>
                <a:cs typeface="+mn-cs"/>
              </a:defRPr>
            </a:lvl4pPr>
            <a:lvl5pPr marL="1828800" indent="0" algn="ctr" defTabSz="914400" rtl="0" eaLnBrk="1" latinLnBrk="0" hangingPunct="1">
              <a:spcBef>
                <a:spcPts val="0"/>
              </a:spcBef>
              <a:spcAft>
                <a:spcPts val="1000"/>
              </a:spcAft>
              <a:buFontTx/>
              <a:buNone/>
              <a:defRPr sz="1800" kern="1200">
                <a:solidFill>
                  <a:schemeClr val="tx1">
                    <a:tint val="75000"/>
                  </a:schemeClr>
                </a:solidFill>
                <a:effectLst/>
                <a:latin typeface="+mn-lt"/>
                <a:ea typeface="+mn-ea"/>
                <a:cs typeface="+mn-cs"/>
              </a:defRPr>
            </a:lvl5pPr>
            <a:lvl6pPr marL="2286000" indent="0" algn="ctr" defTabSz="914400" rtl="0" eaLnBrk="1" latinLnBrk="0" hangingPunct="1">
              <a:spcBef>
                <a:spcPts val="0"/>
              </a:spcBef>
              <a:spcAft>
                <a:spcPts val="600"/>
              </a:spcAft>
              <a:buFontTx/>
              <a:buNone/>
              <a:defRPr lang="en-US" sz="1800" kern="1200">
                <a:solidFill>
                  <a:schemeClr val="tx1">
                    <a:tint val="75000"/>
                  </a:schemeClr>
                </a:solidFill>
                <a:effectLst>
                  <a:outerShdw blurRad="38100" dist="38100" dir="2700000" algn="tl">
                    <a:srgbClr val="000000">
                      <a:alpha val="43137"/>
                    </a:srgbClr>
                  </a:outerShdw>
                </a:effectLst>
                <a:latin typeface="+mn-lt"/>
                <a:ea typeface="+mn-ea"/>
                <a:cs typeface="+mn-cs"/>
              </a:defRPr>
            </a:lvl6pPr>
            <a:lvl7pPr marL="2743200" indent="0" algn="ctr" defTabSz="914400" rtl="0" eaLnBrk="1" latinLnBrk="0" hangingPunct="1">
              <a:spcBef>
                <a:spcPts val="0"/>
              </a:spcBef>
              <a:spcAft>
                <a:spcPts val="600"/>
              </a:spcAft>
              <a:buFontTx/>
              <a:buNone/>
              <a:defRPr lang="en-US" sz="1800" kern="1200">
                <a:solidFill>
                  <a:schemeClr val="tx1">
                    <a:tint val="75000"/>
                  </a:schemeClr>
                </a:solidFill>
                <a:effectLst>
                  <a:outerShdw blurRad="38100" dist="38100" dir="2700000" algn="tl">
                    <a:srgbClr val="000000">
                      <a:alpha val="43137"/>
                    </a:srgbClr>
                  </a:outerShdw>
                </a:effectLst>
                <a:latin typeface="+mn-lt"/>
                <a:ea typeface="+mn-ea"/>
                <a:cs typeface="+mn-cs"/>
              </a:defRPr>
            </a:lvl7pPr>
            <a:lvl8pPr marL="3200400" indent="0" algn="ctr" defTabSz="914400" rtl="0" eaLnBrk="1" latinLnBrk="0" hangingPunct="1">
              <a:spcBef>
                <a:spcPts val="0"/>
              </a:spcBef>
              <a:spcAft>
                <a:spcPts val="600"/>
              </a:spcAft>
              <a:buFontTx/>
              <a:buNone/>
              <a:defRPr lang="en-US" sz="1800" kern="1200">
                <a:solidFill>
                  <a:schemeClr val="tx1">
                    <a:tint val="75000"/>
                  </a:schemeClr>
                </a:solidFill>
                <a:effectLst>
                  <a:outerShdw blurRad="38100" dist="38100" dir="2700000" algn="tl">
                    <a:srgbClr val="000000">
                      <a:alpha val="43137"/>
                    </a:srgbClr>
                  </a:outerShdw>
                </a:effectLst>
                <a:latin typeface="+mn-lt"/>
                <a:ea typeface="+mn-ea"/>
                <a:cs typeface="+mn-cs"/>
              </a:defRPr>
            </a:lvl8pPr>
            <a:lvl9pPr marL="3657600" indent="0" algn="ctr" defTabSz="914400" rtl="0" eaLnBrk="1" latinLnBrk="0" hangingPunct="1">
              <a:spcBef>
                <a:spcPts val="0"/>
              </a:spcBef>
              <a:spcAft>
                <a:spcPts val="600"/>
              </a:spcAft>
              <a:buFontTx/>
              <a:buNone/>
              <a:defRPr lang="en-US" sz="1800" kern="1200">
                <a:solidFill>
                  <a:schemeClr val="tx1">
                    <a:tint val="75000"/>
                  </a:schemeClr>
                </a:solidFill>
                <a:effectLst>
                  <a:outerShdw blurRad="38100" dist="38100" dir="2700000" algn="tl">
                    <a:srgbClr val="000000">
                      <a:alpha val="43137"/>
                    </a:srgbClr>
                  </a:outerShdw>
                </a:effectLst>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25A42"/>
                </a:solidFill>
                <a:effectLst/>
                <a:uLnTx/>
                <a:uFillTx/>
                <a:latin typeface="Calibri"/>
                <a:ea typeface="+mn-ea"/>
                <a:cs typeface="Calibri" panose="020F0502020204030204" pitchFamily="34" charset="0"/>
              </a:rPr>
              <a:t>We cover the whole country offering  warehousing and/or Customs Clearance in all major cities:</a:t>
            </a:r>
          </a:p>
        </p:txBody>
      </p:sp>
    </p:spTree>
    <p:extLst>
      <p:ext uri="{BB962C8B-B14F-4D97-AF65-F5344CB8AC3E}">
        <p14:creationId xmlns:p14="http://schemas.microsoft.com/office/powerpoint/2010/main" val="4932939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6346" y="0"/>
            <a:ext cx="1240778" cy="482568"/>
            <a:chOff x="5401469" y="1588"/>
            <a:chExt cx="1389063" cy="540239"/>
          </a:xfrm>
        </p:grpSpPr>
        <p:sp>
          <p:nvSpPr>
            <p:cNvPr id="3" name="Freeform 5"/>
            <p:cNvSpPr>
              <a:spLocks/>
            </p:cNvSpPr>
            <p:nvPr/>
          </p:nvSpPr>
          <p:spPr bwMode="auto">
            <a:xfrm>
              <a:off x="5401469" y="1588"/>
              <a:ext cx="1205279" cy="540239"/>
            </a:xfrm>
            <a:custGeom>
              <a:avLst/>
              <a:gdLst>
                <a:gd name="T0" fmla="*/ 0 w 1410"/>
                <a:gd name="T1" fmla="*/ 0 h 632"/>
                <a:gd name="T2" fmla="*/ 630 w 1410"/>
                <a:gd name="T3" fmla="*/ 632 h 632"/>
                <a:gd name="T4" fmla="*/ 1410 w 1410"/>
                <a:gd name="T5" fmla="*/ 632 h 632"/>
                <a:gd name="T6" fmla="*/ 780 w 1410"/>
                <a:gd name="T7" fmla="*/ 0 h 632"/>
                <a:gd name="T8" fmla="*/ 0 w 1410"/>
                <a:gd name="T9" fmla="*/ 0 h 632"/>
              </a:gdLst>
              <a:ahLst/>
              <a:cxnLst>
                <a:cxn ang="0">
                  <a:pos x="T0" y="T1"/>
                </a:cxn>
                <a:cxn ang="0">
                  <a:pos x="T2" y="T3"/>
                </a:cxn>
                <a:cxn ang="0">
                  <a:pos x="T4" y="T5"/>
                </a:cxn>
                <a:cxn ang="0">
                  <a:pos x="T6" y="T7"/>
                </a:cxn>
                <a:cxn ang="0">
                  <a:pos x="T8" y="T9"/>
                </a:cxn>
              </a:cxnLst>
              <a:rect l="0" t="0" r="r" b="b"/>
              <a:pathLst>
                <a:path w="1410" h="632">
                  <a:moveTo>
                    <a:pt x="0" y="0"/>
                  </a:moveTo>
                  <a:lnTo>
                    <a:pt x="630" y="632"/>
                  </a:lnTo>
                  <a:lnTo>
                    <a:pt x="1410" y="632"/>
                  </a:lnTo>
                  <a:lnTo>
                    <a:pt x="780" y="0"/>
                  </a:lnTo>
                  <a:lnTo>
                    <a:pt x="0" y="0"/>
                  </a:lnTo>
                  <a:close/>
                </a:path>
              </a:pathLst>
            </a:custGeom>
            <a:gradFill flip="none" rotWithShape="1">
              <a:gsLst>
                <a:gs pos="25000">
                  <a:srgbClr val="005941"/>
                </a:gs>
                <a:gs pos="100000">
                  <a:schemeClr val="accent5"/>
                </a:gs>
              </a:gsLst>
              <a:lin ang="18900000" scaled="1"/>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4" name="Freeform 6"/>
            <p:cNvSpPr>
              <a:spLocks/>
            </p:cNvSpPr>
            <p:nvPr/>
          </p:nvSpPr>
          <p:spPr bwMode="auto">
            <a:xfrm>
              <a:off x="6252003" y="1588"/>
              <a:ext cx="538529" cy="426549"/>
            </a:xfrm>
            <a:custGeom>
              <a:avLst/>
              <a:gdLst>
                <a:gd name="T0" fmla="*/ 0 w 630"/>
                <a:gd name="T1" fmla="*/ 0 h 499"/>
                <a:gd name="T2" fmla="*/ 498 w 630"/>
                <a:gd name="T3" fmla="*/ 499 h 499"/>
                <a:gd name="T4" fmla="*/ 630 w 630"/>
                <a:gd name="T5" fmla="*/ 499 h 499"/>
                <a:gd name="T6" fmla="*/ 132 w 630"/>
                <a:gd name="T7" fmla="*/ 0 h 499"/>
                <a:gd name="T8" fmla="*/ 0 w 630"/>
                <a:gd name="T9" fmla="*/ 0 h 499"/>
              </a:gdLst>
              <a:ahLst/>
              <a:cxnLst>
                <a:cxn ang="0">
                  <a:pos x="T0" y="T1"/>
                </a:cxn>
                <a:cxn ang="0">
                  <a:pos x="T2" y="T3"/>
                </a:cxn>
                <a:cxn ang="0">
                  <a:pos x="T4" y="T5"/>
                </a:cxn>
                <a:cxn ang="0">
                  <a:pos x="T6" y="T7"/>
                </a:cxn>
                <a:cxn ang="0">
                  <a:pos x="T8" y="T9"/>
                </a:cxn>
              </a:cxnLst>
              <a:rect l="0" t="0" r="r" b="b"/>
              <a:pathLst>
                <a:path w="630" h="499">
                  <a:moveTo>
                    <a:pt x="0" y="0"/>
                  </a:moveTo>
                  <a:lnTo>
                    <a:pt x="498" y="499"/>
                  </a:lnTo>
                  <a:lnTo>
                    <a:pt x="630" y="499"/>
                  </a:lnTo>
                  <a:lnTo>
                    <a:pt x="132" y="0"/>
                  </a:lnTo>
                  <a:lnTo>
                    <a:pt x="0" y="0"/>
                  </a:lnTo>
                  <a:close/>
                </a:path>
              </a:pathLst>
            </a:custGeom>
            <a:gradFill flip="none" rotWithShape="1">
              <a:gsLst>
                <a:gs pos="25000">
                  <a:srgbClr val="005941"/>
                </a:gs>
                <a:gs pos="100000">
                  <a:schemeClr val="accent5"/>
                </a:gs>
              </a:gsLst>
              <a:lin ang="18900000" scaled="1"/>
              <a:tileRect/>
            </a:gra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5" name="TextBox 4"/>
          <p:cNvSpPr txBox="1"/>
          <p:nvPr/>
        </p:nvSpPr>
        <p:spPr>
          <a:xfrm>
            <a:off x="839788" y="688975"/>
            <a:ext cx="5675311" cy="430887"/>
          </a:xfrm>
          <a:prstGeom prst="rect">
            <a:avLst/>
          </a:prstGeom>
          <a:noFill/>
        </p:spPr>
        <p:txBody>
          <a:bodyPr wrap="square" lIns="0" tIns="0" rIns="0" bIns="0" rtlCol="0">
            <a:spAutoFit/>
          </a:bodyPr>
          <a:lstStyle/>
          <a:p>
            <a:r>
              <a:rPr lang="cy-GB" sz="2800" b="1" dirty="0">
                <a:solidFill>
                  <a:srgbClr val="005941"/>
                </a:solidFill>
              </a:rPr>
              <a:t>MELLOHAWK Logistics community</a:t>
            </a:r>
            <a:endParaRPr lang="en-US" sz="2800" b="1" dirty="0">
              <a:solidFill>
                <a:srgbClr val="005941"/>
              </a:solidFill>
            </a:endParaRPr>
          </a:p>
        </p:txBody>
      </p:sp>
      <p:sp>
        <p:nvSpPr>
          <p:cNvPr id="51" name="Rectangle 50"/>
          <p:cNvSpPr/>
          <p:nvPr/>
        </p:nvSpPr>
        <p:spPr>
          <a:xfrm>
            <a:off x="835729" y="1464211"/>
            <a:ext cx="45719" cy="225425"/>
          </a:xfrm>
          <a:prstGeom prst="rect">
            <a:avLst/>
          </a:prstGeom>
          <a:gradFill flip="none" rotWithShape="1">
            <a:gsLst>
              <a:gs pos="25000">
                <a:srgbClr val="005941"/>
              </a:gs>
              <a:gs pos="100000">
                <a:schemeClr val="accent5"/>
              </a:gs>
            </a:gsLst>
            <a:lin ang="18900000" scaled="1"/>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nvGrpSpPr>
          <p:cNvPr id="28" name="Group 27"/>
          <p:cNvGrpSpPr/>
          <p:nvPr/>
        </p:nvGrpSpPr>
        <p:grpSpPr>
          <a:xfrm>
            <a:off x="1376096" y="2167282"/>
            <a:ext cx="256080" cy="307296"/>
            <a:chOff x="3421063" y="2524125"/>
            <a:chExt cx="301625" cy="361950"/>
          </a:xfrm>
          <a:solidFill>
            <a:schemeClr val="bg1"/>
          </a:solidFill>
        </p:grpSpPr>
        <p:sp>
          <p:nvSpPr>
            <p:cNvPr id="40" name="Freeform 24"/>
            <p:cNvSpPr>
              <a:spLocks noEditPoints="1"/>
            </p:cNvSpPr>
            <p:nvPr/>
          </p:nvSpPr>
          <p:spPr bwMode="auto">
            <a:xfrm>
              <a:off x="3421063" y="2584450"/>
              <a:ext cx="301625" cy="301625"/>
            </a:xfrm>
            <a:custGeom>
              <a:avLst/>
              <a:gdLst>
                <a:gd name="T0" fmla="*/ 70 w 80"/>
                <a:gd name="T1" fmla="*/ 13 h 80"/>
                <a:gd name="T2" fmla="*/ 74 w 80"/>
                <a:gd name="T3" fmla="*/ 9 h 80"/>
                <a:gd name="T4" fmla="*/ 75 w 80"/>
                <a:gd name="T5" fmla="*/ 9 h 80"/>
                <a:gd name="T6" fmla="*/ 76 w 80"/>
                <a:gd name="T7" fmla="*/ 10 h 80"/>
                <a:gd name="T8" fmla="*/ 77 w 80"/>
                <a:gd name="T9" fmla="*/ 9 h 80"/>
                <a:gd name="T10" fmla="*/ 77 w 80"/>
                <a:gd name="T11" fmla="*/ 7 h 80"/>
                <a:gd name="T12" fmla="*/ 73 w 80"/>
                <a:gd name="T13" fmla="*/ 3 h 80"/>
                <a:gd name="T14" fmla="*/ 71 w 80"/>
                <a:gd name="T15" fmla="*/ 3 h 80"/>
                <a:gd name="T16" fmla="*/ 71 w 80"/>
                <a:gd name="T17" fmla="*/ 5 h 80"/>
                <a:gd name="T18" fmla="*/ 71 w 80"/>
                <a:gd name="T19" fmla="*/ 6 h 80"/>
                <a:gd name="T20" fmla="*/ 67 w 80"/>
                <a:gd name="T21" fmla="*/ 10 h 80"/>
                <a:gd name="T22" fmla="*/ 40 w 80"/>
                <a:gd name="T23" fmla="*/ 0 h 80"/>
                <a:gd name="T24" fmla="*/ 0 w 80"/>
                <a:gd name="T25" fmla="*/ 40 h 80"/>
                <a:gd name="T26" fmla="*/ 40 w 80"/>
                <a:gd name="T27" fmla="*/ 80 h 80"/>
                <a:gd name="T28" fmla="*/ 80 w 80"/>
                <a:gd name="T29" fmla="*/ 40 h 80"/>
                <a:gd name="T30" fmla="*/ 70 w 80"/>
                <a:gd name="T31" fmla="*/ 13 h 80"/>
                <a:gd name="T32" fmla="*/ 41 w 80"/>
                <a:gd name="T33" fmla="*/ 41 h 80"/>
                <a:gd name="T34" fmla="*/ 40 w 80"/>
                <a:gd name="T35" fmla="*/ 42 h 80"/>
                <a:gd name="T36" fmla="*/ 39 w 80"/>
                <a:gd name="T37" fmla="*/ 41 h 80"/>
                <a:gd name="T38" fmla="*/ 21 w 80"/>
                <a:gd name="T39" fmla="*/ 23 h 80"/>
                <a:gd name="T40" fmla="*/ 21 w 80"/>
                <a:gd name="T41" fmla="*/ 21 h 80"/>
                <a:gd name="T42" fmla="*/ 23 w 80"/>
                <a:gd name="T43" fmla="*/ 21 h 80"/>
                <a:gd name="T44" fmla="*/ 41 w 80"/>
                <a:gd name="T45" fmla="*/ 39 h 80"/>
                <a:gd name="T46" fmla="*/ 41 w 80"/>
                <a:gd name="T47" fmla="*/ 4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0" h="80">
                  <a:moveTo>
                    <a:pt x="70" y="13"/>
                  </a:moveTo>
                  <a:cubicBezTo>
                    <a:pt x="74" y="9"/>
                    <a:pt x="74" y="9"/>
                    <a:pt x="74" y="9"/>
                  </a:cubicBezTo>
                  <a:cubicBezTo>
                    <a:pt x="75" y="9"/>
                    <a:pt x="75" y="9"/>
                    <a:pt x="75" y="9"/>
                  </a:cubicBezTo>
                  <a:cubicBezTo>
                    <a:pt x="75" y="10"/>
                    <a:pt x="75" y="10"/>
                    <a:pt x="76" y="10"/>
                  </a:cubicBezTo>
                  <a:cubicBezTo>
                    <a:pt x="77" y="10"/>
                    <a:pt x="77" y="10"/>
                    <a:pt x="77" y="9"/>
                  </a:cubicBezTo>
                  <a:cubicBezTo>
                    <a:pt x="78" y="9"/>
                    <a:pt x="78" y="7"/>
                    <a:pt x="77" y="7"/>
                  </a:cubicBezTo>
                  <a:cubicBezTo>
                    <a:pt x="73" y="3"/>
                    <a:pt x="73" y="3"/>
                    <a:pt x="73" y="3"/>
                  </a:cubicBezTo>
                  <a:cubicBezTo>
                    <a:pt x="73" y="2"/>
                    <a:pt x="71" y="2"/>
                    <a:pt x="71" y="3"/>
                  </a:cubicBezTo>
                  <a:cubicBezTo>
                    <a:pt x="70" y="3"/>
                    <a:pt x="70" y="5"/>
                    <a:pt x="71" y="5"/>
                  </a:cubicBezTo>
                  <a:cubicBezTo>
                    <a:pt x="71" y="6"/>
                    <a:pt x="71" y="6"/>
                    <a:pt x="71" y="6"/>
                  </a:cubicBezTo>
                  <a:cubicBezTo>
                    <a:pt x="67" y="10"/>
                    <a:pt x="67" y="10"/>
                    <a:pt x="67" y="10"/>
                  </a:cubicBezTo>
                  <a:cubicBezTo>
                    <a:pt x="60" y="4"/>
                    <a:pt x="50" y="0"/>
                    <a:pt x="40" y="0"/>
                  </a:cubicBezTo>
                  <a:cubicBezTo>
                    <a:pt x="18" y="0"/>
                    <a:pt x="0" y="18"/>
                    <a:pt x="0" y="40"/>
                  </a:cubicBezTo>
                  <a:cubicBezTo>
                    <a:pt x="0" y="62"/>
                    <a:pt x="18" y="80"/>
                    <a:pt x="40" y="80"/>
                  </a:cubicBezTo>
                  <a:cubicBezTo>
                    <a:pt x="62" y="80"/>
                    <a:pt x="80" y="62"/>
                    <a:pt x="80" y="40"/>
                  </a:cubicBezTo>
                  <a:cubicBezTo>
                    <a:pt x="80" y="30"/>
                    <a:pt x="76" y="20"/>
                    <a:pt x="70" y="13"/>
                  </a:cubicBezTo>
                  <a:close/>
                  <a:moveTo>
                    <a:pt x="41" y="41"/>
                  </a:moveTo>
                  <a:cubicBezTo>
                    <a:pt x="41" y="42"/>
                    <a:pt x="41" y="42"/>
                    <a:pt x="40" y="42"/>
                  </a:cubicBezTo>
                  <a:cubicBezTo>
                    <a:pt x="39" y="42"/>
                    <a:pt x="39" y="42"/>
                    <a:pt x="39" y="41"/>
                  </a:cubicBezTo>
                  <a:cubicBezTo>
                    <a:pt x="21" y="23"/>
                    <a:pt x="21" y="23"/>
                    <a:pt x="21" y="23"/>
                  </a:cubicBezTo>
                  <a:cubicBezTo>
                    <a:pt x="20" y="23"/>
                    <a:pt x="20" y="21"/>
                    <a:pt x="21" y="21"/>
                  </a:cubicBezTo>
                  <a:cubicBezTo>
                    <a:pt x="21" y="20"/>
                    <a:pt x="23" y="20"/>
                    <a:pt x="23" y="21"/>
                  </a:cubicBezTo>
                  <a:cubicBezTo>
                    <a:pt x="41" y="39"/>
                    <a:pt x="41" y="39"/>
                    <a:pt x="41" y="39"/>
                  </a:cubicBezTo>
                  <a:cubicBezTo>
                    <a:pt x="42" y="39"/>
                    <a:pt x="42" y="41"/>
                    <a:pt x="41"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p>
          </p:txBody>
        </p:sp>
        <p:sp>
          <p:nvSpPr>
            <p:cNvPr id="41" name="Freeform 25"/>
            <p:cNvSpPr>
              <a:spLocks/>
            </p:cNvSpPr>
            <p:nvPr/>
          </p:nvSpPr>
          <p:spPr bwMode="auto">
            <a:xfrm>
              <a:off x="3519488" y="2524125"/>
              <a:ext cx="104775" cy="52388"/>
            </a:xfrm>
            <a:custGeom>
              <a:avLst/>
              <a:gdLst>
                <a:gd name="T0" fmla="*/ 2 w 28"/>
                <a:gd name="T1" fmla="*/ 4 h 14"/>
                <a:gd name="T2" fmla="*/ 8 w 28"/>
                <a:gd name="T3" fmla="*/ 4 h 14"/>
                <a:gd name="T4" fmla="*/ 8 w 28"/>
                <a:gd name="T5" fmla="*/ 12 h 14"/>
                <a:gd name="T6" fmla="*/ 10 w 28"/>
                <a:gd name="T7" fmla="*/ 14 h 14"/>
                <a:gd name="T8" fmla="*/ 18 w 28"/>
                <a:gd name="T9" fmla="*/ 14 h 14"/>
                <a:gd name="T10" fmla="*/ 20 w 28"/>
                <a:gd name="T11" fmla="*/ 12 h 14"/>
                <a:gd name="T12" fmla="*/ 20 w 28"/>
                <a:gd name="T13" fmla="*/ 4 h 14"/>
                <a:gd name="T14" fmla="*/ 26 w 28"/>
                <a:gd name="T15" fmla="*/ 4 h 14"/>
                <a:gd name="T16" fmla="*/ 28 w 28"/>
                <a:gd name="T17" fmla="*/ 2 h 14"/>
                <a:gd name="T18" fmla="*/ 26 w 28"/>
                <a:gd name="T19" fmla="*/ 0 h 14"/>
                <a:gd name="T20" fmla="*/ 18 w 28"/>
                <a:gd name="T21" fmla="*/ 0 h 14"/>
                <a:gd name="T22" fmla="*/ 10 w 28"/>
                <a:gd name="T23" fmla="*/ 0 h 14"/>
                <a:gd name="T24" fmla="*/ 2 w 28"/>
                <a:gd name="T25" fmla="*/ 0 h 14"/>
                <a:gd name="T26" fmla="*/ 0 w 28"/>
                <a:gd name="T27" fmla="*/ 2 h 14"/>
                <a:gd name="T28" fmla="*/ 2 w 28"/>
                <a:gd name="T29" fmla="*/ 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14">
                  <a:moveTo>
                    <a:pt x="2" y="4"/>
                  </a:moveTo>
                  <a:cubicBezTo>
                    <a:pt x="8" y="4"/>
                    <a:pt x="8" y="4"/>
                    <a:pt x="8" y="4"/>
                  </a:cubicBezTo>
                  <a:cubicBezTo>
                    <a:pt x="8" y="12"/>
                    <a:pt x="8" y="12"/>
                    <a:pt x="8" y="12"/>
                  </a:cubicBezTo>
                  <a:cubicBezTo>
                    <a:pt x="8" y="13"/>
                    <a:pt x="9" y="14"/>
                    <a:pt x="10" y="14"/>
                  </a:cubicBezTo>
                  <a:cubicBezTo>
                    <a:pt x="18" y="14"/>
                    <a:pt x="18" y="14"/>
                    <a:pt x="18" y="14"/>
                  </a:cubicBezTo>
                  <a:cubicBezTo>
                    <a:pt x="19" y="14"/>
                    <a:pt x="20" y="13"/>
                    <a:pt x="20" y="12"/>
                  </a:cubicBezTo>
                  <a:cubicBezTo>
                    <a:pt x="20" y="4"/>
                    <a:pt x="20" y="4"/>
                    <a:pt x="20" y="4"/>
                  </a:cubicBezTo>
                  <a:cubicBezTo>
                    <a:pt x="26" y="4"/>
                    <a:pt x="26" y="4"/>
                    <a:pt x="26" y="4"/>
                  </a:cubicBezTo>
                  <a:cubicBezTo>
                    <a:pt x="27" y="4"/>
                    <a:pt x="28" y="3"/>
                    <a:pt x="28" y="2"/>
                  </a:cubicBezTo>
                  <a:cubicBezTo>
                    <a:pt x="28" y="1"/>
                    <a:pt x="27" y="0"/>
                    <a:pt x="26" y="0"/>
                  </a:cubicBezTo>
                  <a:cubicBezTo>
                    <a:pt x="18" y="0"/>
                    <a:pt x="18" y="0"/>
                    <a:pt x="18" y="0"/>
                  </a:cubicBezTo>
                  <a:cubicBezTo>
                    <a:pt x="10" y="0"/>
                    <a:pt x="10" y="0"/>
                    <a:pt x="10" y="0"/>
                  </a:cubicBezTo>
                  <a:cubicBezTo>
                    <a:pt x="2" y="0"/>
                    <a:pt x="2" y="0"/>
                    <a:pt x="2" y="0"/>
                  </a:cubicBezTo>
                  <a:cubicBezTo>
                    <a:pt x="1" y="0"/>
                    <a:pt x="0" y="1"/>
                    <a:pt x="0" y="2"/>
                  </a:cubicBezTo>
                  <a:cubicBezTo>
                    <a:pt x="0" y="3"/>
                    <a:pt x="1" y="4"/>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p>
          </p:txBody>
        </p:sp>
      </p:grpSp>
      <p:grpSp>
        <p:nvGrpSpPr>
          <p:cNvPr id="29" name="Group 28"/>
          <p:cNvGrpSpPr/>
          <p:nvPr/>
        </p:nvGrpSpPr>
        <p:grpSpPr>
          <a:xfrm>
            <a:off x="1355385" y="3338659"/>
            <a:ext cx="297502" cy="298812"/>
            <a:chOff x="8445501" y="1787525"/>
            <a:chExt cx="360363" cy="361950"/>
          </a:xfrm>
          <a:solidFill>
            <a:schemeClr val="bg1"/>
          </a:solidFill>
        </p:grpSpPr>
        <p:sp>
          <p:nvSpPr>
            <p:cNvPr id="30" name="Freeform 311"/>
            <p:cNvSpPr>
              <a:spLocks/>
            </p:cNvSpPr>
            <p:nvPr/>
          </p:nvSpPr>
          <p:spPr bwMode="auto">
            <a:xfrm>
              <a:off x="8489951" y="2089150"/>
              <a:ext cx="104775" cy="60325"/>
            </a:xfrm>
            <a:custGeom>
              <a:avLst/>
              <a:gdLst>
                <a:gd name="T0" fmla="*/ 26 w 28"/>
                <a:gd name="T1" fmla="*/ 0 h 16"/>
                <a:gd name="T2" fmla="*/ 24 w 28"/>
                <a:gd name="T3" fmla="*/ 0 h 16"/>
                <a:gd name="T4" fmla="*/ 4 w 28"/>
                <a:gd name="T5" fmla="*/ 0 h 16"/>
                <a:gd name="T6" fmla="*/ 2 w 28"/>
                <a:gd name="T7" fmla="*/ 0 h 16"/>
                <a:gd name="T8" fmla="*/ 0 w 28"/>
                <a:gd name="T9" fmla="*/ 2 h 16"/>
                <a:gd name="T10" fmla="*/ 0 w 28"/>
                <a:gd name="T11" fmla="*/ 14 h 16"/>
                <a:gd name="T12" fmla="*/ 2 w 28"/>
                <a:gd name="T13" fmla="*/ 16 h 16"/>
                <a:gd name="T14" fmla="*/ 26 w 28"/>
                <a:gd name="T15" fmla="*/ 16 h 16"/>
                <a:gd name="T16" fmla="*/ 28 w 28"/>
                <a:gd name="T17" fmla="*/ 14 h 16"/>
                <a:gd name="T18" fmla="*/ 28 w 28"/>
                <a:gd name="T19" fmla="*/ 2 h 16"/>
                <a:gd name="T20" fmla="*/ 26 w 28"/>
                <a:gd name="T21"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16">
                  <a:moveTo>
                    <a:pt x="26" y="0"/>
                  </a:moveTo>
                  <a:cubicBezTo>
                    <a:pt x="24" y="0"/>
                    <a:pt x="24" y="0"/>
                    <a:pt x="24" y="0"/>
                  </a:cubicBezTo>
                  <a:cubicBezTo>
                    <a:pt x="4" y="0"/>
                    <a:pt x="4" y="0"/>
                    <a:pt x="4" y="0"/>
                  </a:cubicBezTo>
                  <a:cubicBezTo>
                    <a:pt x="2" y="0"/>
                    <a:pt x="2" y="0"/>
                    <a:pt x="2" y="0"/>
                  </a:cubicBezTo>
                  <a:cubicBezTo>
                    <a:pt x="1" y="0"/>
                    <a:pt x="0" y="1"/>
                    <a:pt x="0" y="2"/>
                  </a:cubicBezTo>
                  <a:cubicBezTo>
                    <a:pt x="0" y="14"/>
                    <a:pt x="0" y="14"/>
                    <a:pt x="0" y="14"/>
                  </a:cubicBezTo>
                  <a:cubicBezTo>
                    <a:pt x="0" y="15"/>
                    <a:pt x="1" y="16"/>
                    <a:pt x="2" y="16"/>
                  </a:cubicBezTo>
                  <a:cubicBezTo>
                    <a:pt x="26" y="16"/>
                    <a:pt x="26" y="16"/>
                    <a:pt x="26" y="16"/>
                  </a:cubicBezTo>
                  <a:cubicBezTo>
                    <a:pt x="27" y="16"/>
                    <a:pt x="28" y="15"/>
                    <a:pt x="28" y="14"/>
                  </a:cubicBezTo>
                  <a:cubicBezTo>
                    <a:pt x="28" y="2"/>
                    <a:pt x="28" y="2"/>
                    <a:pt x="28" y="2"/>
                  </a:cubicBezTo>
                  <a:cubicBezTo>
                    <a:pt x="28" y="1"/>
                    <a:pt x="27" y="0"/>
                    <a:pt x="2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p>
          </p:txBody>
        </p:sp>
        <p:sp>
          <p:nvSpPr>
            <p:cNvPr id="31" name="Freeform 312"/>
            <p:cNvSpPr>
              <a:spLocks/>
            </p:cNvSpPr>
            <p:nvPr/>
          </p:nvSpPr>
          <p:spPr bwMode="auto">
            <a:xfrm>
              <a:off x="8445501" y="1882775"/>
              <a:ext cx="134938" cy="190500"/>
            </a:xfrm>
            <a:custGeom>
              <a:avLst/>
              <a:gdLst>
                <a:gd name="T0" fmla="*/ 15 w 36"/>
                <a:gd name="T1" fmla="*/ 51 h 51"/>
                <a:gd name="T2" fmla="*/ 36 w 36"/>
                <a:gd name="T3" fmla="*/ 51 h 51"/>
                <a:gd name="T4" fmla="*/ 36 w 36"/>
                <a:gd name="T5" fmla="*/ 39 h 51"/>
                <a:gd name="T6" fmla="*/ 36 w 36"/>
                <a:gd name="T7" fmla="*/ 38 h 51"/>
                <a:gd name="T8" fmla="*/ 30 w 36"/>
                <a:gd name="T9" fmla="*/ 22 h 51"/>
                <a:gd name="T10" fmla="*/ 22 w 36"/>
                <a:gd name="T11" fmla="*/ 19 h 51"/>
                <a:gd name="T12" fmla="*/ 19 w 36"/>
                <a:gd name="T13" fmla="*/ 27 h 51"/>
                <a:gd name="T14" fmla="*/ 20 w 36"/>
                <a:gd name="T15" fmla="*/ 33 h 51"/>
                <a:gd name="T16" fmla="*/ 14 w 36"/>
                <a:gd name="T17" fmla="*/ 26 h 51"/>
                <a:gd name="T18" fmla="*/ 7 w 36"/>
                <a:gd name="T19" fmla="*/ 2 h 51"/>
                <a:gd name="T20" fmla="*/ 1 w 36"/>
                <a:gd name="T21" fmla="*/ 1 h 51"/>
                <a:gd name="T22" fmla="*/ 0 w 36"/>
                <a:gd name="T23" fmla="*/ 3 h 51"/>
                <a:gd name="T24" fmla="*/ 0 w 36"/>
                <a:gd name="T25" fmla="*/ 35 h 51"/>
                <a:gd name="T26" fmla="*/ 1 w 36"/>
                <a:gd name="T27" fmla="*/ 37 h 51"/>
                <a:gd name="T28" fmla="*/ 15 w 36"/>
                <a:gd name="T29"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51">
                  <a:moveTo>
                    <a:pt x="15" y="51"/>
                  </a:moveTo>
                  <a:cubicBezTo>
                    <a:pt x="36" y="51"/>
                    <a:pt x="36" y="51"/>
                    <a:pt x="36" y="51"/>
                  </a:cubicBezTo>
                  <a:cubicBezTo>
                    <a:pt x="36" y="39"/>
                    <a:pt x="36" y="39"/>
                    <a:pt x="36" y="39"/>
                  </a:cubicBezTo>
                  <a:cubicBezTo>
                    <a:pt x="36" y="39"/>
                    <a:pt x="36" y="39"/>
                    <a:pt x="36" y="38"/>
                  </a:cubicBezTo>
                  <a:cubicBezTo>
                    <a:pt x="36" y="38"/>
                    <a:pt x="32" y="26"/>
                    <a:pt x="30" y="22"/>
                  </a:cubicBezTo>
                  <a:cubicBezTo>
                    <a:pt x="28" y="19"/>
                    <a:pt x="24" y="18"/>
                    <a:pt x="22" y="19"/>
                  </a:cubicBezTo>
                  <a:cubicBezTo>
                    <a:pt x="20" y="20"/>
                    <a:pt x="18" y="23"/>
                    <a:pt x="19" y="27"/>
                  </a:cubicBezTo>
                  <a:cubicBezTo>
                    <a:pt x="20" y="33"/>
                    <a:pt x="20" y="33"/>
                    <a:pt x="20" y="33"/>
                  </a:cubicBezTo>
                  <a:cubicBezTo>
                    <a:pt x="14" y="26"/>
                    <a:pt x="14" y="26"/>
                    <a:pt x="14" y="26"/>
                  </a:cubicBezTo>
                  <a:cubicBezTo>
                    <a:pt x="14" y="13"/>
                    <a:pt x="12" y="5"/>
                    <a:pt x="7" y="2"/>
                  </a:cubicBezTo>
                  <a:cubicBezTo>
                    <a:pt x="4" y="0"/>
                    <a:pt x="2" y="1"/>
                    <a:pt x="1" y="1"/>
                  </a:cubicBezTo>
                  <a:cubicBezTo>
                    <a:pt x="1" y="1"/>
                    <a:pt x="0" y="2"/>
                    <a:pt x="0" y="3"/>
                  </a:cubicBezTo>
                  <a:cubicBezTo>
                    <a:pt x="0" y="35"/>
                    <a:pt x="0" y="35"/>
                    <a:pt x="0" y="35"/>
                  </a:cubicBezTo>
                  <a:cubicBezTo>
                    <a:pt x="0" y="36"/>
                    <a:pt x="0" y="36"/>
                    <a:pt x="1" y="37"/>
                  </a:cubicBezTo>
                  <a:cubicBezTo>
                    <a:pt x="4" y="39"/>
                    <a:pt x="12" y="48"/>
                    <a:pt x="15"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p>
          </p:txBody>
        </p:sp>
        <p:sp>
          <p:nvSpPr>
            <p:cNvPr id="32" name="Freeform 313"/>
            <p:cNvSpPr>
              <a:spLocks/>
            </p:cNvSpPr>
            <p:nvPr/>
          </p:nvSpPr>
          <p:spPr bwMode="auto">
            <a:xfrm>
              <a:off x="8655051" y="2089150"/>
              <a:ext cx="104775" cy="60325"/>
            </a:xfrm>
            <a:custGeom>
              <a:avLst/>
              <a:gdLst>
                <a:gd name="T0" fmla="*/ 26 w 28"/>
                <a:gd name="T1" fmla="*/ 0 h 16"/>
                <a:gd name="T2" fmla="*/ 24 w 28"/>
                <a:gd name="T3" fmla="*/ 0 h 16"/>
                <a:gd name="T4" fmla="*/ 4 w 28"/>
                <a:gd name="T5" fmla="*/ 0 h 16"/>
                <a:gd name="T6" fmla="*/ 2 w 28"/>
                <a:gd name="T7" fmla="*/ 0 h 16"/>
                <a:gd name="T8" fmla="*/ 0 w 28"/>
                <a:gd name="T9" fmla="*/ 2 h 16"/>
                <a:gd name="T10" fmla="*/ 0 w 28"/>
                <a:gd name="T11" fmla="*/ 14 h 16"/>
                <a:gd name="T12" fmla="*/ 2 w 28"/>
                <a:gd name="T13" fmla="*/ 16 h 16"/>
                <a:gd name="T14" fmla="*/ 26 w 28"/>
                <a:gd name="T15" fmla="*/ 16 h 16"/>
                <a:gd name="T16" fmla="*/ 28 w 28"/>
                <a:gd name="T17" fmla="*/ 14 h 16"/>
                <a:gd name="T18" fmla="*/ 28 w 28"/>
                <a:gd name="T19" fmla="*/ 2 h 16"/>
                <a:gd name="T20" fmla="*/ 26 w 28"/>
                <a:gd name="T21"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16">
                  <a:moveTo>
                    <a:pt x="26" y="0"/>
                  </a:moveTo>
                  <a:cubicBezTo>
                    <a:pt x="24" y="0"/>
                    <a:pt x="24" y="0"/>
                    <a:pt x="24" y="0"/>
                  </a:cubicBezTo>
                  <a:cubicBezTo>
                    <a:pt x="4" y="0"/>
                    <a:pt x="4" y="0"/>
                    <a:pt x="4" y="0"/>
                  </a:cubicBezTo>
                  <a:cubicBezTo>
                    <a:pt x="2" y="0"/>
                    <a:pt x="2" y="0"/>
                    <a:pt x="2" y="0"/>
                  </a:cubicBezTo>
                  <a:cubicBezTo>
                    <a:pt x="1" y="0"/>
                    <a:pt x="0" y="1"/>
                    <a:pt x="0" y="2"/>
                  </a:cubicBezTo>
                  <a:cubicBezTo>
                    <a:pt x="0" y="14"/>
                    <a:pt x="0" y="14"/>
                    <a:pt x="0" y="14"/>
                  </a:cubicBezTo>
                  <a:cubicBezTo>
                    <a:pt x="0" y="15"/>
                    <a:pt x="1" y="16"/>
                    <a:pt x="2" y="16"/>
                  </a:cubicBezTo>
                  <a:cubicBezTo>
                    <a:pt x="26" y="16"/>
                    <a:pt x="26" y="16"/>
                    <a:pt x="26" y="16"/>
                  </a:cubicBezTo>
                  <a:cubicBezTo>
                    <a:pt x="27" y="16"/>
                    <a:pt x="28" y="15"/>
                    <a:pt x="28" y="14"/>
                  </a:cubicBezTo>
                  <a:cubicBezTo>
                    <a:pt x="28" y="2"/>
                    <a:pt x="28" y="2"/>
                    <a:pt x="28" y="2"/>
                  </a:cubicBezTo>
                  <a:cubicBezTo>
                    <a:pt x="28" y="1"/>
                    <a:pt x="27" y="0"/>
                    <a:pt x="2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p>
          </p:txBody>
        </p:sp>
        <p:sp>
          <p:nvSpPr>
            <p:cNvPr id="33" name="Freeform 314"/>
            <p:cNvSpPr>
              <a:spLocks/>
            </p:cNvSpPr>
            <p:nvPr/>
          </p:nvSpPr>
          <p:spPr bwMode="auto">
            <a:xfrm>
              <a:off x="8670926" y="1882775"/>
              <a:ext cx="134938" cy="190500"/>
            </a:xfrm>
            <a:custGeom>
              <a:avLst/>
              <a:gdLst>
                <a:gd name="T0" fmla="*/ 35 w 36"/>
                <a:gd name="T1" fmla="*/ 1 h 51"/>
                <a:gd name="T2" fmla="*/ 29 w 36"/>
                <a:gd name="T3" fmla="*/ 2 h 51"/>
                <a:gd name="T4" fmla="*/ 22 w 36"/>
                <a:gd name="T5" fmla="*/ 26 h 51"/>
                <a:gd name="T6" fmla="*/ 16 w 36"/>
                <a:gd name="T7" fmla="*/ 33 h 51"/>
                <a:gd name="T8" fmla="*/ 17 w 36"/>
                <a:gd name="T9" fmla="*/ 27 h 51"/>
                <a:gd name="T10" fmla="*/ 14 w 36"/>
                <a:gd name="T11" fmla="*/ 19 h 51"/>
                <a:gd name="T12" fmla="*/ 6 w 36"/>
                <a:gd name="T13" fmla="*/ 22 h 51"/>
                <a:gd name="T14" fmla="*/ 0 w 36"/>
                <a:gd name="T15" fmla="*/ 38 h 51"/>
                <a:gd name="T16" fmla="*/ 0 w 36"/>
                <a:gd name="T17" fmla="*/ 39 h 51"/>
                <a:gd name="T18" fmla="*/ 0 w 36"/>
                <a:gd name="T19" fmla="*/ 51 h 51"/>
                <a:gd name="T20" fmla="*/ 21 w 36"/>
                <a:gd name="T21" fmla="*/ 51 h 51"/>
                <a:gd name="T22" fmla="*/ 35 w 36"/>
                <a:gd name="T23" fmla="*/ 36 h 51"/>
                <a:gd name="T24" fmla="*/ 36 w 36"/>
                <a:gd name="T25" fmla="*/ 35 h 51"/>
                <a:gd name="T26" fmla="*/ 36 w 36"/>
                <a:gd name="T27" fmla="*/ 3 h 51"/>
                <a:gd name="T28" fmla="*/ 35 w 36"/>
                <a:gd name="T29" fmla="*/ 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51">
                  <a:moveTo>
                    <a:pt x="35" y="1"/>
                  </a:moveTo>
                  <a:cubicBezTo>
                    <a:pt x="34" y="1"/>
                    <a:pt x="32" y="0"/>
                    <a:pt x="29" y="2"/>
                  </a:cubicBezTo>
                  <a:cubicBezTo>
                    <a:pt x="24" y="5"/>
                    <a:pt x="22" y="13"/>
                    <a:pt x="22" y="26"/>
                  </a:cubicBezTo>
                  <a:cubicBezTo>
                    <a:pt x="16" y="33"/>
                    <a:pt x="16" y="33"/>
                    <a:pt x="16" y="33"/>
                  </a:cubicBezTo>
                  <a:cubicBezTo>
                    <a:pt x="17" y="27"/>
                    <a:pt x="17" y="27"/>
                    <a:pt x="17" y="27"/>
                  </a:cubicBezTo>
                  <a:cubicBezTo>
                    <a:pt x="18" y="23"/>
                    <a:pt x="16" y="20"/>
                    <a:pt x="14" y="19"/>
                  </a:cubicBezTo>
                  <a:cubicBezTo>
                    <a:pt x="12" y="18"/>
                    <a:pt x="8" y="19"/>
                    <a:pt x="6" y="22"/>
                  </a:cubicBezTo>
                  <a:cubicBezTo>
                    <a:pt x="4" y="26"/>
                    <a:pt x="0" y="38"/>
                    <a:pt x="0" y="38"/>
                  </a:cubicBezTo>
                  <a:cubicBezTo>
                    <a:pt x="0" y="39"/>
                    <a:pt x="0" y="39"/>
                    <a:pt x="0" y="39"/>
                  </a:cubicBezTo>
                  <a:cubicBezTo>
                    <a:pt x="0" y="51"/>
                    <a:pt x="0" y="51"/>
                    <a:pt x="0" y="51"/>
                  </a:cubicBezTo>
                  <a:cubicBezTo>
                    <a:pt x="21" y="51"/>
                    <a:pt x="21" y="51"/>
                    <a:pt x="21" y="51"/>
                  </a:cubicBezTo>
                  <a:cubicBezTo>
                    <a:pt x="24" y="48"/>
                    <a:pt x="33" y="39"/>
                    <a:pt x="35" y="36"/>
                  </a:cubicBezTo>
                  <a:cubicBezTo>
                    <a:pt x="36" y="36"/>
                    <a:pt x="36" y="36"/>
                    <a:pt x="36" y="35"/>
                  </a:cubicBezTo>
                  <a:cubicBezTo>
                    <a:pt x="36" y="3"/>
                    <a:pt x="36" y="3"/>
                    <a:pt x="36" y="3"/>
                  </a:cubicBezTo>
                  <a:cubicBezTo>
                    <a:pt x="36" y="2"/>
                    <a:pt x="35" y="1"/>
                    <a:pt x="3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p>
          </p:txBody>
        </p:sp>
        <p:sp>
          <p:nvSpPr>
            <p:cNvPr id="34" name="Freeform 315"/>
            <p:cNvSpPr>
              <a:spLocks/>
            </p:cNvSpPr>
            <p:nvPr/>
          </p:nvSpPr>
          <p:spPr bwMode="auto">
            <a:xfrm>
              <a:off x="8599488" y="1863725"/>
              <a:ext cx="52388" cy="82550"/>
            </a:xfrm>
            <a:custGeom>
              <a:avLst/>
              <a:gdLst>
                <a:gd name="T0" fmla="*/ 33 w 33"/>
                <a:gd name="T1" fmla="*/ 0 h 52"/>
                <a:gd name="T2" fmla="*/ 0 w 33"/>
                <a:gd name="T3" fmla="*/ 0 h 52"/>
                <a:gd name="T4" fmla="*/ 16 w 33"/>
                <a:gd name="T5" fmla="*/ 52 h 52"/>
                <a:gd name="T6" fmla="*/ 33 w 33"/>
                <a:gd name="T7" fmla="*/ 0 h 52"/>
              </a:gdLst>
              <a:ahLst/>
              <a:cxnLst>
                <a:cxn ang="0">
                  <a:pos x="T0" y="T1"/>
                </a:cxn>
                <a:cxn ang="0">
                  <a:pos x="T2" y="T3"/>
                </a:cxn>
                <a:cxn ang="0">
                  <a:pos x="T4" y="T5"/>
                </a:cxn>
                <a:cxn ang="0">
                  <a:pos x="T6" y="T7"/>
                </a:cxn>
              </a:cxnLst>
              <a:rect l="0" t="0" r="r" b="b"/>
              <a:pathLst>
                <a:path w="33" h="52">
                  <a:moveTo>
                    <a:pt x="33" y="0"/>
                  </a:moveTo>
                  <a:lnTo>
                    <a:pt x="0" y="0"/>
                  </a:lnTo>
                  <a:lnTo>
                    <a:pt x="16" y="52"/>
                  </a:lnTo>
                  <a:lnTo>
                    <a:pt x="3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p>
          </p:txBody>
        </p:sp>
        <p:sp>
          <p:nvSpPr>
            <p:cNvPr id="35" name="Freeform 316"/>
            <p:cNvSpPr>
              <a:spLocks/>
            </p:cNvSpPr>
            <p:nvPr/>
          </p:nvSpPr>
          <p:spPr bwMode="auto">
            <a:xfrm>
              <a:off x="8523288" y="1795463"/>
              <a:ext cx="53975" cy="52388"/>
            </a:xfrm>
            <a:custGeom>
              <a:avLst/>
              <a:gdLst>
                <a:gd name="T0" fmla="*/ 34 w 34"/>
                <a:gd name="T1" fmla="*/ 33 h 33"/>
                <a:gd name="T2" fmla="*/ 26 w 34"/>
                <a:gd name="T3" fmla="*/ 0 h 33"/>
                <a:gd name="T4" fmla="*/ 0 w 34"/>
                <a:gd name="T5" fmla="*/ 33 h 33"/>
                <a:gd name="T6" fmla="*/ 34 w 34"/>
                <a:gd name="T7" fmla="*/ 33 h 33"/>
              </a:gdLst>
              <a:ahLst/>
              <a:cxnLst>
                <a:cxn ang="0">
                  <a:pos x="T0" y="T1"/>
                </a:cxn>
                <a:cxn ang="0">
                  <a:pos x="T2" y="T3"/>
                </a:cxn>
                <a:cxn ang="0">
                  <a:pos x="T4" y="T5"/>
                </a:cxn>
                <a:cxn ang="0">
                  <a:pos x="T6" y="T7"/>
                </a:cxn>
              </a:cxnLst>
              <a:rect l="0" t="0" r="r" b="b"/>
              <a:pathLst>
                <a:path w="34" h="33">
                  <a:moveTo>
                    <a:pt x="34" y="33"/>
                  </a:moveTo>
                  <a:lnTo>
                    <a:pt x="26" y="0"/>
                  </a:lnTo>
                  <a:lnTo>
                    <a:pt x="0" y="33"/>
                  </a:lnTo>
                  <a:lnTo>
                    <a:pt x="34"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p>
          </p:txBody>
        </p:sp>
        <p:sp>
          <p:nvSpPr>
            <p:cNvPr id="36" name="Freeform 317"/>
            <p:cNvSpPr>
              <a:spLocks/>
            </p:cNvSpPr>
            <p:nvPr/>
          </p:nvSpPr>
          <p:spPr bwMode="auto">
            <a:xfrm>
              <a:off x="8580438" y="1787525"/>
              <a:ext cx="90488" cy="60325"/>
            </a:xfrm>
            <a:custGeom>
              <a:avLst/>
              <a:gdLst>
                <a:gd name="T0" fmla="*/ 0 w 57"/>
                <a:gd name="T1" fmla="*/ 0 h 38"/>
                <a:gd name="T2" fmla="*/ 7 w 57"/>
                <a:gd name="T3" fmla="*/ 38 h 38"/>
                <a:gd name="T4" fmla="*/ 47 w 57"/>
                <a:gd name="T5" fmla="*/ 38 h 38"/>
                <a:gd name="T6" fmla="*/ 57 w 57"/>
                <a:gd name="T7" fmla="*/ 0 h 38"/>
                <a:gd name="T8" fmla="*/ 0 w 57"/>
                <a:gd name="T9" fmla="*/ 0 h 38"/>
              </a:gdLst>
              <a:ahLst/>
              <a:cxnLst>
                <a:cxn ang="0">
                  <a:pos x="T0" y="T1"/>
                </a:cxn>
                <a:cxn ang="0">
                  <a:pos x="T2" y="T3"/>
                </a:cxn>
                <a:cxn ang="0">
                  <a:pos x="T4" y="T5"/>
                </a:cxn>
                <a:cxn ang="0">
                  <a:pos x="T6" y="T7"/>
                </a:cxn>
                <a:cxn ang="0">
                  <a:pos x="T8" y="T9"/>
                </a:cxn>
              </a:cxnLst>
              <a:rect l="0" t="0" r="r" b="b"/>
              <a:pathLst>
                <a:path w="57" h="38">
                  <a:moveTo>
                    <a:pt x="0" y="0"/>
                  </a:moveTo>
                  <a:lnTo>
                    <a:pt x="7" y="38"/>
                  </a:lnTo>
                  <a:lnTo>
                    <a:pt x="47" y="38"/>
                  </a:lnTo>
                  <a:lnTo>
                    <a:pt x="57"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p>
          </p:txBody>
        </p:sp>
        <p:sp>
          <p:nvSpPr>
            <p:cNvPr id="37" name="Freeform 318"/>
            <p:cNvSpPr>
              <a:spLocks/>
            </p:cNvSpPr>
            <p:nvPr/>
          </p:nvSpPr>
          <p:spPr bwMode="auto">
            <a:xfrm>
              <a:off x="8632826" y="1863725"/>
              <a:ext cx="93663" cy="104775"/>
            </a:xfrm>
            <a:custGeom>
              <a:avLst/>
              <a:gdLst>
                <a:gd name="T0" fmla="*/ 21 w 59"/>
                <a:gd name="T1" fmla="*/ 0 h 66"/>
                <a:gd name="T2" fmla="*/ 0 w 59"/>
                <a:gd name="T3" fmla="*/ 66 h 66"/>
                <a:gd name="T4" fmla="*/ 0 w 59"/>
                <a:gd name="T5" fmla="*/ 66 h 66"/>
                <a:gd name="T6" fmla="*/ 59 w 59"/>
                <a:gd name="T7" fmla="*/ 0 h 66"/>
                <a:gd name="T8" fmla="*/ 21 w 59"/>
                <a:gd name="T9" fmla="*/ 0 h 66"/>
              </a:gdLst>
              <a:ahLst/>
              <a:cxnLst>
                <a:cxn ang="0">
                  <a:pos x="T0" y="T1"/>
                </a:cxn>
                <a:cxn ang="0">
                  <a:pos x="T2" y="T3"/>
                </a:cxn>
                <a:cxn ang="0">
                  <a:pos x="T4" y="T5"/>
                </a:cxn>
                <a:cxn ang="0">
                  <a:pos x="T6" y="T7"/>
                </a:cxn>
                <a:cxn ang="0">
                  <a:pos x="T8" y="T9"/>
                </a:cxn>
              </a:cxnLst>
              <a:rect l="0" t="0" r="r" b="b"/>
              <a:pathLst>
                <a:path w="59" h="66">
                  <a:moveTo>
                    <a:pt x="21" y="0"/>
                  </a:moveTo>
                  <a:lnTo>
                    <a:pt x="0" y="66"/>
                  </a:lnTo>
                  <a:lnTo>
                    <a:pt x="0" y="66"/>
                  </a:lnTo>
                  <a:lnTo>
                    <a:pt x="59" y="0"/>
                  </a:lnTo>
                  <a:lnTo>
                    <a:pt x="2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p>
          </p:txBody>
        </p:sp>
        <p:sp>
          <p:nvSpPr>
            <p:cNvPr id="38" name="Freeform 319"/>
            <p:cNvSpPr>
              <a:spLocks/>
            </p:cNvSpPr>
            <p:nvPr/>
          </p:nvSpPr>
          <p:spPr bwMode="auto">
            <a:xfrm>
              <a:off x="8674101" y="1795463"/>
              <a:ext cx="52388" cy="52388"/>
            </a:xfrm>
            <a:custGeom>
              <a:avLst/>
              <a:gdLst>
                <a:gd name="T0" fmla="*/ 0 w 33"/>
                <a:gd name="T1" fmla="*/ 33 h 33"/>
                <a:gd name="T2" fmla="*/ 33 w 33"/>
                <a:gd name="T3" fmla="*/ 33 h 33"/>
                <a:gd name="T4" fmla="*/ 7 w 33"/>
                <a:gd name="T5" fmla="*/ 0 h 33"/>
                <a:gd name="T6" fmla="*/ 0 w 33"/>
                <a:gd name="T7" fmla="*/ 33 h 33"/>
              </a:gdLst>
              <a:ahLst/>
              <a:cxnLst>
                <a:cxn ang="0">
                  <a:pos x="T0" y="T1"/>
                </a:cxn>
                <a:cxn ang="0">
                  <a:pos x="T2" y="T3"/>
                </a:cxn>
                <a:cxn ang="0">
                  <a:pos x="T4" y="T5"/>
                </a:cxn>
                <a:cxn ang="0">
                  <a:pos x="T6" y="T7"/>
                </a:cxn>
              </a:cxnLst>
              <a:rect l="0" t="0" r="r" b="b"/>
              <a:pathLst>
                <a:path w="33" h="33">
                  <a:moveTo>
                    <a:pt x="0" y="33"/>
                  </a:moveTo>
                  <a:lnTo>
                    <a:pt x="33" y="33"/>
                  </a:lnTo>
                  <a:lnTo>
                    <a:pt x="7" y="0"/>
                  </a:lnTo>
                  <a:lnTo>
                    <a:pt x="0"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p>
          </p:txBody>
        </p:sp>
        <p:sp>
          <p:nvSpPr>
            <p:cNvPr id="39" name="Freeform 320"/>
            <p:cNvSpPr>
              <a:spLocks/>
            </p:cNvSpPr>
            <p:nvPr/>
          </p:nvSpPr>
          <p:spPr bwMode="auto">
            <a:xfrm>
              <a:off x="8523288" y="1863725"/>
              <a:ext cx="95250" cy="107950"/>
            </a:xfrm>
            <a:custGeom>
              <a:avLst/>
              <a:gdLst>
                <a:gd name="T0" fmla="*/ 60 w 60"/>
                <a:gd name="T1" fmla="*/ 66 h 68"/>
                <a:gd name="T2" fmla="*/ 36 w 60"/>
                <a:gd name="T3" fmla="*/ 0 h 68"/>
                <a:gd name="T4" fmla="*/ 0 w 60"/>
                <a:gd name="T5" fmla="*/ 0 h 68"/>
                <a:gd name="T6" fmla="*/ 60 w 60"/>
                <a:gd name="T7" fmla="*/ 68 h 68"/>
                <a:gd name="T8" fmla="*/ 60 w 60"/>
                <a:gd name="T9" fmla="*/ 66 h 68"/>
              </a:gdLst>
              <a:ahLst/>
              <a:cxnLst>
                <a:cxn ang="0">
                  <a:pos x="T0" y="T1"/>
                </a:cxn>
                <a:cxn ang="0">
                  <a:pos x="T2" y="T3"/>
                </a:cxn>
                <a:cxn ang="0">
                  <a:pos x="T4" y="T5"/>
                </a:cxn>
                <a:cxn ang="0">
                  <a:pos x="T6" y="T7"/>
                </a:cxn>
                <a:cxn ang="0">
                  <a:pos x="T8" y="T9"/>
                </a:cxn>
              </a:cxnLst>
              <a:rect l="0" t="0" r="r" b="b"/>
              <a:pathLst>
                <a:path w="60" h="68">
                  <a:moveTo>
                    <a:pt x="60" y="66"/>
                  </a:moveTo>
                  <a:lnTo>
                    <a:pt x="36" y="0"/>
                  </a:lnTo>
                  <a:lnTo>
                    <a:pt x="0" y="0"/>
                  </a:lnTo>
                  <a:lnTo>
                    <a:pt x="60" y="68"/>
                  </a:lnTo>
                  <a:lnTo>
                    <a:pt x="60"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p>
          </p:txBody>
        </p:sp>
      </p:grpSp>
      <p:cxnSp>
        <p:nvCxnSpPr>
          <p:cNvPr id="50" name="Straight Connector 49"/>
          <p:cNvCxnSpPr>
            <a:cxnSpLocks/>
          </p:cNvCxnSpPr>
          <p:nvPr/>
        </p:nvCxnSpPr>
        <p:spPr>
          <a:xfrm>
            <a:off x="830263" y="1460309"/>
            <a:ext cx="0" cy="4044921"/>
          </a:xfrm>
          <a:prstGeom prst="line">
            <a:avLst/>
          </a:prstGeom>
          <a:ln w="9525">
            <a:solidFill>
              <a:srgbClr val="BFBEBE"/>
            </a:solidFill>
          </a:ln>
        </p:spPr>
        <p:style>
          <a:lnRef idx="1">
            <a:schemeClr val="accent1"/>
          </a:lnRef>
          <a:fillRef idx="0">
            <a:schemeClr val="accent1"/>
          </a:fillRef>
          <a:effectRef idx="0">
            <a:schemeClr val="accent1"/>
          </a:effectRef>
          <a:fontRef idx="minor">
            <a:schemeClr val="tx1"/>
          </a:fontRef>
        </p:style>
      </p:cxnSp>
      <p:pic>
        <p:nvPicPr>
          <p:cNvPr id="8" name="Picture 7" descr="A picture containing building, sitting, dark, glass&#10;&#10;Description automatically generated">
            <a:extLst>
              <a:ext uri="{FF2B5EF4-FFF2-40B4-BE49-F238E27FC236}">
                <a16:creationId xmlns:a16="http://schemas.microsoft.com/office/drawing/2014/main" id="{0FCAD8CE-76C9-458E-9DD0-39E9FA0084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6458" y="921842"/>
            <a:ext cx="5040790" cy="5305442"/>
          </a:xfrm>
          <a:prstGeom prst="rect">
            <a:avLst/>
          </a:prstGeom>
        </p:spPr>
      </p:pic>
      <p:sp>
        <p:nvSpPr>
          <p:cNvPr id="42" name="TextBox 41">
            <a:extLst>
              <a:ext uri="{FF2B5EF4-FFF2-40B4-BE49-F238E27FC236}">
                <a16:creationId xmlns:a16="http://schemas.microsoft.com/office/drawing/2014/main" id="{3BCC4044-482A-4392-8A2C-AB2ACB38089D}"/>
              </a:ext>
            </a:extLst>
          </p:cNvPr>
          <p:cNvSpPr txBox="1"/>
          <p:nvPr/>
        </p:nvSpPr>
        <p:spPr>
          <a:xfrm>
            <a:off x="904643" y="1463600"/>
            <a:ext cx="6210956" cy="4093428"/>
          </a:xfrm>
          <a:prstGeom prst="rect">
            <a:avLst/>
          </a:prstGeom>
          <a:noFill/>
        </p:spPr>
        <p:txBody>
          <a:bodyPr wrap="square" rtlCol="0">
            <a:spAutoFit/>
          </a:bodyPr>
          <a:lstStyle/>
          <a:p>
            <a:pPr marL="285750" indent="-285750" algn="just">
              <a:buFont typeface="Wingdings" panose="05000000000000000000" pitchFamily="2" charset="2"/>
              <a:buChar char="§"/>
            </a:pPr>
            <a:r>
              <a:rPr lang="en-US" sz="2000" dirty="0">
                <a:solidFill>
                  <a:srgbClr val="005941"/>
                </a:solidFill>
                <a:effectLst/>
                <a:ea typeface="Times New Roman" panose="02020603050405020304" pitchFamily="18" charset="0"/>
              </a:rPr>
              <a:t>National Board of Directors for the Canadian International Freight Forwarders Association (CIFFA).</a:t>
            </a:r>
          </a:p>
          <a:p>
            <a:pPr marL="285750" indent="-285750" algn="just">
              <a:buFont typeface="Wingdings" panose="05000000000000000000" pitchFamily="2" charset="2"/>
              <a:buChar char="§"/>
            </a:pPr>
            <a:endParaRPr lang="en-US" sz="2000" dirty="0">
              <a:solidFill>
                <a:srgbClr val="005941"/>
              </a:solidFill>
              <a:ea typeface="Times New Roman" panose="02020603050405020304" pitchFamily="18" charset="0"/>
            </a:endParaRPr>
          </a:p>
          <a:p>
            <a:pPr marL="285750" indent="-285750" algn="just">
              <a:buFont typeface="Wingdings" panose="05000000000000000000" pitchFamily="2" charset="2"/>
              <a:buChar char="§"/>
            </a:pPr>
            <a:r>
              <a:rPr lang="en-US" sz="2000" dirty="0">
                <a:solidFill>
                  <a:srgbClr val="005941"/>
                </a:solidFill>
                <a:effectLst/>
                <a:ea typeface="Times New Roman" panose="02020603050405020304" pitchFamily="18" charset="0"/>
              </a:rPr>
              <a:t>Professional Advisory Committee for Seneca College</a:t>
            </a:r>
            <a:endParaRPr lang="en-US" sz="2000" dirty="0">
              <a:solidFill>
                <a:srgbClr val="005941"/>
              </a:solidFill>
              <a:ea typeface="Times New Roman" panose="02020603050405020304" pitchFamily="18" charset="0"/>
            </a:endParaRPr>
          </a:p>
          <a:p>
            <a:pPr marL="285750" indent="-285750" algn="just">
              <a:buFont typeface="Wingdings" panose="05000000000000000000" pitchFamily="2" charset="2"/>
              <a:buChar char="§"/>
            </a:pPr>
            <a:endParaRPr lang="en-US" sz="2000" dirty="0">
              <a:solidFill>
                <a:srgbClr val="005941"/>
              </a:solidFill>
              <a:effectLst/>
              <a:ea typeface="Times New Roman" panose="02020603050405020304" pitchFamily="18" charset="0"/>
            </a:endParaRPr>
          </a:p>
          <a:p>
            <a:pPr marL="285750" indent="-285750" algn="just">
              <a:buFont typeface="Wingdings" panose="05000000000000000000" pitchFamily="2" charset="2"/>
              <a:buChar char="§"/>
            </a:pPr>
            <a:r>
              <a:rPr lang="en-US" sz="2000" dirty="0">
                <a:solidFill>
                  <a:srgbClr val="005941"/>
                </a:solidFill>
              </a:rPr>
              <a:t>Two-time elected member of the Brazilian Citizenship Council of Ontario (CONCID) </a:t>
            </a:r>
          </a:p>
          <a:p>
            <a:pPr marL="285750" indent="-285750" algn="just">
              <a:buFont typeface="Wingdings" panose="05000000000000000000" pitchFamily="2" charset="2"/>
              <a:buChar char="§"/>
            </a:pPr>
            <a:endParaRPr lang="en-US" sz="2000" dirty="0">
              <a:solidFill>
                <a:srgbClr val="005941"/>
              </a:solidFill>
            </a:endParaRPr>
          </a:p>
          <a:p>
            <a:pPr marL="285750" indent="-285750" algn="just">
              <a:buFont typeface="Wingdings" panose="05000000000000000000" pitchFamily="2" charset="2"/>
              <a:buChar char="§"/>
            </a:pPr>
            <a:r>
              <a:rPr lang="en-US" sz="2000" dirty="0">
                <a:solidFill>
                  <a:srgbClr val="005941"/>
                </a:solidFill>
              </a:rPr>
              <a:t>Centennial College Leadership Advisory Council</a:t>
            </a:r>
          </a:p>
          <a:p>
            <a:pPr marL="285750" indent="-285750" algn="just">
              <a:buFont typeface="Wingdings" panose="05000000000000000000" pitchFamily="2" charset="2"/>
              <a:buChar char="§"/>
            </a:pPr>
            <a:endParaRPr lang="en-US" sz="2000" dirty="0">
              <a:solidFill>
                <a:srgbClr val="005941"/>
              </a:solidFill>
            </a:endParaRPr>
          </a:p>
          <a:p>
            <a:pPr marL="285750" indent="-285750" algn="just">
              <a:buFont typeface="Wingdings" panose="05000000000000000000" pitchFamily="2" charset="2"/>
              <a:buChar char="§"/>
            </a:pPr>
            <a:r>
              <a:rPr lang="en-US" sz="2000" dirty="0">
                <a:solidFill>
                  <a:srgbClr val="005941"/>
                </a:solidFill>
              </a:rPr>
              <a:t>IATA / FIATA Member</a:t>
            </a:r>
          </a:p>
          <a:p>
            <a:pPr marL="285750" indent="-285750" algn="just">
              <a:buFont typeface="Wingdings" panose="05000000000000000000" pitchFamily="2" charset="2"/>
              <a:buChar char="§"/>
            </a:pPr>
            <a:endParaRPr lang="en-US" sz="2000" dirty="0">
              <a:solidFill>
                <a:srgbClr val="005941"/>
              </a:solidFill>
            </a:endParaRPr>
          </a:p>
          <a:p>
            <a:pPr marL="285750" indent="-285750" algn="just">
              <a:buFont typeface="Wingdings" panose="05000000000000000000" pitchFamily="2" charset="2"/>
              <a:buChar char="§"/>
            </a:pPr>
            <a:r>
              <a:rPr lang="en-US" sz="2000" dirty="0">
                <a:solidFill>
                  <a:srgbClr val="005941"/>
                </a:solidFill>
              </a:rPr>
              <a:t>PIP – Partners in Protection (USA AND CANADA)</a:t>
            </a:r>
          </a:p>
        </p:txBody>
      </p:sp>
    </p:spTree>
    <p:extLst>
      <p:ext uri="{BB962C8B-B14F-4D97-AF65-F5344CB8AC3E}">
        <p14:creationId xmlns:p14="http://schemas.microsoft.com/office/powerpoint/2010/main" val="39879908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2">
            <a:extLst>
              <a:ext uri="{FF2B5EF4-FFF2-40B4-BE49-F238E27FC236}">
                <a16:creationId xmlns:a16="http://schemas.microsoft.com/office/drawing/2014/main" id="{71F47F65-ECBB-4814-888C-5BD5B8BF8CCC}"/>
              </a:ext>
            </a:extLst>
          </p:cNvPr>
          <p:cNvGraphicFramePr>
            <a:graphicFrameLocks/>
          </p:cNvGraphicFramePr>
          <p:nvPr>
            <p:extLst>
              <p:ext uri="{D42A27DB-BD31-4B8C-83A1-F6EECF244321}">
                <p14:modId xmlns:p14="http://schemas.microsoft.com/office/powerpoint/2010/main" val="2360294351"/>
              </p:ext>
            </p:extLst>
          </p:nvPr>
        </p:nvGraphicFramePr>
        <p:xfrm>
          <a:off x="658038" y="764472"/>
          <a:ext cx="10763171" cy="23042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object 4">
            <a:extLst>
              <a:ext uri="{FF2B5EF4-FFF2-40B4-BE49-F238E27FC236}">
                <a16:creationId xmlns:a16="http://schemas.microsoft.com/office/drawing/2014/main" id="{5FACF40A-4108-462E-B6A3-C1CA95905535}"/>
              </a:ext>
            </a:extLst>
          </p:cNvPr>
          <p:cNvSpPr/>
          <p:nvPr/>
        </p:nvSpPr>
        <p:spPr>
          <a:xfrm>
            <a:off x="6679665" y="559964"/>
            <a:ext cx="3420680" cy="887834"/>
          </a:xfrm>
          <a:prstGeom prst="rect">
            <a:avLst/>
          </a:prstGeom>
          <a:blipFill>
            <a:blip r:embed="rId7" cstate="print">
              <a:duotone>
                <a:prstClr val="black"/>
                <a:schemeClr val="accent2">
                  <a:tint val="45000"/>
                  <a:satMod val="400000"/>
                </a:schemeClr>
              </a:duotone>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3">
            <a:extLst>
              <a:ext uri="{FF2B5EF4-FFF2-40B4-BE49-F238E27FC236}">
                <a16:creationId xmlns:a16="http://schemas.microsoft.com/office/drawing/2014/main" id="{79062149-29B7-480B-83B2-FE56F2410EB2}"/>
              </a:ext>
            </a:extLst>
          </p:cNvPr>
          <p:cNvSpPr txBox="1">
            <a:spLocks/>
          </p:cNvSpPr>
          <p:nvPr/>
        </p:nvSpPr>
        <p:spPr>
          <a:xfrm>
            <a:off x="658038" y="3254214"/>
            <a:ext cx="11438887" cy="3238525"/>
          </a:xfrm>
          <a:prstGeom prst="rect">
            <a:avLst/>
          </a:prstGeom>
        </p:spPr>
        <p:txBody>
          <a:bodyPr vert="horz" wrap="square" lIns="0" tIns="509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9390" marR="2144" indent="-342900">
              <a:lnSpc>
                <a:spcPct val="122000"/>
              </a:lnSpc>
              <a:spcBef>
                <a:spcPts val="40"/>
              </a:spcBef>
              <a:buClr>
                <a:srgbClr val="005941"/>
              </a:buClr>
              <a:buSzPct val="130555"/>
              <a:buFont typeface="Wingdings" panose="05000000000000000000" pitchFamily="2" charset="2"/>
              <a:buChar char="q"/>
              <a:tabLst>
                <a:tab pos="112774" algn="l"/>
              </a:tabLst>
            </a:pPr>
            <a:r>
              <a:rPr lang="en-US" sz="1800" spc="-2" dirty="0">
                <a:solidFill>
                  <a:srgbClr val="005941"/>
                </a:solidFill>
                <a:cs typeface="Arial"/>
              </a:rPr>
              <a:t>Incoterms® rules explain a series of 11 commercial terms composed of  three letters that reflect the uses among businesses in contracts for the  sale of goods, which are accepted internationally.</a:t>
            </a:r>
          </a:p>
          <a:p>
            <a:pPr marL="119390" marR="2144" indent="-342900">
              <a:lnSpc>
                <a:spcPct val="122000"/>
              </a:lnSpc>
              <a:spcBef>
                <a:spcPts val="40"/>
              </a:spcBef>
              <a:buClr>
                <a:srgbClr val="005941"/>
              </a:buClr>
              <a:buSzPct val="130555"/>
              <a:buFont typeface="Wingdings" panose="05000000000000000000" pitchFamily="2" charset="2"/>
              <a:buChar char="q"/>
              <a:tabLst>
                <a:tab pos="112774" algn="l"/>
              </a:tabLst>
            </a:pPr>
            <a:endParaRPr lang="en-US" sz="1800" spc="-2" dirty="0">
              <a:solidFill>
                <a:srgbClr val="005941"/>
              </a:solidFill>
              <a:cs typeface="Arial"/>
            </a:endParaRPr>
          </a:p>
          <a:p>
            <a:pPr marL="119390" marR="2144" indent="-342900">
              <a:lnSpc>
                <a:spcPct val="122000"/>
              </a:lnSpc>
              <a:spcBef>
                <a:spcPts val="40"/>
              </a:spcBef>
              <a:buClr>
                <a:srgbClr val="005941"/>
              </a:buClr>
              <a:buSzPct val="130555"/>
              <a:buFont typeface="Wingdings" panose="05000000000000000000" pitchFamily="2" charset="2"/>
              <a:buChar char="q"/>
              <a:tabLst>
                <a:tab pos="112774" algn="l"/>
              </a:tabLst>
            </a:pPr>
            <a:r>
              <a:rPr lang="en-US" sz="1800" spc="-2" dirty="0">
                <a:solidFill>
                  <a:srgbClr val="005941"/>
                </a:solidFill>
                <a:cs typeface="Arial"/>
              </a:rPr>
              <a:t>They mainly describe the obligations, risks and costs involved in the  delivery of goods from the </a:t>
            </a:r>
            <a:r>
              <a:rPr lang="en-US" sz="1800" b="1" spc="-2" dirty="0">
                <a:solidFill>
                  <a:srgbClr val="005941"/>
                </a:solidFill>
                <a:cs typeface="Arial"/>
              </a:rPr>
              <a:t>selling company (A)</a:t>
            </a:r>
            <a:r>
              <a:rPr lang="en-US" sz="1800" spc="-2" dirty="0">
                <a:solidFill>
                  <a:srgbClr val="005941"/>
                </a:solidFill>
                <a:cs typeface="Arial"/>
              </a:rPr>
              <a:t> to the </a:t>
            </a:r>
            <a:r>
              <a:rPr lang="en-US" sz="1800" b="1" spc="-2" dirty="0">
                <a:solidFill>
                  <a:srgbClr val="005941"/>
                </a:solidFill>
                <a:cs typeface="Arial"/>
              </a:rPr>
              <a:t>buyer (B)</a:t>
            </a:r>
            <a:r>
              <a:rPr lang="en-US" sz="1800" spc="-2" dirty="0">
                <a:solidFill>
                  <a:srgbClr val="005941"/>
                </a:solidFill>
                <a:cs typeface="Arial"/>
              </a:rPr>
              <a:t>.</a:t>
            </a:r>
          </a:p>
          <a:p>
            <a:pPr marL="119390" marR="2144" indent="-342900">
              <a:lnSpc>
                <a:spcPct val="122000"/>
              </a:lnSpc>
              <a:spcBef>
                <a:spcPts val="40"/>
              </a:spcBef>
              <a:buClr>
                <a:srgbClr val="005941"/>
              </a:buClr>
              <a:buSzPct val="130555"/>
              <a:buFont typeface="Wingdings" panose="05000000000000000000" pitchFamily="2" charset="2"/>
              <a:buChar char="q"/>
              <a:tabLst>
                <a:tab pos="112774" algn="l"/>
              </a:tabLst>
            </a:pPr>
            <a:endParaRPr lang="en-US" sz="1800" spc="-2" dirty="0">
              <a:solidFill>
                <a:srgbClr val="005941"/>
              </a:solidFill>
              <a:cs typeface="Arial"/>
            </a:endParaRPr>
          </a:p>
          <a:p>
            <a:pPr marL="119390" marR="2144" indent="-342900">
              <a:lnSpc>
                <a:spcPct val="122000"/>
              </a:lnSpc>
              <a:spcBef>
                <a:spcPts val="40"/>
              </a:spcBef>
              <a:buClr>
                <a:srgbClr val="005941"/>
              </a:buClr>
              <a:buSzPct val="130555"/>
              <a:buFont typeface="Wingdings" panose="05000000000000000000" pitchFamily="2" charset="2"/>
              <a:buChar char="q"/>
              <a:tabLst>
                <a:tab pos="112774" algn="l"/>
              </a:tabLst>
            </a:pPr>
            <a:r>
              <a:rPr lang="en-US" sz="1800" spc="-2" dirty="0">
                <a:solidFill>
                  <a:srgbClr val="005941"/>
                </a:solidFill>
                <a:cs typeface="Arial"/>
              </a:rPr>
              <a:t>Incorporate references to the Incoterms® 2020 rule to the international or  domestic sales and purchase contract</a:t>
            </a:r>
          </a:p>
          <a:p>
            <a:pPr marL="119390" marR="2144" indent="-342900">
              <a:lnSpc>
                <a:spcPct val="122000"/>
              </a:lnSpc>
              <a:spcBef>
                <a:spcPts val="40"/>
              </a:spcBef>
              <a:buClr>
                <a:srgbClr val="005941"/>
              </a:buClr>
              <a:buSzPct val="130555"/>
              <a:buFont typeface="Wingdings" panose="05000000000000000000" pitchFamily="2" charset="2"/>
              <a:buChar char="q"/>
              <a:tabLst>
                <a:tab pos="112774" algn="l"/>
              </a:tabLst>
            </a:pPr>
            <a:endParaRPr lang="en-US" sz="1800" spc="-2" dirty="0">
              <a:solidFill>
                <a:srgbClr val="005941"/>
              </a:solidFill>
              <a:cs typeface="Arial"/>
            </a:endParaRPr>
          </a:p>
          <a:p>
            <a:pPr marL="119390" marR="2144" indent="-342900">
              <a:lnSpc>
                <a:spcPct val="122000"/>
              </a:lnSpc>
              <a:spcBef>
                <a:spcPts val="40"/>
              </a:spcBef>
              <a:buClr>
                <a:srgbClr val="005941"/>
              </a:buClr>
              <a:buSzPct val="130555"/>
              <a:buFont typeface="Wingdings" panose="05000000000000000000" pitchFamily="2" charset="2"/>
              <a:buChar char="q"/>
              <a:tabLst>
                <a:tab pos="112774" algn="l"/>
              </a:tabLst>
            </a:pPr>
            <a:r>
              <a:rPr lang="en-US" sz="1800" spc="-2" dirty="0">
                <a:solidFill>
                  <a:srgbClr val="005941"/>
                </a:solidFill>
                <a:cs typeface="Arial"/>
              </a:rPr>
              <a:t>Incoterms® rules do not provide a complete sales and purchase contract</a:t>
            </a:r>
          </a:p>
          <a:p>
            <a:pPr marL="5090" marR="2144">
              <a:lnSpc>
                <a:spcPct val="122000"/>
              </a:lnSpc>
              <a:spcBef>
                <a:spcPts val="40"/>
              </a:spcBef>
              <a:buClr>
                <a:srgbClr val="005941"/>
              </a:buClr>
              <a:buSzPct val="130555"/>
              <a:buFont typeface="Wingdings" panose="05000000000000000000" pitchFamily="2" charset="2"/>
              <a:buChar char="q"/>
              <a:tabLst>
                <a:tab pos="112774" algn="l"/>
              </a:tabLst>
            </a:pPr>
            <a:endParaRPr lang="en-US" sz="1100" spc="-2" dirty="0">
              <a:solidFill>
                <a:srgbClr val="005941"/>
              </a:solidFill>
              <a:cs typeface="Arial"/>
            </a:endParaRPr>
          </a:p>
        </p:txBody>
      </p:sp>
    </p:spTree>
    <p:extLst>
      <p:ext uri="{BB962C8B-B14F-4D97-AF65-F5344CB8AC3E}">
        <p14:creationId xmlns:p14="http://schemas.microsoft.com/office/powerpoint/2010/main" val="13920222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FB3FC-FF29-4950-BAEB-620A24C5E779}"/>
              </a:ext>
            </a:extLst>
          </p:cNvPr>
          <p:cNvSpPr>
            <a:spLocks noGrp="1"/>
          </p:cNvSpPr>
          <p:nvPr>
            <p:ph type="title"/>
          </p:nvPr>
        </p:nvSpPr>
        <p:spPr>
          <a:xfrm>
            <a:off x="1971676" y="333419"/>
            <a:ext cx="9449534" cy="698428"/>
          </a:xfrm>
        </p:spPr>
        <p:txBody>
          <a:bodyPr/>
          <a:lstStyle/>
          <a:p>
            <a:r>
              <a:rPr lang="pt-BR" b="1" dirty="0"/>
              <a:t>E</a:t>
            </a:r>
            <a:r>
              <a:rPr lang="en-CA" b="1" dirty="0"/>
              <a:t>XPORTING FROM BRAZIL</a:t>
            </a:r>
            <a:endParaRPr lang="en-US" dirty="0"/>
          </a:p>
        </p:txBody>
      </p:sp>
      <p:sp>
        <p:nvSpPr>
          <p:cNvPr id="3" name="TextBox 2">
            <a:extLst>
              <a:ext uri="{FF2B5EF4-FFF2-40B4-BE49-F238E27FC236}">
                <a16:creationId xmlns:a16="http://schemas.microsoft.com/office/drawing/2014/main" id="{36A73374-27A5-41FE-945A-A86665CB59A9}"/>
              </a:ext>
            </a:extLst>
          </p:cNvPr>
          <p:cNvSpPr txBox="1"/>
          <p:nvPr/>
        </p:nvSpPr>
        <p:spPr>
          <a:xfrm>
            <a:off x="830511" y="1259175"/>
            <a:ext cx="10796630" cy="4278094"/>
          </a:xfrm>
          <a:prstGeom prst="rect">
            <a:avLst/>
          </a:prstGeom>
          <a:noFill/>
        </p:spPr>
        <p:txBody>
          <a:bodyPr wrap="square" rtlCol="0">
            <a:spAutoFit/>
          </a:bodyPr>
          <a:lstStyle/>
          <a:p>
            <a:pPr algn="ctr"/>
            <a:r>
              <a:rPr lang="en-US" sz="2800" b="1" dirty="0">
                <a:solidFill>
                  <a:srgbClr val="005941"/>
                </a:solidFill>
                <a:effectLst/>
                <a:ea typeface="Calibri" panose="020F0502020204030204" pitchFamily="34" charset="0"/>
                <a:cs typeface="Arial" panose="020B0604020202020204" pitchFamily="34" charset="0"/>
              </a:rPr>
              <a:t>Obtaining the RADAR: </a:t>
            </a:r>
            <a:r>
              <a:rPr lang="en-US" sz="2800" dirty="0">
                <a:solidFill>
                  <a:srgbClr val="005941"/>
                </a:solidFill>
                <a:effectLst/>
                <a:ea typeface="Calibri" panose="020F0502020204030204" pitchFamily="34" charset="0"/>
                <a:cs typeface="Arial" panose="020B0604020202020204" pitchFamily="34" charset="0"/>
              </a:rPr>
              <a:t>the exporter may request through the website (single portal)</a:t>
            </a:r>
            <a:r>
              <a:rPr lang="pt-BR" sz="2800" dirty="0">
                <a:solidFill>
                  <a:srgbClr val="005941"/>
                </a:solidFill>
                <a:effectLst/>
                <a:ea typeface="Calibri" panose="020F0502020204030204" pitchFamily="34" charset="0"/>
                <a:cs typeface="Arial" panose="020B0604020202020204" pitchFamily="34" charset="0"/>
              </a:rPr>
              <a:t> - </a:t>
            </a:r>
            <a:r>
              <a:rPr lang="pt-BR" sz="2800" u="sng" dirty="0">
                <a:solidFill>
                  <a:srgbClr val="005941"/>
                </a:solidFill>
                <a:effectLst/>
                <a:ea typeface="Calibri" panose="020F0502020204030204" pitchFamily="34" charset="0"/>
                <a:hlinkClick r:id="rId2">
                  <a:extLst>
                    <a:ext uri="{A12FA001-AC4F-418D-AE19-62706E023703}">
                      <ahyp:hlinkClr xmlns:ahyp="http://schemas.microsoft.com/office/drawing/2018/hyperlinkcolor" val="tx"/>
                    </a:ext>
                  </a:extLst>
                </a:hlinkClick>
              </a:rPr>
              <a:t>https://portalunico.siscomex.gov.br/portal/</a:t>
            </a:r>
            <a:endParaRPr lang="pt-BR" sz="2800" u="sng" dirty="0">
              <a:solidFill>
                <a:srgbClr val="005941"/>
              </a:solidFill>
              <a:effectLst/>
              <a:ea typeface="Calibri" panose="020F0502020204030204" pitchFamily="34" charset="0"/>
            </a:endParaRPr>
          </a:p>
          <a:p>
            <a:endParaRPr lang="en-CA" sz="2400" dirty="0">
              <a:solidFill>
                <a:srgbClr val="005941"/>
              </a:solidFill>
              <a:effectLst/>
              <a:ea typeface="Calibri" panose="020F0502020204030204" pitchFamily="34" charset="0"/>
            </a:endParaRPr>
          </a:p>
          <a:p>
            <a:pPr marL="285750" indent="-285750">
              <a:buFont typeface="Wingdings" panose="05000000000000000000" pitchFamily="2" charset="2"/>
              <a:buChar char="§"/>
            </a:pPr>
            <a:r>
              <a:rPr lang="pt-BR" sz="2400" dirty="0">
                <a:solidFill>
                  <a:srgbClr val="005941"/>
                </a:solidFill>
                <a:effectLst/>
                <a:ea typeface="Calibri" panose="020F0502020204030204" pitchFamily="34" charset="0"/>
                <a:cs typeface="Arial" panose="020B0604020202020204" pitchFamily="34" charset="0"/>
              </a:rPr>
              <a:t>Exporter registers Customs </a:t>
            </a:r>
            <a:r>
              <a:rPr lang="pt-BR" sz="2400" dirty="0">
                <a:solidFill>
                  <a:srgbClr val="005941"/>
                </a:solidFill>
                <a:ea typeface="Calibri" panose="020F0502020204030204" pitchFamily="34" charset="0"/>
                <a:cs typeface="Arial" panose="020B0604020202020204" pitchFamily="34" charset="0"/>
              </a:rPr>
              <a:t>B</a:t>
            </a:r>
            <a:r>
              <a:rPr lang="pt-BR" sz="2400" dirty="0">
                <a:solidFill>
                  <a:srgbClr val="005941"/>
                </a:solidFill>
                <a:effectLst/>
                <a:ea typeface="Calibri" panose="020F0502020204030204" pitchFamily="34" charset="0"/>
                <a:cs typeface="Arial" panose="020B0604020202020204" pitchFamily="34" charset="0"/>
              </a:rPr>
              <a:t>roker on RADAR</a:t>
            </a:r>
            <a:endParaRPr lang="en-CA" sz="2400" dirty="0">
              <a:solidFill>
                <a:srgbClr val="005941"/>
              </a:solidFill>
              <a:effectLst/>
              <a:ea typeface="Calibri" panose="020F0502020204030204" pitchFamily="34" charset="0"/>
              <a:cs typeface="Arial" panose="020B0604020202020204" pitchFamily="34" charset="0"/>
            </a:endParaRPr>
          </a:p>
          <a:p>
            <a:pPr marL="285750" indent="-285750">
              <a:buFont typeface="Wingdings" panose="05000000000000000000" pitchFamily="2" charset="2"/>
              <a:buChar char="§"/>
            </a:pPr>
            <a:r>
              <a:rPr lang="pt-BR" sz="2400" dirty="0">
                <a:solidFill>
                  <a:srgbClr val="005941"/>
                </a:solidFill>
                <a:effectLst/>
                <a:ea typeface="Calibri" panose="020F0502020204030204" pitchFamily="34" charset="0"/>
                <a:cs typeface="Arial" panose="020B0604020202020204" pitchFamily="34" charset="0"/>
              </a:rPr>
              <a:t>Exporter issues DANFE, commercial invoice and packing list</a:t>
            </a:r>
            <a:endParaRPr lang="en-CA" sz="2400" dirty="0">
              <a:solidFill>
                <a:srgbClr val="005941"/>
              </a:solidFill>
              <a:effectLst/>
              <a:ea typeface="Calibri" panose="020F0502020204030204" pitchFamily="34" charset="0"/>
              <a:cs typeface="Arial" panose="020B0604020202020204" pitchFamily="34" charset="0"/>
            </a:endParaRPr>
          </a:p>
          <a:p>
            <a:pPr marL="285750" indent="-285750">
              <a:buFont typeface="Wingdings" panose="05000000000000000000" pitchFamily="2" charset="2"/>
              <a:buChar char="§"/>
            </a:pPr>
            <a:r>
              <a:rPr lang="pt-BR" sz="2400" dirty="0">
                <a:solidFill>
                  <a:srgbClr val="005941"/>
                </a:solidFill>
                <a:effectLst/>
                <a:ea typeface="Calibri" panose="020F0502020204030204" pitchFamily="34" charset="0"/>
                <a:cs typeface="Arial" panose="020B0604020202020204" pitchFamily="34" charset="0"/>
              </a:rPr>
              <a:t>Broker issues DUE (</a:t>
            </a:r>
            <a:r>
              <a:rPr lang="pt-BR" sz="2400" i="1" dirty="0">
                <a:solidFill>
                  <a:srgbClr val="005941"/>
                </a:solidFill>
                <a:effectLst/>
                <a:ea typeface="Calibri" panose="020F0502020204030204" pitchFamily="34" charset="0"/>
                <a:cs typeface="Arial" panose="020B0604020202020204" pitchFamily="34" charset="0"/>
              </a:rPr>
              <a:t>Declaracao Única Exportação</a:t>
            </a:r>
            <a:r>
              <a:rPr lang="pt-BR" sz="2400" dirty="0">
                <a:solidFill>
                  <a:srgbClr val="005941"/>
                </a:solidFill>
                <a:effectLst/>
                <a:ea typeface="Calibri" panose="020F0502020204030204" pitchFamily="34" charset="0"/>
                <a:cs typeface="Arial" panose="020B0604020202020204" pitchFamily="34" charset="0"/>
              </a:rPr>
              <a:t>)</a:t>
            </a:r>
            <a:endParaRPr lang="en-CA" sz="2400" dirty="0">
              <a:solidFill>
                <a:srgbClr val="005941"/>
              </a:solidFill>
              <a:effectLst/>
              <a:ea typeface="Calibri" panose="020F0502020204030204" pitchFamily="34" charset="0"/>
              <a:cs typeface="Arial" panose="020B0604020202020204" pitchFamily="34" charset="0"/>
            </a:endParaRPr>
          </a:p>
          <a:p>
            <a:pPr marL="285750" indent="-285750">
              <a:buFont typeface="Wingdings" panose="05000000000000000000" pitchFamily="2" charset="2"/>
              <a:buChar char="§"/>
            </a:pPr>
            <a:r>
              <a:rPr lang="pt-BR" sz="2400" dirty="0">
                <a:solidFill>
                  <a:srgbClr val="005941"/>
                </a:solidFill>
                <a:effectLst/>
                <a:ea typeface="Calibri" panose="020F0502020204030204" pitchFamily="34" charset="0"/>
                <a:cs typeface="Arial" panose="020B0604020202020204" pitchFamily="34" charset="0"/>
              </a:rPr>
              <a:t>Cargo is transported to Airport/Port</a:t>
            </a:r>
            <a:endParaRPr lang="en-CA" sz="2400" dirty="0">
              <a:solidFill>
                <a:srgbClr val="005941"/>
              </a:solidFill>
              <a:effectLst/>
              <a:ea typeface="Calibri" panose="020F0502020204030204" pitchFamily="34" charset="0"/>
              <a:cs typeface="Arial" panose="020B0604020202020204" pitchFamily="34" charset="0"/>
            </a:endParaRPr>
          </a:p>
          <a:p>
            <a:pPr marL="285750" indent="-285750">
              <a:buFont typeface="Wingdings" panose="05000000000000000000" pitchFamily="2" charset="2"/>
              <a:buChar char="§"/>
            </a:pPr>
            <a:r>
              <a:rPr lang="pt-BR" sz="2400" dirty="0">
                <a:solidFill>
                  <a:srgbClr val="005941"/>
                </a:solidFill>
                <a:effectLst/>
                <a:ea typeface="Calibri" panose="020F0502020204030204" pitchFamily="34" charset="0"/>
                <a:cs typeface="Arial" panose="020B0604020202020204" pitchFamily="34" charset="0"/>
              </a:rPr>
              <a:t>DUE is register</a:t>
            </a:r>
            <a:r>
              <a:rPr lang="pt-BR" sz="2400" dirty="0">
                <a:solidFill>
                  <a:srgbClr val="005941"/>
                </a:solidFill>
                <a:ea typeface="Calibri" panose="020F0502020204030204" pitchFamily="34" charset="0"/>
                <a:cs typeface="Arial" panose="020B0604020202020204" pitchFamily="34" charset="0"/>
              </a:rPr>
              <a:t>ed by Broker </a:t>
            </a:r>
            <a:r>
              <a:rPr lang="pt-BR" sz="2400" dirty="0">
                <a:solidFill>
                  <a:srgbClr val="005941"/>
                </a:solidFill>
                <a:effectLst/>
                <a:ea typeface="Calibri" panose="020F0502020204030204" pitchFamily="34" charset="0"/>
                <a:cs typeface="Arial" panose="020B0604020202020204" pitchFamily="34" charset="0"/>
              </a:rPr>
              <a:t>(Green/Orange/Red)</a:t>
            </a:r>
            <a:endParaRPr lang="en-CA" sz="2400" dirty="0">
              <a:solidFill>
                <a:srgbClr val="005941"/>
              </a:solidFill>
              <a:effectLst/>
              <a:ea typeface="Calibri" panose="020F0502020204030204" pitchFamily="34" charset="0"/>
              <a:cs typeface="Arial" panose="020B0604020202020204" pitchFamily="34" charset="0"/>
            </a:endParaRPr>
          </a:p>
          <a:p>
            <a:pPr marL="285750" indent="-285750">
              <a:buFont typeface="Wingdings" panose="05000000000000000000" pitchFamily="2" charset="2"/>
              <a:buChar char="§"/>
            </a:pPr>
            <a:r>
              <a:rPr lang="pt-BR" sz="2400" dirty="0">
                <a:solidFill>
                  <a:srgbClr val="005941"/>
                </a:solidFill>
                <a:effectLst/>
                <a:ea typeface="Calibri" panose="020F0502020204030204" pitchFamily="34" charset="0"/>
                <a:cs typeface="Arial" panose="020B0604020202020204" pitchFamily="34" charset="0"/>
              </a:rPr>
              <a:t>After </a:t>
            </a:r>
            <a:r>
              <a:rPr lang="pt-BR" sz="2400" dirty="0">
                <a:solidFill>
                  <a:srgbClr val="005941"/>
                </a:solidFill>
                <a:ea typeface="Calibri" panose="020F0502020204030204" pitchFamily="34" charset="0"/>
                <a:cs typeface="Arial" panose="020B0604020202020204" pitchFamily="34" charset="0"/>
              </a:rPr>
              <a:t>export customs clearance, freight forwarder delivers documentation</a:t>
            </a:r>
            <a:r>
              <a:rPr lang="pt-BR" sz="2400" dirty="0">
                <a:solidFill>
                  <a:srgbClr val="005941"/>
                </a:solidFill>
                <a:effectLst/>
                <a:ea typeface="Calibri" panose="020F0502020204030204" pitchFamily="34" charset="0"/>
                <a:cs typeface="Arial" panose="020B0604020202020204" pitchFamily="34" charset="0"/>
              </a:rPr>
              <a:t>. (MAWB/HAWB, exporter documentation, cleared</a:t>
            </a:r>
            <a:r>
              <a:rPr lang="pt-BR" sz="2400" dirty="0">
                <a:solidFill>
                  <a:srgbClr val="005941"/>
                </a:solidFill>
                <a:ea typeface="Calibri" panose="020F0502020204030204" pitchFamily="34" charset="0"/>
                <a:cs typeface="Arial" panose="020B0604020202020204" pitchFamily="34" charset="0"/>
              </a:rPr>
              <a:t> </a:t>
            </a:r>
            <a:r>
              <a:rPr lang="pt-BR" sz="2400" dirty="0">
                <a:solidFill>
                  <a:srgbClr val="005941"/>
                </a:solidFill>
                <a:effectLst/>
                <a:ea typeface="Calibri" panose="020F0502020204030204" pitchFamily="34" charset="0"/>
                <a:cs typeface="Arial" panose="020B0604020202020204" pitchFamily="34" charset="0"/>
              </a:rPr>
              <a:t>DUE, and storage fee paid)</a:t>
            </a:r>
            <a:endParaRPr lang="en-CA" sz="2400" dirty="0">
              <a:solidFill>
                <a:srgbClr val="005941"/>
              </a:solidFill>
              <a:effectLst/>
              <a:ea typeface="Calibri" panose="020F0502020204030204" pitchFamily="34" charset="0"/>
              <a:cs typeface="Arial" panose="020B0604020202020204" pitchFamily="34" charset="0"/>
            </a:endParaRPr>
          </a:p>
          <a:p>
            <a:pPr marL="342900" indent="-342900">
              <a:buFont typeface="Wingdings" panose="05000000000000000000" pitchFamily="2" charset="2"/>
              <a:buChar char="§"/>
            </a:pPr>
            <a:r>
              <a:rPr lang="pt-BR" sz="2400" dirty="0">
                <a:solidFill>
                  <a:srgbClr val="005941"/>
                </a:solidFill>
                <a:ea typeface="Calibri" panose="020F0502020204030204" pitchFamily="34" charset="0"/>
                <a:cs typeface="Arial" panose="020B0604020202020204" pitchFamily="34" charset="0"/>
              </a:rPr>
              <a:t>Cargo is finally allowed to be shipped overseas</a:t>
            </a:r>
            <a:endParaRPr lang="en-CA" sz="2000" dirty="0">
              <a:solidFill>
                <a:srgbClr val="005941"/>
              </a:solidFill>
            </a:endParaRPr>
          </a:p>
        </p:txBody>
      </p:sp>
    </p:spTree>
    <p:extLst>
      <p:ext uri="{BB962C8B-B14F-4D97-AF65-F5344CB8AC3E}">
        <p14:creationId xmlns:p14="http://schemas.microsoft.com/office/powerpoint/2010/main" val="3791654448"/>
      </p:ext>
    </p:extLst>
  </p:cSld>
  <p:clrMapOvr>
    <a:masterClrMapping/>
  </p:clrMapOvr>
</p:sld>
</file>

<file path=ppt/theme/theme1.xml><?xml version="1.0" encoding="utf-8"?>
<a:theme xmlns:a="http://schemas.openxmlformats.org/drawingml/2006/main" name="Office Theme">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Custom 2">
      <a:majorFont>
        <a:latin typeface="Adobe Gothic Std B"/>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C2AC1227190AF469FE32EC4CA79A014" ma:contentTypeVersion="12" ma:contentTypeDescription="Create a new document." ma:contentTypeScope="" ma:versionID="338bcf6565562a892e112b38f1ebd1cc">
  <xsd:schema xmlns:xsd="http://www.w3.org/2001/XMLSchema" xmlns:xs="http://www.w3.org/2001/XMLSchema" xmlns:p="http://schemas.microsoft.com/office/2006/metadata/properties" xmlns:ns2="8dffab39-fae7-426e-a173-edc260c230c8" xmlns:ns3="198fdefe-33cb-4107-9857-92ddc891a4a2" targetNamespace="http://schemas.microsoft.com/office/2006/metadata/properties" ma:root="true" ma:fieldsID="511bb843679b789135bd0fff19e7cc62" ns2:_="" ns3:_="">
    <xsd:import namespace="8dffab39-fae7-426e-a173-edc260c230c8"/>
    <xsd:import namespace="198fdefe-33cb-4107-9857-92ddc891a4a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2:MediaServiceAutoKeyPoints" minOccurs="0"/>
                <xsd:element ref="ns2:MediaServiceKeyPoints"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ffab39-fae7-426e-a173-edc260c230c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98fdefe-33cb-4107-9857-92ddc891a4a2"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F4F321F-EA50-41F9-86EA-68FA632C3089}">
  <ds:schemaRefs>
    <ds:schemaRef ds:uri="198fdefe-33cb-4107-9857-92ddc891a4a2"/>
    <ds:schemaRef ds:uri="8dffab39-fae7-426e-a173-edc260c230c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29B57A7-FB36-4A6C-9963-5FB27EA18E6D}">
  <ds:schemaRefs>
    <ds:schemaRef ds:uri="198fdefe-33cb-4107-9857-92ddc891a4a2"/>
    <ds:schemaRef ds:uri="8dffab39-fae7-426e-a173-edc260c230c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92133ADC-A749-4088-9F8F-7BD4CC14825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2109</TotalTime>
  <Words>1472</Words>
  <Application>Microsoft Office PowerPoint</Application>
  <PresentationFormat>Widescreen</PresentationFormat>
  <Paragraphs>176</Paragraphs>
  <Slides>25</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Adobe Gothic Std B</vt:lpstr>
      <vt:lpstr>Arial</vt:lpstr>
      <vt:lpstr>Barlow</vt:lpstr>
      <vt:lpstr>Calibri</vt:lpstr>
      <vt:lpstr>Wingdings</vt:lpstr>
      <vt:lpstr>Office Theme</vt:lpstr>
      <vt:lpstr>PowerPoint Presentation</vt:lpstr>
      <vt:lpstr>PowerPoint Presentation</vt:lpstr>
      <vt:lpstr>CHARTER PLANE FOR RADIOACTIVE COMPONENTS</vt:lpstr>
      <vt:lpstr>BIO DIESEL POWER PLANT DUTCH ANTILLES</vt:lpstr>
      <vt:lpstr>PowerPoint Presentation</vt:lpstr>
      <vt:lpstr>KNOW YOUR DESTINATION</vt:lpstr>
      <vt:lpstr>PowerPoint Presentation</vt:lpstr>
      <vt:lpstr>PowerPoint Presentation</vt:lpstr>
      <vt:lpstr>EXPORTING FROM BRAZIL</vt:lpstr>
      <vt:lpstr>EXPORTING FROM BRAZIL</vt:lpstr>
      <vt:lpstr>IMPORTING INTO CANADA</vt:lpstr>
      <vt:lpstr>IMPORTING INTO CANADA </vt:lpstr>
      <vt:lpstr>WHO CAN IMPORT INTO CANADA?</vt:lpstr>
      <vt:lpstr>DID YOU KNOW…</vt:lpstr>
      <vt:lpstr>COMPLIANCE FOR IMPORTS</vt:lpstr>
      <vt:lpstr>CFIA – CANADIAN FOOD INSPECTION AGENCY</vt:lpstr>
      <vt:lpstr>CFIA – CANADIAN FOOD INSPECTION AGENCY</vt:lpstr>
      <vt:lpstr>IMPORTING RESTRICTIONS</vt:lpstr>
      <vt:lpstr>SIAL FOOD SHOW</vt:lpstr>
      <vt:lpstr>COVID-19 UPDATES </vt:lpstr>
      <vt:lpstr>LCL FROZEN / DRY  CONSOLIDATION</vt:lpstr>
      <vt:lpstr>E-Commerce Fulfillment Service</vt:lpstr>
      <vt:lpstr>CHECK LIST SUMMARY</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LOGISTICS IN MOTION -</dc:title>
  <dc:creator>Diego Correia</dc:creator>
  <cp:lastModifiedBy>Arnon Melo</cp:lastModifiedBy>
  <cp:revision>8</cp:revision>
  <dcterms:created xsi:type="dcterms:W3CDTF">2020-11-30T18:35:03Z</dcterms:created>
  <dcterms:modified xsi:type="dcterms:W3CDTF">2022-04-06T17:56:40Z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0x0101002C2AC1227190AF469FE32EC4CA79A014</vt:lpwstr>
  </property>
</Properties>
</file>